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8" r:id="rId2"/>
    <p:sldId id="259" r:id="rId3"/>
    <p:sldId id="260" r:id="rId4"/>
    <p:sldId id="329" r:id="rId5"/>
    <p:sldId id="262" r:id="rId6"/>
    <p:sldId id="343" r:id="rId7"/>
    <p:sldId id="271" r:id="rId8"/>
    <p:sldId id="272" r:id="rId9"/>
    <p:sldId id="540" r:id="rId10"/>
    <p:sldId id="503" r:id="rId11"/>
    <p:sldId id="312" r:id="rId12"/>
    <p:sldId id="313" r:id="rId13"/>
    <p:sldId id="541" r:id="rId14"/>
    <p:sldId id="314" r:id="rId15"/>
    <p:sldId id="330" r:id="rId16"/>
    <p:sldId id="335" r:id="rId17"/>
    <p:sldId id="336" r:id="rId18"/>
    <p:sldId id="338" r:id="rId19"/>
    <p:sldId id="332" r:id="rId20"/>
    <p:sldId id="506" r:id="rId21"/>
    <p:sldId id="539" r:id="rId22"/>
    <p:sldId id="507" r:id="rId23"/>
    <p:sldId id="331" r:id="rId24"/>
    <p:sldId id="287" r:id="rId25"/>
    <p:sldId id="291" r:id="rId26"/>
    <p:sldId id="522" r:id="rId27"/>
    <p:sldId id="525" r:id="rId28"/>
    <p:sldId id="264" r:id="rId29"/>
    <p:sldId id="527" r:id="rId30"/>
    <p:sldId id="529" r:id="rId31"/>
    <p:sldId id="299" r:id="rId32"/>
    <p:sldId id="289" r:id="rId33"/>
    <p:sldId id="300" r:id="rId34"/>
    <p:sldId id="302" r:id="rId35"/>
    <p:sldId id="303" r:id="rId36"/>
    <p:sldId id="317" r:id="rId37"/>
    <p:sldId id="514" r:id="rId38"/>
    <p:sldId id="350" r:id="rId39"/>
  </p:sldIdLst>
  <p:sldSz cx="9144000" cy="6858000" type="screen4x3"/>
  <p:notesSz cx="6858000" cy="9144000"/>
  <p:custDataLst>
    <p:tags r:id="rId41"/>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08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2585" autoAdjust="0"/>
  </p:normalViewPr>
  <p:slideViewPr>
    <p:cSldViewPr>
      <p:cViewPr varScale="1">
        <p:scale>
          <a:sx n="91" d="100"/>
          <a:sy n="91" d="100"/>
        </p:scale>
        <p:origin x="1782" y="78"/>
      </p:cViewPr>
      <p:guideLst>
        <p:guide orient="horz" pos="2160"/>
        <p:guide pos="2880"/>
      </p:guideLst>
    </p:cSldViewPr>
  </p:slideViewPr>
  <p:notesTextViewPr>
    <p:cViewPr>
      <p:scale>
        <a:sx n="1" d="1"/>
        <a:sy n="1" d="1"/>
      </p:scale>
      <p:origin x="0" y="0"/>
    </p:cViewPr>
  </p:notesTextViewPr>
  <p:sorterViewPr>
    <p:cViewPr varScale="1">
      <p:scale>
        <a:sx n="1" d="1"/>
        <a:sy n="1" d="1"/>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EE508-78F5-4E1F-B5F6-980EBDE88344}" type="doc">
      <dgm:prSet loTypeId="urn:microsoft.com/office/officeart/2005/8/layout/radial6" loCatId="cycle" qsTypeId="urn:microsoft.com/office/officeart/2005/8/quickstyle/simple1#1" qsCatId="simple" csTypeId="urn:microsoft.com/office/officeart/2005/8/colors/colorful3" csCatId="colorful" phldr="1"/>
      <dgm:spPr/>
      <dgm:t>
        <a:bodyPr/>
        <a:lstStyle/>
        <a:p>
          <a:endParaRPr lang="cs-CZ"/>
        </a:p>
      </dgm:t>
    </dgm:pt>
    <dgm:pt modelId="{34834C9F-05A0-4F1B-960A-8D431644E124}">
      <dgm:prSet phldrT="[Text]"/>
      <dgm:spPr>
        <a:solidFill>
          <a:srgbClr val="FF0000"/>
        </a:solidFill>
      </dgm:spPr>
      <dgm:t>
        <a:bodyPr/>
        <a:lstStyle/>
        <a:p>
          <a:r>
            <a:rPr lang="cs-CZ" dirty="0"/>
            <a:t>CLINICAL USES OF TUMOR MARKERS</a:t>
          </a:r>
        </a:p>
      </dgm:t>
    </dgm:pt>
    <dgm:pt modelId="{93E86922-BA01-417D-8FF2-A0363108B8CC}" type="parTrans" cxnId="{58FFAD23-EAAF-424D-BF52-55E53D5BD0D6}">
      <dgm:prSet/>
      <dgm:spPr/>
      <dgm:t>
        <a:bodyPr/>
        <a:lstStyle/>
        <a:p>
          <a:endParaRPr lang="cs-CZ"/>
        </a:p>
      </dgm:t>
    </dgm:pt>
    <dgm:pt modelId="{FF4E12F6-2795-493E-A719-F661B7547E55}" type="sibTrans" cxnId="{58FFAD23-EAAF-424D-BF52-55E53D5BD0D6}">
      <dgm:prSet/>
      <dgm:spPr/>
      <dgm:t>
        <a:bodyPr/>
        <a:lstStyle/>
        <a:p>
          <a:endParaRPr lang="cs-CZ"/>
        </a:p>
      </dgm:t>
    </dgm:pt>
    <dgm:pt modelId="{A1D0D2F7-3506-44B2-AF57-6AA356C90FAB}">
      <dgm:prSet phldrT="[Text]"/>
      <dgm:spPr/>
      <dgm:t>
        <a:bodyPr/>
        <a:lstStyle/>
        <a:p>
          <a:r>
            <a:rPr lang="cs-CZ" dirty="0"/>
            <a:t>DETERMINE RISK OF DEVELOPING DISEASE</a:t>
          </a:r>
        </a:p>
      </dgm:t>
    </dgm:pt>
    <dgm:pt modelId="{C38BEE98-A1F8-4984-A387-D474B90F8B02}" type="parTrans" cxnId="{2804DCFA-8F23-4C0E-BE66-9A2C0D357CF7}">
      <dgm:prSet/>
      <dgm:spPr/>
      <dgm:t>
        <a:bodyPr/>
        <a:lstStyle/>
        <a:p>
          <a:endParaRPr lang="cs-CZ"/>
        </a:p>
      </dgm:t>
    </dgm:pt>
    <dgm:pt modelId="{86179050-90E5-41F6-8691-79E82DC354A9}" type="sibTrans" cxnId="{2804DCFA-8F23-4C0E-BE66-9A2C0D357CF7}">
      <dgm:prSet/>
      <dgm:spPr/>
      <dgm:t>
        <a:bodyPr/>
        <a:lstStyle/>
        <a:p>
          <a:endParaRPr lang="cs-CZ"/>
        </a:p>
      </dgm:t>
    </dgm:pt>
    <dgm:pt modelId="{12980F30-C031-4830-887A-A23D6B6914F1}">
      <dgm:prSet phldrT="[Text]"/>
      <dgm:spPr/>
      <dgm:t>
        <a:bodyPr/>
        <a:lstStyle/>
        <a:p>
          <a:r>
            <a:rPr lang="cs-CZ" dirty="0"/>
            <a:t>SCREENING FOR DISEASE</a:t>
          </a:r>
        </a:p>
      </dgm:t>
    </dgm:pt>
    <dgm:pt modelId="{076A684E-389F-446C-AD03-5B6A4CB53C19}" type="parTrans" cxnId="{BF9538E3-3545-4F15-8E6B-51F430424848}">
      <dgm:prSet/>
      <dgm:spPr/>
      <dgm:t>
        <a:bodyPr/>
        <a:lstStyle/>
        <a:p>
          <a:endParaRPr lang="cs-CZ"/>
        </a:p>
      </dgm:t>
    </dgm:pt>
    <dgm:pt modelId="{5595BD1E-AE0B-4199-AE87-A815EFE4CB80}" type="sibTrans" cxnId="{BF9538E3-3545-4F15-8E6B-51F430424848}">
      <dgm:prSet/>
      <dgm:spPr/>
      <dgm:t>
        <a:bodyPr/>
        <a:lstStyle/>
        <a:p>
          <a:endParaRPr lang="cs-CZ"/>
        </a:p>
      </dgm:t>
    </dgm:pt>
    <dgm:pt modelId="{6EB8F65D-256D-4C92-B95E-95D1D5D45B2F}">
      <dgm:prSet phldrT="[Text]"/>
      <dgm:spPr/>
      <dgm:t>
        <a:bodyPr/>
        <a:lstStyle/>
        <a:p>
          <a:r>
            <a:rPr lang="cs-CZ" dirty="0"/>
            <a:t>ESTABLISH DIAGNOSIS</a:t>
          </a:r>
        </a:p>
      </dgm:t>
    </dgm:pt>
    <dgm:pt modelId="{04313986-5991-4D7A-BCD3-073D57A49802}" type="parTrans" cxnId="{8892DF4D-1301-4EBF-93E5-86F60B1DC28E}">
      <dgm:prSet/>
      <dgm:spPr/>
      <dgm:t>
        <a:bodyPr/>
        <a:lstStyle/>
        <a:p>
          <a:endParaRPr lang="cs-CZ"/>
        </a:p>
      </dgm:t>
    </dgm:pt>
    <dgm:pt modelId="{2D579FB9-FF71-433A-8AE4-819259EBD6D6}" type="sibTrans" cxnId="{8892DF4D-1301-4EBF-93E5-86F60B1DC28E}">
      <dgm:prSet/>
      <dgm:spPr/>
      <dgm:t>
        <a:bodyPr/>
        <a:lstStyle/>
        <a:p>
          <a:endParaRPr lang="cs-CZ"/>
        </a:p>
      </dgm:t>
    </dgm:pt>
    <dgm:pt modelId="{29437084-5087-48EA-815B-CE800C0F5768}">
      <dgm:prSet phldrT="[Text]"/>
      <dgm:spPr/>
      <dgm:t>
        <a:bodyPr/>
        <a:lstStyle/>
        <a:p>
          <a:r>
            <a:rPr lang="cs-CZ" dirty="0"/>
            <a:t>DETERMINE PROGNOSIS</a:t>
          </a:r>
        </a:p>
      </dgm:t>
    </dgm:pt>
    <dgm:pt modelId="{2E8EC369-B083-44FE-BDC2-D20C3E4F4BD4}" type="parTrans" cxnId="{1DBF03EE-C876-4D5C-B857-3FD9127E7D1A}">
      <dgm:prSet/>
      <dgm:spPr/>
      <dgm:t>
        <a:bodyPr/>
        <a:lstStyle/>
        <a:p>
          <a:endParaRPr lang="cs-CZ"/>
        </a:p>
      </dgm:t>
    </dgm:pt>
    <dgm:pt modelId="{7711A2AF-A3BF-4F9A-8F72-43A9210CA259}" type="sibTrans" cxnId="{1DBF03EE-C876-4D5C-B857-3FD9127E7D1A}">
      <dgm:prSet/>
      <dgm:spPr/>
      <dgm:t>
        <a:bodyPr/>
        <a:lstStyle/>
        <a:p>
          <a:endParaRPr lang="cs-CZ"/>
        </a:p>
      </dgm:t>
    </dgm:pt>
    <dgm:pt modelId="{7051F1CB-760E-48D5-A607-8F2D5A87D2FA}">
      <dgm:prSet/>
      <dgm:spPr/>
      <dgm:t>
        <a:bodyPr/>
        <a:lstStyle/>
        <a:p>
          <a:r>
            <a:rPr lang="cs-CZ" dirty="0"/>
            <a:t>PREDICT RESPONSE TO THERAPY</a:t>
          </a:r>
        </a:p>
      </dgm:t>
    </dgm:pt>
    <dgm:pt modelId="{0A34FF21-91F2-4BE2-BE91-DE12E166D40A}" type="parTrans" cxnId="{82EB5299-D467-4B7C-B64D-86713E86FD36}">
      <dgm:prSet/>
      <dgm:spPr/>
      <dgm:t>
        <a:bodyPr/>
        <a:lstStyle/>
        <a:p>
          <a:endParaRPr lang="cs-CZ"/>
        </a:p>
      </dgm:t>
    </dgm:pt>
    <dgm:pt modelId="{C58BD485-73AF-4B03-894F-F936ACF7C189}" type="sibTrans" cxnId="{82EB5299-D467-4B7C-B64D-86713E86FD36}">
      <dgm:prSet/>
      <dgm:spPr/>
      <dgm:t>
        <a:bodyPr/>
        <a:lstStyle/>
        <a:p>
          <a:endParaRPr lang="cs-CZ"/>
        </a:p>
      </dgm:t>
    </dgm:pt>
    <dgm:pt modelId="{73F0884B-A8C6-4C0B-BCC3-0CDB103CD93F}">
      <dgm:prSet/>
      <dgm:spPr/>
      <dgm:t>
        <a:bodyPr/>
        <a:lstStyle/>
        <a:p>
          <a:r>
            <a:rPr lang="cs-CZ" dirty="0"/>
            <a:t>MONITOR DISEASE</a:t>
          </a:r>
        </a:p>
      </dgm:t>
    </dgm:pt>
    <dgm:pt modelId="{8507F830-4520-4009-99E3-EDB0CB7703D3}" type="parTrans" cxnId="{AB9C8404-D117-4CDC-A16F-5D5C436E2F85}">
      <dgm:prSet/>
      <dgm:spPr/>
      <dgm:t>
        <a:bodyPr/>
        <a:lstStyle/>
        <a:p>
          <a:endParaRPr lang="cs-CZ"/>
        </a:p>
      </dgm:t>
    </dgm:pt>
    <dgm:pt modelId="{ACC3F245-1229-4F90-97C9-4D414236D62C}" type="sibTrans" cxnId="{AB9C8404-D117-4CDC-A16F-5D5C436E2F85}">
      <dgm:prSet/>
      <dgm:spPr/>
      <dgm:t>
        <a:bodyPr/>
        <a:lstStyle/>
        <a:p>
          <a:endParaRPr lang="cs-CZ"/>
        </a:p>
      </dgm:t>
    </dgm:pt>
    <dgm:pt modelId="{071DDC1C-27C7-43D2-891C-BFABCE1365BF}" type="pres">
      <dgm:prSet presAssocID="{178EE508-78F5-4E1F-B5F6-980EBDE88344}" presName="Name0" presStyleCnt="0">
        <dgm:presLayoutVars>
          <dgm:chMax val="1"/>
          <dgm:dir/>
          <dgm:animLvl val="ctr"/>
          <dgm:resizeHandles val="exact"/>
        </dgm:presLayoutVars>
      </dgm:prSet>
      <dgm:spPr/>
    </dgm:pt>
    <dgm:pt modelId="{5CC7839A-300C-4762-BECB-3DBCDD5F14D3}" type="pres">
      <dgm:prSet presAssocID="{34834C9F-05A0-4F1B-960A-8D431644E124}" presName="centerShape" presStyleLbl="node0" presStyleIdx="0" presStyleCnt="1"/>
      <dgm:spPr/>
    </dgm:pt>
    <dgm:pt modelId="{57A2B437-C460-4BB8-9016-4529EDE0124E}" type="pres">
      <dgm:prSet presAssocID="{A1D0D2F7-3506-44B2-AF57-6AA356C90FAB}" presName="node" presStyleLbl="node1" presStyleIdx="0" presStyleCnt="6">
        <dgm:presLayoutVars>
          <dgm:bulletEnabled val="1"/>
        </dgm:presLayoutVars>
      </dgm:prSet>
      <dgm:spPr/>
    </dgm:pt>
    <dgm:pt modelId="{EC45496D-5907-4E96-849B-B65C9431B6AB}" type="pres">
      <dgm:prSet presAssocID="{A1D0D2F7-3506-44B2-AF57-6AA356C90FAB}" presName="dummy" presStyleCnt="0"/>
      <dgm:spPr/>
    </dgm:pt>
    <dgm:pt modelId="{96CC59F9-2CFF-4C9C-BD46-74FE67C5D356}" type="pres">
      <dgm:prSet presAssocID="{86179050-90E5-41F6-8691-79E82DC354A9}" presName="sibTrans" presStyleLbl="sibTrans2D1" presStyleIdx="0" presStyleCnt="6"/>
      <dgm:spPr/>
    </dgm:pt>
    <dgm:pt modelId="{3BE4BCB8-C1DC-4E39-8454-F28EED91A34E}" type="pres">
      <dgm:prSet presAssocID="{12980F30-C031-4830-887A-A23D6B6914F1}" presName="node" presStyleLbl="node1" presStyleIdx="1" presStyleCnt="6">
        <dgm:presLayoutVars>
          <dgm:bulletEnabled val="1"/>
        </dgm:presLayoutVars>
      </dgm:prSet>
      <dgm:spPr/>
    </dgm:pt>
    <dgm:pt modelId="{A053A008-7658-4FDD-B101-51A048A26A7B}" type="pres">
      <dgm:prSet presAssocID="{12980F30-C031-4830-887A-A23D6B6914F1}" presName="dummy" presStyleCnt="0"/>
      <dgm:spPr/>
    </dgm:pt>
    <dgm:pt modelId="{85B81BC2-D219-4B9C-AE66-7F5B8DDCE14F}" type="pres">
      <dgm:prSet presAssocID="{5595BD1E-AE0B-4199-AE87-A815EFE4CB80}" presName="sibTrans" presStyleLbl="sibTrans2D1" presStyleIdx="1" presStyleCnt="6"/>
      <dgm:spPr/>
    </dgm:pt>
    <dgm:pt modelId="{9768672A-97C4-4FA2-8B82-14A521D0E19E}" type="pres">
      <dgm:prSet presAssocID="{6EB8F65D-256D-4C92-B95E-95D1D5D45B2F}" presName="node" presStyleLbl="node1" presStyleIdx="2" presStyleCnt="6">
        <dgm:presLayoutVars>
          <dgm:bulletEnabled val="1"/>
        </dgm:presLayoutVars>
      </dgm:prSet>
      <dgm:spPr/>
    </dgm:pt>
    <dgm:pt modelId="{54594165-66DA-4F46-9802-FF8E94036997}" type="pres">
      <dgm:prSet presAssocID="{6EB8F65D-256D-4C92-B95E-95D1D5D45B2F}" presName="dummy" presStyleCnt="0"/>
      <dgm:spPr/>
    </dgm:pt>
    <dgm:pt modelId="{BDFDC63E-07F0-4DCC-9662-6270F6B1864B}" type="pres">
      <dgm:prSet presAssocID="{2D579FB9-FF71-433A-8AE4-819259EBD6D6}" presName="sibTrans" presStyleLbl="sibTrans2D1" presStyleIdx="2" presStyleCnt="6"/>
      <dgm:spPr/>
    </dgm:pt>
    <dgm:pt modelId="{19C7A5F6-1381-4BF9-80AE-D16681375FB3}" type="pres">
      <dgm:prSet presAssocID="{29437084-5087-48EA-815B-CE800C0F5768}" presName="node" presStyleLbl="node1" presStyleIdx="3" presStyleCnt="6">
        <dgm:presLayoutVars>
          <dgm:bulletEnabled val="1"/>
        </dgm:presLayoutVars>
      </dgm:prSet>
      <dgm:spPr/>
    </dgm:pt>
    <dgm:pt modelId="{214DB756-E6C9-4C87-9309-8D63B4B78A47}" type="pres">
      <dgm:prSet presAssocID="{29437084-5087-48EA-815B-CE800C0F5768}" presName="dummy" presStyleCnt="0"/>
      <dgm:spPr/>
    </dgm:pt>
    <dgm:pt modelId="{AC17452F-E782-4081-B69E-42F88607C3A5}" type="pres">
      <dgm:prSet presAssocID="{7711A2AF-A3BF-4F9A-8F72-43A9210CA259}" presName="sibTrans" presStyleLbl="sibTrans2D1" presStyleIdx="3" presStyleCnt="6"/>
      <dgm:spPr/>
    </dgm:pt>
    <dgm:pt modelId="{7B4CD28A-0B08-4526-AD2E-60C995AFD206}" type="pres">
      <dgm:prSet presAssocID="{7051F1CB-760E-48D5-A607-8F2D5A87D2FA}" presName="node" presStyleLbl="node1" presStyleIdx="4" presStyleCnt="6">
        <dgm:presLayoutVars>
          <dgm:bulletEnabled val="1"/>
        </dgm:presLayoutVars>
      </dgm:prSet>
      <dgm:spPr/>
    </dgm:pt>
    <dgm:pt modelId="{8DEC69A0-C9F3-4FD1-BA98-5336568C6E8E}" type="pres">
      <dgm:prSet presAssocID="{7051F1CB-760E-48D5-A607-8F2D5A87D2FA}" presName="dummy" presStyleCnt="0"/>
      <dgm:spPr/>
    </dgm:pt>
    <dgm:pt modelId="{C5F8B126-AA05-496C-87FD-D496982F4B74}" type="pres">
      <dgm:prSet presAssocID="{C58BD485-73AF-4B03-894F-F936ACF7C189}" presName="sibTrans" presStyleLbl="sibTrans2D1" presStyleIdx="4" presStyleCnt="6"/>
      <dgm:spPr/>
    </dgm:pt>
    <dgm:pt modelId="{A4B62D21-6C7D-49CD-B4FB-D4ADA9FE45EF}" type="pres">
      <dgm:prSet presAssocID="{73F0884B-A8C6-4C0B-BCC3-0CDB103CD93F}" presName="node" presStyleLbl="node1" presStyleIdx="5" presStyleCnt="6">
        <dgm:presLayoutVars>
          <dgm:bulletEnabled val="1"/>
        </dgm:presLayoutVars>
      </dgm:prSet>
      <dgm:spPr/>
    </dgm:pt>
    <dgm:pt modelId="{7A251758-B5BC-4FF3-BB1D-5EB3D0CB60A0}" type="pres">
      <dgm:prSet presAssocID="{73F0884B-A8C6-4C0B-BCC3-0CDB103CD93F}" presName="dummy" presStyleCnt="0"/>
      <dgm:spPr/>
    </dgm:pt>
    <dgm:pt modelId="{06DF52E6-F1B2-427E-8E21-85F2DA3A1F0D}" type="pres">
      <dgm:prSet presAssocID="{ACC3F245-1229-4F90-97C9-4D414236D62C}" presName="sibTrans" presStyleLbl="sibTrans2D1" presStyleIdx="5" presStyleCnt="6"/>
      <dgm:spPr/>
    </dgm:pt>
  </dgm:ptLst>
  <dgm:cxnLst>
    <dgm:cxn modelId="{AB9C8404-D117-4CDC-A16F-5D5C436E2F85}" srcId="{34834C9F-05A0-4F1B-960A-8D431644E124}" destId="{73F0884B-A8C6-4C0B-BCC3-0CDB103CD93F}" srcOrd="5" destOrd="0" parTransId="{8507F830-4520-4009-99E3-EDB0CB7703D3}" sibTransId="{ACC3F245-1229-4F90-97C9-4D414236D62C}"/>
    <dgm:cxn modelId="{81CDE210-D90A-4123-992D-7CB4269F0C3E}" type="presOf" srcId="{A1D0D2F7-3506-44B2-AF57-6AA356C90FAB}" destId="{57A2B437-C460-4BB8-9016-4529EDE0124E}" srcOrd="0" destOrd="0" presId="urn:microsoft.com/office/officeart/2005/8/layout/radial6"/>
    <dgm:cxn modelId="{C551C112-CF04-4DB7-BFE1-8135D0E469FE}" type="presOf" srcId="{6EB8F65D-256D-4C92-B95E-95D1D5D45B2F}" destId="{9768672A-97C4-4FA2-8B82-14A521D0E19E}" srcOrd="0" destOrd="0" presId="urn:microsoft.com/office/officeart/2005/8/layout/radial6"/>
    <dgm:cxn modelId="{DC6CF414-B1D2-475A-9FD2-436866EB6C21}" type="presOf" srcId="{12980F30-C031-4830-887A-A23D6B6914F1}" destId="{3BE4BCB8-C1DC-4E39-8454-F28EED91A34E}" srcOrd="0" destOrd="0" presId="urn:microsoft.com/office/officeart/2005/8/layout/radial6"/>
    <dgm:cxn modelId="{89A99F22-7BCB-4C43-87E0-C2BC79A0AF0F}" type="presOf" srcId="{2D579FB9-FF71-433A-8AE4-819259EBD6D6}" destId="{BDFDC63E-07F0-4DCC-9662-6270F6B1864B}" srcOrd="0" destOrd="0" presId="urn:microsoft.com/office/officeart/2005/8/layout/radial6"/>
    <dgm:cxn modelId="{58FFAD23-EAAF-424D-BF52-55E53D5BD0D6}" srcId="{178EE508-78F5-4E1F-B5F6-980EBDE88344}" destId="{34834C9F-05A0-4F1B-960A-8D431644E124}" srcOrd="0" destOrd="0" parTransId="{93E86922-BA01-417D-8FF2-A0363108B8CC}" sibTransId="{FF4E12F6-2795-493E-A719-F661B7547E55}"/>
    <dgm:cxn modelId="{4ABABC5B-6379-4CC3-A492-478F560ECDD8}" type="presOf" srcId="{29437084-5087-48EA-815B-CE800C0F5768}" destId="{19C7A5F6-1381-4BF9-80AE-D16681375FB3}" srcOrd="0" destOrd="0" presId="urn:microsoft.com/office/officeart/2005/8/layout/radial6"/>
    <dgm:cxn modelId="{B6210345-9436-43E0-BD1D-ADC5394590CD}" type="presOf" srcId="{73F0884B-A8C6-4C0B-BCC3-0CDB103CD93F}" destId="{A4B62D21-6C7D-49CD-B4FB-D4ADA9FE45EF}" srcOrd="0" destOrd="0" presId="urn:microsoft.com/office/officeart/2005/8/layout/radial6"/>
    <dgm:cxn modelId="{66C65C4A-B6A7-446C-91B6-28D58A781CB2}" type="presOf" srcId="{5595BD1E-AE0B-4199-AE87-A815EFE4CB80}" destId="{85B81BC2-D219-4B9C-AE66-7F5B8DDCE14F}" srcOrd="0" destOrd="0" presId="urn:microsoft.com/office/officeart/2005/8/layout/radial6"/>
    <dgm:cxn modelId="{8892DF4D-1301-4EBF-93E5-86F60B1DC28E}" srcId="{34834C9F-05A0-4F1B-960A-8D431644E124}" destId="{6EB8F65D-256D-4C92-B95E-95D1D5D45B2F}" srcOrd="2" destOrd="0" parTransId="{04313986-5991-4D7A-BCD3-073D57A49802}" sibTransId="{2D579FB9-FF71-433A-8AE4-819259EBD6D6}"/>
    <dgm:cxn modelId="{3D9B5B7E-E65D-431E-B376-6C2816AE8000}" type="presOf" srcId="{34834C9F-05A0-4F1B-960A-8D431644E124}" destId="{5CC7839A-300C-4762-BECB-3DBCDD5F14D3}" srcOrd="0" destOrd="0" presId="urn:microsoft.com/office/officeart/2005/8/layout/radial6"/>
    <dgm:cxn modelId="{1685A98E-F81C-4831-B6E5-03DB9A2CE36E}" type="presOf" srcId="{C58BD485-73AF-4B03-894F-F936ACF7C189}" destId="{C5F8B126-AA05-496C-87FD-D496982F4B74}" srcOrd="0" destOrd="0" presId="urn:microsoft.com/office/officeart/2005/8/layout/radial6"/>
    <dgm:cxn modelId="{6DA23B93-CBC3-4C8A-9032-8B0E4B3EDFEA}" type="presOf" srcId="{ACC3F245-1229-4F90-97C9-4D414236D62C}" destId="{06DF52E6-F1B2-427E-8E21-85F2DA3A1F0D}" srcOrd="0" destOrd="0" presId="urn:microsoft.com/office/officeart/2005/8/layout/radial6"/>
    <dgm:cxn modelId="{82EB5299-D467-4B7C-B64D-86713E86FD36}" srcId="{34834C9F-05A0-4F1B-960A-8D431644E124}" destId="{7051F1CB-760E-48D5-A607-8F2D5A87D2FA}" srcOrd="4" destOrd="0" parTransId="{0A34FF21-91F2-4BE2-BE91-DE12E166D40A}" sibTransId="{C58BD485-73AF-4B03-894F-F936ACF7C189}"/>
    <dgm:cxn modelId="{A35716AF-B1B1-4121-819B-B3CE7093F7E4}" type="presOf" srcId="{7711A2AF-A3BF-4F9A-8F72-43A9210CA259}" destId="{AC17452F-E782-4081-B69E-42F88607C3A5}" srcOrd="0" destOrd="0" presId="urn:microsoft.com/office/officeart/2005/8/layout/radial6"/>
    <dgm:cxn modelId="{CC7FF3C6-867E-40C7-8B17-63C20368B400}" type="presOf" srcId="{86179050-90E5-41F6-8691-79E82DC354A9}" destId="{96CC59F9-2CFF-4C9C-BD46-74FE67C5D356}" srcOrd="0" destOrd="0" presId="urn:microsoft.com/office/officeart/2005/8/layout/radial6"/>
    <dgm:cxn modelId="{BF9538E3-3545-4F15-8E6B-51F430424848}" srcId="{34834C9F-05A0-4F1B-960A-8D431644E124}" destId="{12980F30-C031-4830-887A-A23D6B6914F1}" srcOrd="1" destOrd="0" parTransId="{076A684E-389F-446C-AD03-5B6A4CB53C19}" sibTransId="{5595BD1E-AE0B-4199-AE87-A815EFE4CB80}"/>
    <dgm:cxn modelId="{1DBF03EE-C876-4D5C-B857-3FD9127E7D1A}" srcId="{34834C9F-05A0-4F1B-960A-8D431644E124}" destId="{29437084-5087-48EA-815B-CE800C0F5768}" srcOrd="3" destOrd="0" parTransId="{2E8EC369-B083-44FE-BDC2-D20C3E4F4BD4}" sibTransId="{7711A2AF-A3BF-4F9A-8F72-43A9210CA259}"/>
    <dgm:cxn modelId="{3FB0E0F4-8922-47A7-AE0E-781CCBD31656}" type="presOf" srcId="{7051F1CB-760E-48D5-A607-8F2D5A87D2FA}" destId="{7B4CD28A-0B08-4526-AD2E-60C995AFD206}" srcOrd="0" destOrd="0" presId="urn:microsoft.com/office/officeart/2005/8/layout/radial6"/>
    <dgm:cxn modelId="{2804DCFA-8F23-4C0E-BE66-9A2C0D357CF7}" srcId="{34834C9F-05A0-4F1B-960A-8D431644E124}" destId="{A1D0D2F7-3506-44B2-AF57-6AA356C90FAB}" srcOrd="0" destOrd="0" parTransId="{C38BEE98-A1F8-4984-A387-D474B90F8B02}" sibTransId="{86179050-90E5-41F6-8691-79E82DC354A9}"/>
    <dgm:cxn modelId="{301E89FD-C815-4EE3-8304-54AA3AD57AC6}" type="presOf" srcId="{178EE508-78F5-4E1F-B5F6-980EBDE88344}" destId="{071DDC1C-27C7-43D2-891C-BFABCE1365BF}" srcOrd="0" destOrd="0" presId="urn:microsoft.com/office/officeart/2005/8/layout/radial6"/>
    <dgm:cxn modelId="{ACF8EA7E-F6F8-4D00-8569-2C21FFA54ADC}" type="presParOf" srcId="{071DDC1C-27C7-43D2-891C-BFABCE1365BF}" destId="{5CC7839A-300C-4762-BECB-3DBCDD5F14D3}" srcOrd="0" destOrd="0" presId="urn:microsoft.com/office/officeart/2005/8/layout/radial6"/>
    <dgm:cxn modelId="{F72B83EE-59BE-451F-9331-637442581CEF}" type="presParOf" srcId="{071DDC1C-27C7-43D2-891C-BFABCE1365BF}" destId="{57A2B437-C460-4BB8-9016-4529EDE0124E}" srcOrd="1" destOrd="0" presId="urn:microsoft.com/office/officeart/2005/8/layout/radial6"/>
    <dgm:cxn modelId="{6114E341-827C-483A-911E-AC97735F9345}" type="presParOf" srcId="{071DDC1C-27C7-43D2-891C-BFABCE1365BF}" destId="{EC45496D-5907-4E96-849B-B65C9431B6AB}" srcOrd="2" destOrd="0" presId="urn:microsoft.com/office/officeart/2005/8/layout/radial6"/>
    <dgm:cxn modelId="{C4322ABE-AEF4-4D79-8A5B-9D4932534607}" type="presParOf" srcId="{071DDC1C-27C7-43D2-891C-BFABCE1365BF}" destId="{96CC59F9-2CFF-4C9C-BD46-74FE67C5D356}" srcOrd="3" destOrd="0" presId="urn:microsoft.com/office/officeart/2005/8/layout/radial6"/>
    <dgm:cxn modelId="{83BE35A0-B21F-48C4-B890-B99F2A160CCB}" type="presParOf" srcId="{071DDC1C-27C7-43D2-891C-BFABCE1365BF}" destId="{3BE4BCB8-C1DC-4E39-8454-F28EED91A34E}" srcOrd="4" destOrd="0" presId="urn:microsoft.com/office/officeart/2005/8/layout/radial6"/>
    <dgm:cxn modelId="{AC42E09E-FE32-4149-93E0-799B92C69C38}" type="presParOf" srcId="{071DDC1C-27C7-43D2-891C-BFABCE1365BF}" destId="{A053A008-7658-4FDD-B101-51A048A26A7B}" srcOrd="5" destOrd="0" presId="urn:microsoft.com/office/officeart/2005/8/layout/radial6"/>
    <dgm:cxn modelId="{547D6B9D-5737-471D-A58F-96C81F565F72}" type="presParOf" srcId="{071DDC1C-27C7-43D2-891C-BFABCE1365BF}" destId="{85B81BC2-D219-4B9C-AE66-7F5B8DDCE14F}" srcOrd="6" destOrd="0" presId="urn:microsoft.com/office/officeart/2005/8/layout/radial6"/>
    <dgm:cxn modelId="{59760DB9-AD89-4890-9304-3E46797758B3}" type="presParOf" srcId="{071DDC1C-27C7-43D2-891C-BFABCE1365BF}" destId="{9768672A-97C4-4FA2-8B82-14A521D0E19E}" srcOrd="7" destOrd="0" presId="urn:microsoft.com/office/officeart/2005/8/layout/radial6"/>
    <dgm:cxn modelId="{5FFC0028-5F6B-467F-AC87-141D1E0AA746}" type="presParOf" srcId="{071DDC1C-27C7-43D2-891C-BFABCE1365BF}" destId="{54594165-66DA-4F46-9802-FF8E94036997}" srcOrd="8" destOrd="0" presId="urn:microsoft.com/office/officeart/2005/8/layout/radial6"/>
    <dgm:cxn modelId="{C358A21C-7125-42EE-8E12-E3ED43B325E5}" type="presParOf" srcId="{071DDC1C-27C7-43D2-891C-BFABCE1365BF}" destId="{BDFDC63E-07F0-4DCC-9662-6270F6B1864B}" srcOrd="9" destOrd="0" presId="urn:microsoft.com/office/officeart/2005/8/layout/radial6"/>
    <dgm:cxn modelId="{9A93E195-7089-4699-951F-3780E2C8CD1F}" type="presParOf" srcId="{071DDC1C-27C7-43D2-891C-BFABCE1365BF}" destId="{19C7A5F6-1381-4BF9-80AE-D16681375FB3}" srcOrd="10" destOrd="0" presId="urn:microsoft.com/office/officeart/2005/8/layout/radial6"/>
    <dgm:cxn modelId="{51E34418-AD7A-46C6-85B5-26EBEA155FC7}" type="presParOf" srcId="{071DDC1C-27C7-43D2-891C-BFABCE1365BF}" destId="{214DB756-E6C9-4C87-9309-8D63B4B78A47}" srcOrd="11" destOrd="0" presId="urn:microsoft.com/office/officeart/2005/8/layout/radial6"/>
    <dgm:cxn modelId="{78922F0C-1DC8-4068-977C-375540652E86}" type="presParOf" srcId="{071DDC1C-27C7-43D2-891C-BFABCE1365BF}" destId="{AC17452F-E782-4081-B69E-42F88607C3A5}" srcOrd="12" destOrd="0" presId="urn:microsoft.com/office/officeart/2005/8/layout/radial6"/>
    <dgm:cxn modelId="{7BDBD15C-20D9-4662-9782-25FD4DE04DC3}" type="presParOf" srcId="{071DDC1C-27C7-43D2-891C-BFABCE1365BF}" destId="{7B4CD28A-0B08-4526-AD2E-60C995AFD206}" srcOrd="13" destOrd="0" presId="urn:microsoft.com/office/officeart/2005/8/layout/radial6"/>
    <dgm:cxn modelId="{D3C63E0C-140E-41F2-8BFB-4FAF9241D96B}" type="presParOf" srcId="{071DDC1C-27C7-43D2-891C-BFABCE1365BF}" destId="{8DEC69A0-C9F3-4FD1-BA98-5336568C6E8E}" srcOrd="14" destOrd="0" presId="urn:microsoft.com/office/officeart/2005/8/layout/radial6"/>
    <dgm:cxn modelId="{949DF50B-4DA5-4570-B8AD-C5E044AEE672}" type="presParOf" srcId="{071DDC1C-27C7-43D2-891C-BFABCE1365BF}" destId="{C5F8B126-AA05-496C-87FD-D496982F4B74}" srcOrd="15" destOrd="0" presId="urn:microsoft.com/office/officeart/2005/8/layout/radial6"/>
    <dgm:cxn modelId="{611E62FF-138E-4176-9BDF-23197DBEA9DD}" type="presParOf" srcId="{071DDC1C-27C7-43D2-891C-BFABCE1365BF}" destId="{A4B62D21-6C7D-49CD-B4FB-D4ADA9FE45EF}" srcOrd="16" destOrd="0" presId="urn:microsoft.com/office/officeart/2005/8/layout/radial6"/>
    <dgm:cxn modelId="{436EA4A4-0368-4AFB-94E9-45C8AFBFF2C4}" type="presParOf" srcId="{071DDC1C-27C7-43D2-891C-BFABCE1365BF}" destId="{7A251758-B5BC-4FF3-BB1D-5EB3D0CB60A0}" srcOrd="17" destOrd="0" presId="urn:microsoft.com/office/officeart/2005/8/layout/radial6"/>
    <dgm:cxn modelId="{5E744065-655A-4E33-88FE-FF4B21A8BB23}" type="presParOf" srcId="{071DDC1C-27C7-43D2-891C-BFABCE1365BF}" destId="{06DF52E6-F1B2-427E-8E21-85F2DA3A1F0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F52E6-F1B2-427E-8E21-85F2DA3A1F0D}">
      <dsp:nvSpPr>
        <dsp:cNvPr id="0" name=""/>
        <dsp:cNvSpPr/>
      </dsp:nvSpPr>
      <dsp:spPr>
        <a:xfrm>
          <a:off x="1477900" y="494035"/>
          <a:ext cx="3380902" cy="3380902"/>
        </a:xfrm>
        <a:prstGeom prst="blockArc">
          <a:avLst>
            <a:gd name="adj1" fmla="val 12600000"/>
            <a:gd name="adj2" fmla="val 16200000"/>
            <a:gd name="adj3" fmla="val 452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8B126-AA05-496C-87FD-D496982F4B74}">
      <dsp:nvSpPr>
        <dsp:cNvPr id="0" name=""/>
        <dsp:cNvSpPr/>
      </dsp:nvSpPr>
      <dsp:spPr>
        <a:xfrm>
          <a:off x="1477900" y="494035"/>
          <a:ext cx="3380902" cy="3380902"/>
        </a:xfrm>
        <a:prstGeom prst="blockArc">
          <a:avLst>
            <a:gd name="adj1" fmla="val 9000000"/>
            <a:gd name="adj2" fmla="val 12600000"/>
            <a:gd name="adj3" fmla="val 452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17452F-E782-4081-B69E-42F88607C3A5}">
      <dsp:nvSpPr>
        <dsp:cNvPr id="0" name=""/>
        <dsp:cNvSpPr/>
      </dsp:nvSpPr>
      <dsp:spPr>
        <a:xfrm>
          <a:off x="1477900" y="494035"/>
          <a:ext cx="3380902" cy="3380902"/>
        </a:xfrm>
        <a:prstGeom prst="blockArc">
          <a:avLst>
            <a:gd name="adj1" fmla="val 5400000"/>
            <a:gd name="adj2" fmla="val 9000000"/>
            <a:gd name="adj3" fmla="val 452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DC63E-07F0-4DCC-9662-6270F6B1864B}">
      <dsp:nvSpPr>
        <dsp:cNvPr id="0" name=""/>
        <dsp:cNvSpPr/>
      </dsp:nvSpPr>
      <dsp:spPr>
        <a:xfrm>
          <a:off x="1477900" y="494035"/>
          <a:ext cx="3380902" cy="3380902"/>
        </a:xfrm>
        <a:prstGeom prst="blockArc">
          <a:avLst>
            <a:gd name="adj1" fmla="val 1800000"/>
            <a:gd name="adj2" fmla="val 5400000"/>
            <a:gd name="adj3" fmla="val 452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81BC2-D219-4B9C-AE66-7F5B8DDCE14F}">
      <dsp:nvSpPr>
        <dsp:cNvPr id="0" name=""/>
        <dsp:cNvSpPr/>
      </dsp:nvSpPr>
      <dsp:spPr>
        <a:xfrm>
          <a:off x="1477900" y="494035"/>
          <a:ext cx="3380902" cy="3380902"/>
        </a:xfrm>
        <a:prstGeom prst="blockArc">
          <a:avLst>
            <a:gd name="adj1" fmla="val 19800000"/>
            <a:gd name="adj2" fmla="val 1800000"/>
            <a:gd name="adj3" fmla="val 452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CC59F9-2CFF-4C9C-BD46-74FE67C5D356}">
      <dsp:nvSpPr>
        <dsp:cNvPr id="0" name=""/>
        <dsp:cNvSpPr/>
      </dsp:nvSpPr>
      <dsp:spPr>
        <a:xfrm>
          <a:off x="1477900" y="494035"/>
          <a:ext cx="3380902" cy="3380902"/>
        </a:xfrm>
        <a:prstGeom prst="blockArc">
          <a:avLst>
            <a:gd name="adj1" fmla="val 16200000"/>
            <a:gd name="adj2" fmla="val 19800000"/>
            <a:gd name="adj3" fmla="val 452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C7839A-300C-4762-BECB-3DBCDD5F14D3}">
      <dsp:nvSpPr>
        <dsp:cNvPr id="0" name=""/>
        <dsp:cNvSpPr/>
      </dsp:nvSpPr>
      <dsp:spPr>
        <a:xfrm>
          <a:off x="2410299" y="1426434"/>
          <a:ext cx="1516105" cy="151610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a:t>CLINICAL USES OF TUMOR MARKERS</a:t>
          </a:r>
        </a:p>
      </dsp:txBody>
      <dsp:txXfrm>
        <a:off x="2632327" y="1648462"/>
        <a:ext cx="1072049" cy="1072049"/>
      </dsp:txXfrm>
    </dsp:sp>
    <dsp:sp modelId="{57A2B437-C460-4BB8-9016-4529EDE0124E}">
      <dsp:nvSpPr>
        <dsp:cNvPr id="0" name=""/>
        <dsp:cNvSpPr/>
      </dsp:nvSpPr>
      <dsp:spPr>
        <a:xfrm>
          <a:off x="2637714" y="1604"/>
          <a:ext cx="1061274" cy="10612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DETERMINE RISK OF DEVELOPING DISEASE</a:t>
          </a:r>
        </a:p>
      </dsp:txBody>
      <dsp:txXfrm>
        <a:off x="2793134" y="157024"/>
        <a:ext cx="750434" cy="750434"/>
      </dsp:txXfrm>
    </dsp:sp>
    <dsp:sp modelId="{3BE4BCB8-C1DC-4E39-8454-F28EED91A34E}">
      <dsp:nvSpPr>
        <dsp:cNvPr id="0" name=""/>
        <dsp:cNvSpPr/>
      </dsp:nvSpPr>
      <dsp:spPr>
        <a:xfrm>
          <a:off x="4068601" y="827727"/>
          <a:ext cx="1061274" cy="1061274"/>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SCREENING FOR DISEASE</a:t>
          </a:r>
        </a:p>
      </dsp:txBody>
      <dsp:txXfrm>
        <a:off x="4224021" y="983147"/>
        <a:ext cx="750434" cy="750434"/>
      </dsp:txXfrm>
    </dsp:sp>
    <dsp:sp modelId="{9768672A-97C4-4FA2-8B82-14A521D0E19E}">
      <dsp:nvSpPr>
        <dsp:cNvPr id="0" name=""/>
        <dsp:cNvSpPr/>
      </dsp:nvSpPr>
      <dsp:spPr>
        <a:xfrm>
          <a:off x="4068601" y="2479972"/>
          <a:ext cx="1061274" cy="1061274"/>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ESTABLISH DIAGNOSIS</a:t>
          </a:r>
        </a:p>
      </dsp:txBody>
      <dsp:txXfrm>
        <a:off x="4224021" y="2635392"/>
        <a:ext cx="750434" cy="750434"/>
      </dsp:txXfrm>
    </dsp:sp>
    <dsp:sp modelId="{19C7A5F6-1381-4BF9-80AE-D16681375FB3}">
      <dsp:nvSpPr>
        <dsp:cNvPr id="0" name=""/>
        <dsp:cNvSpPr/>
      </dsp:nvSpPr>
      <dsp:spPr>
        <a:xfrm>
          <a:off x="2637714" y="3306095"/>
          <a:ext cx="1061274" cy="1061274"/>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DETERMINE PROGNOSIS</a:t>
          </a:r>
        </a:p>
      </dsp:txBody>
      <dsp:txXfrm>
        <a:off x="2793134" y="3461515"/>
        <a:ext cx="750434" cy="750434"/>
      </dsp:txXfrm>
    </dsp:sp>
    <dsp:sp modelId="{7B4CD28A-0B08-4526-AD2E-60C995AFD206}">
      <dsp:nvSpPr>
        <dsp:cNvPr id="0" name=""/>
        <dsp:cNvSpPr/>
      </dsp:nvSpPr>
      <dsp:spPr>
        <a:xfrm>
          <a:off x="1206828" y="2479972"/>
          <a:ext cx="1061274" cy="1061274"/>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PREDICT RESPONSE TO THERAPY</a:t>
          </a:r>
        </a:p>
      </dsp:txBody>
      <dsp:txXfrm>
        <a:off x="1362248" y="2635392"/>
        <a:ext cx="750434" cy="750434"/>
      </dsp:txXfrm>
    </dsp:sp>
    <dsp:sp modelId="{A4B62D21-6C7D-49CD-B4FB-D4ADA9FE45EF}">
      <dsp:nvSpPr>
        <dsp:cNvPr id="0" name=""/>
        <dsp:cNvSpPr/>
      </dsp:nvSpPr>
      <dsp:spPr>
        <a:xfrm>
          <a:off x="1206828" y="827727"/>
          <a:ext cx="1061274" cy="106127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MONITOR DISEASE</a:t>
          </a:r>
        </a:p>
      </dsp:txBody>
      <dsp:txXfrm>
        <a:off x="1362248" y="983147"/>
        <a:ext cx="750434" cy="75043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0A324-8C92-475D-B6C2-1B551F986A56}" type="datetimeFigureOut">
              <a:rPr lang="cs-CZ" smtClean="0"/>
              <a:pPr/>
              <a:t>4.12.2020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E9943-853E-4770-9516-9416C1C75B64}" type="slidenum">
              <a:rPr lang="cs-CZ" smtClean="0"/>
              <a:pPr/>
              <a:t>‹#›</a:t>
            </a:fld>
            <a:endParaRPr lang="cs-CZ"/>
          </a:p>
        </p:txBody>
      </p:sp>
    </p:spTree>
    <p:extLst>
      <p:ext uri="{BB962C8B-B14F-4D97-AF65-F5344CB8AC3E}">
        <p14:creationId xmlns:p14="http://schemas.microsoft.com/office/powerpoint/2010/main" val="42660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36E9943-853E-4770-9516-9416C1C75B64}" type="slidenum">
              <a:rPr lang="cs-CZ" smtClean="0"/>
              <a:pPr/>
              <a:t>1</a:t>
            </a:fld>
            <a:endParaRPr lang="cs-CZ"/>
          </a:p>
        </p:txBody>
      </p:sp>
    </p:spTree>
    <p:extLst>
      <p:ext uri="{BB962C8B-B14F-4D97-AF65-F5344CB8AC3E}">
        <p14:creationId xmlns:p14="http://schemas.microsoft.com/office/powerpoint/2010/main" val="143859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36E9943-853E-4770-9516-9416C1C75B64}" type="slidenum">
              <a:rPr lang="cs-CZ" smtClean="0"/>
              <a:pPr/>
              <a:t>14</a:t>
            </a:fld>
            <a:endParaRPr lang="cs-CZ"/>
          </a:p>
        </p:txBody>
      </p:sp>
    </p:spTree>
    <p:extLst>
      <p:ext uri="{BB962C8B-B14F-4D97-AF65-F5344CB8AC3E}">
        <p14:creationId xmlns:p14="http://schemas.microsoft.com/office/powerpoint/2010/main" val="119165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a:solidFill>
                  <a:schemeClr val="tx1"/>
                </a:solidFill>
                <a:latin typeface="+mn-lt"/>
                <a:ea typeface="+mn-ea"/>
                <a:cs typeface="+mn-cs"/>
              </a:rPr>
              <a:t>The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behavior</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of</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individual</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systems is quite different for identical control materials</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does not necessarily duplicate the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calibration for biological samples. The results of determining</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 19-9 cannot be extrapolated from one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analytical technique to another, even in cases where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same monoclonal antibody is used. Standardization</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 CA 19-9 measurement systems is necessary to</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allow use of the results for the purposes of evidence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based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medicine</a:t>
            </a:r>
            <a:r>
              <a:rPr lang="cs-CZ" sz="1200" b="0" i="0" u="none" strike="noStrike" kern="1200" baseline="0" dirty="0">
                <a:solidFill>
                  <a:schemeClr val="tx1"/>
                </a:solidFill>
                <a:latin typeface="+mn-lt"/>
                <a:ea typeface="+mn-ea"/>
                <a:cs typeface="+mn-cs"/>
              </a:rPr>
              <a:t>.</a:t>
            </a:r>
            <a:endParaRPr lang="cs-CZ" b="0" dirty="0"/>
          </a:p>
        </p:txBody>
      </p:sp>
      <p:sp>
        <p:nvSpPr>
          <p:cNvPr id="4" name="Zástupný symbol pro číslo snímku 3"/>
          <p:cNvSpPr>
            <a:spLocks noGrp="1"/>
          </p:cNvSpPr>
          <p:nvPr>
            <p:ph type="sldNum" sz="quarter" idx="10"/>
          </p:nvPr>
        </p:nvSpPr>
        <p:spPr/>
        <p:txBody>
          <a:bodyPr/>
          <a:lstStyle/>
          <a:p>
            <a:fld id="{82C90073-27F7-4876-AA6B-BCE3014D7019}" type="slidenum">
              <a:rPr lang="cs-CZ" smtClean="0"/>
              <a:pPr/>
              <a:t>19</a:t>
            </a:fld>
            <a:endParaRPr lang="cs-CZ"/>
          </a:p>
        </p:txBody>
      </p:sp>
    </p:spTree>
    <p:extLst>
      <p:ext uri="{BB962C8B-B14F-4D97-AF65-F5344CB8AC3E}">
        <p14:creationId xmlns:p14="http://schemas.microsoft.com/office/powerpoint/2010/main" val="314868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Clinical applications of CTCs and </a:t>
            </a:r>
            <a:r>
              <a:rPr lang="en-US" dirty="0" err="1"/>
              <a:t>ctDNA</a:t>
            </a:r>
            <a:r>
              <a:rPr lang="en-US" dirty="0"/>
              <a:t> as liquid biopsy for personalized medicine. Blood samples can be sampled repeatedly to predict relapse in M0 patients or metastatic progression in M1 patients, monitor the efficacy of therapies and understand potential resistance mechanisms. Before therapy, patients can be stratified to the most effective drugs, whereas after initiation of treatment persistence in increases of CTCs/</a:t>
            </a:r>
            <a:r>
              <a:rPr lang="en-US" dirty="0" err="1"/>
              <a:t>ctDNA</a:t>
            </a:r>
            <a:r>
              <a:rPr lang="en-US" dirty="0"/>
              <a:t> indicates resistance to therapy, and this information may allow an early switch to a more effective regimen before the tumor burden is excessive and incurable. mt, mutation; BC, breast cancer; PC, prostate cancer; CRC, colorectal cancer.</a:t>
            </a:r>
            <a:endParaRPr lang="cs-CZ" dirty="0"/>
          </a:p>
        </p:txBody>
      </p:sp>
      <p:sp>
        <p:nvSpPr>
          <p:cNvPr id="4" name="Zástupný symbol pro číslo snímku 3"/>
          <p:cNvSpPr>
            <a:spLocks noGrp="1"/>
          </p:cNvSpPr>
          <p:nvPr>
            <p:ph type="sldNum" sz="quarter" idx="5"/>
          </p:nvPr>
        </p:nvSpPr>
        <p:spPr/>
        <p:txBody>
          <a:bodyPr/>
          <a:lstStyle/>
          <a:p>
            <a:fld id="{B509F7FB-48C5-4C24-972A-29CB073D1E1D}" type="slidenum">
              <a:rPr lang="cs-CZ"/>
              <a:t>30</a:t>
            </a:fld>
            <a:endParaRPr lang="cs-CZ"/>
          </a:p>
        </p:txBody>
      </p:sp>
    </p:spTree>
    <p:extLst>
      <p:ext uri="{BB962C8B-B14F-4D97-AF65-F5344CB8AC3E}">
        <p14:creationId xmlns:p14="http://schemas.microsoft.com/office/powerpoint/2010/main" val="305567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Frequency plot summarizing the specific types of genetic changes occurring in sporadic versus BRCA-associated tumors: LOH (A, pink bars), deletions (B, green bars), uiparental disomy (C, blue bars), amplifications (D, red bars). In each panel, the percentage of cases affected by a specific type of genomic abnormality at each region is represented as a vertical bar along the y-axis. The genomic location is represented along the x-axis with chromosome 1 to the left and the X chromosome on the right.</a:t>
            </a:r>
          </a:p>
          <a:p>
            <a:pPr eaLnBrk="1" hangingPunct="1">
              <a:spcBef>
                <a:spcPct val="0"/>
              </a:spcBef>
            </a:pPr>
            <a:endParaRPr lang="cs-CZ"/>
          </a:p>
        </p:txBody>
      </p:sp>
      <p:sp>
        <p:nvSpPr>
          <p:cNvPr id="91140" name="Zástupný symbol pro číslo snímk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F5B1B1-8E09-4EAB-8A08-316481DEA02E}" type="slidenum">
              <a:rPr lang="cs-CZ" smtClean="0"/>
              <a:pPr fontAlgn="base">
                <a:spcBef>
                  <a:spcPct val="0"/>
                </a:spcBef>
                <a:spcAft>
                  <a:spcPct val="0"/>
                </a:spcAft>
                <a:defRPr/>
              </a:pPr>
              <a:t>33</a:t>
            </a:fld>
            <a:endParaRPr lang="cs-CZ"/>
          </a:p>
        </p:txBody>
      </p:sp>
    </p:spTree>
    <p:extLst>
      <p:ext uri="{BB962C8B-B14F-4D97-AF65-F5344CB8AC3E}">
        <p14:creationId xmlns:p14="http://schemas.microsoft.com/office/powerpoint/2010/main" val="216563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92164" name="Zástupný symbol pro číslo snímk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D26DE6-1242-44A4-AB77-AAC5F48AAAA3}" type="slidenum">
              <a:rPr lang="cs-CZ" smtClean="0"/>
              <a:pPr fontAlgn="base">
                <a:spcBef>
                  <a:spcPct val="0"/>
                </a:spcBef>
                <a:spcAft>
                  <a:spcPct val="0"/>
                </a:spcAft>
                <a:defRPr/>
              </a:pPr>
              <a:t>34</a:t>
            </a:fld>
            <a:endParaRPr lang="cs-CZ"/>
          </a:p>
        </p:txBody>
      </p:sp>
    </p:spTree>
    <p:extLst>
      <p:ext uri="{BB962C8B-B14F-4D97-AF65-F5344CB8AC3E}">
        <p14:creationId xmlns:p14="http://schemas.microsoft.com/office/powerpoint/2010/main" val="221750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9FEBA7-8270-4CB9-8DB2-B92ED494A0BD}" type="slidenum">
              <a:rPr lang="ar-EG" smtClean="0">
                <a:ea typeface="Majalla UI"/>
                <a:cs typeface="Majalla UI"/>
              </a:rPr>
              <a:pPr fontAlgn="base">
                <a:spcBef>
                  <a:spcPct val="0"/>
                </a:spcBef>
                <a:spcAft>
                  <a:spcPct val="0"/>
                </a:spcAft>
                <a:defRPr/>
              </a:pPr>
              <a:t>36</a:t>
            </a:fld>
            <a:endParaRPr lang="ar-EG">
              <a:ea typeface="Majalla UI"/>
              <a:cs typeface="Majalla UI"/>
            </a:endParaRPr>
          </a:p>
        </p:txBody>
      </p:sp>
    </p:spTree>
    <p:extLst>
      <p:ext uri="{BB962C8B-B14F-4D97-AF65-F5344CB8AC3E}">
        <p14:creationId xmlns:p14="http://schemas.microsoft.com/office/powerpoint/2010/main" val="46377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9FEBA7-8270-4CB9-8DB2-B92ED494A0BD}" type="slidenum">
              <a:rPr lang="ar-EG" smtClean="0">
                <a:ea typeface="Majalla UI"/>
                <a:cs typeface="Majalla UI"/>
              </a:rPr>
              <a:pPr fontAlgn="base">
                <a:spcBef>
                  <a:spcPct val="0"/>
                </a:spcBef>
                <a:spcAft>
                  <a:spcPct val="0"/>
                </a:spcAft>
                <a:defRPr/>
              </a:pPr>
              <a:t>37</a:t>
            </a:fld>
            <a:endParaRPr lang="ar-EG">
              <a:ea typeface="Majalla UI"/>
              <a:cs typeface="Majalla UI"/>
            </a:endParaRPr>
          </a:p>
        </p:txBody>
      </p:sp>
    </p:spTree>
    <p:extLst>
      <p:ext uri="{BB962C8B-B14F-4D97-AF65-F5344CB8AC3E}">
        <p14:creationId xmlns:p14="http://schemas.microsoft.com/office/powerpoint/2010/main" val="199370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solidFill>
                  <a:srgbClr val="FFFF00"/>
                </a:solidFill>
              </a:rPr>
              <a:t>30-ies of the 20th century – </a:t>
            </a:r>
            <a:r>
              <a:rPr lang="en-GB" b="1">
                <a:solidFill>
                  <a:srgbClr val="FFFF00"/>
                </a:solidFill>
              </a:rPr>
              <a:t>h</a:t>
            </a:r>
            <a:r>
              <a:rPr lang="cs-CZ" b="1">
                <a:solidFill>
                  <a:srgbClr val="FFFF00"/>
                </a:solidFill>
              </a:rPr>
              <a:t>CG </a:t>
            </a:r>
            <a:r>
              <a:rPr lang="en-GB">
                <a:solidFill>
                  <a:srgbClr val="FFFF00"/>
                </a:solidFill>
              </a:rPr>
              <a:t>(physiologically produced by placenta) discovered in young men with testicular tumours </a:t>
            </a:r>
            <a:r>
              <a:rPr lang="en-GB" i="1">
                <a:solidFill>
                  <a:srgbClr val="FFFF00"/>
                </a:solidFill>
              </a:rPr>
              <a:t>(Zondek)</a:t>
            </a:r>
          </a:p>
          <a:p>
            <a:pPr eaLnBrk="1" hangingPunct="1"/>
            <a:r>
              <a:rPr lang="en-GB">
                <a:solidFill>
                  <a:srgbClr val="FFFF00"/>
                </a:solidFill>
              </a:rPr>
              <a:t>70-ies of the 20th century - </a:t>
            </a:r>
            <a:r>
              <a:rPr lang="en-GB" b="1">
                <a:solidFill>
                  <a:srgbClr val="FFFF00"/>
                </a:solidFill>
                <a:sym typeface="Symbol" pitchFamily="18" charset="2"/>
              </a:rPr>
              <a:t></a:t>
            </a:r>
            <a:r>
              <a:rPr lang="en-GB" b="1" baseline="-25000">
                <a:solidFill>
                  <a:srgbClr val="FFFF00"/>
                </a:solidFill>
                <a:sym typeface="Symbol" pitchFamily="18" charset="2"/>
              </a:rPr>
              <a:t>1</a:t>
            </a:r>
            <a:r>
              <a:rPr lang="en-GB" b="1">
                <a:solidFill>
                  <a:srgbClr val="FFFF00"/>
                </a:solidFill>
                <a:sym typeface="Symbol" pitchFamily="18" charset="2"/>
              </a:rPr>
              <a:t>-fetoprotein</a:t>
            </a:r>
            <a:r>
              <a:rPr lang="en-GB">
                <a:solidFill>
                  <a:srgbClr val="FFFF00"/>
                </a:solidFill>
              </a:rPr>
              <a:t> discovered in liver tumours in mice </a:t>
            </a:r>
            <a:r>
              <a:rPr lang="en-GB" i="1">
                <a:solidFill>
                  <a:srgbClr val="FFFF00"/>
                </a:solidFill>
              </a:rPr>
              <a:t>(Tatarinov)</a:t>
            </a:r>
            <a:r>
              <a:rPr lang="en-GB">
                <a:solidFill>
                  <a:srgbClr val="FFFF00"/>
                </a:solidFill>
              </a:rPr>
              <a:t>, later on described in human hepatomas </a:t>
            </a:r>
            <a:r>
              <a:rPr lang="en-GB" i="1">
                <a:solidFill>
                  <a:srgbClr val="FFFF00"/>
                </a:solidFill>
              </a:rPr>
              <a:t>(Abelev)</a:t>
            </a:r>
          </a:p>
          <a:p>
            <a:pPr eaLnBrk="1" hangingPunct="1"/>
            <a:r>
              <a:rPr lang="en-GB">
                <a:solidFill>
                  <a:srgbClr val="FFFF00"/>
                </a:solidFill>
              </a:rPr>
              <a:t>Further intensive research and their practical </a:t>
            </a:r>
            <a:r>
              <a:rPr lang="en-GB" b="1">
                <a:solidFill>
                  <a:srgbClr val="FFFF00"/>
                </a:solidFill>
              </a:rPr>
              <a:t>usage </a:t>
            </a:r>
            <a:r>
              <a:rPr lang="cs-CZ" b="1">
                <a:solidFill>
                  <a:srgbClr val="FFFF00"/>
                </a:solidFill>
              </a:rPr>
              <a:t>of markers </a:t>
            </a:r>
            <a:r>
              <a:rPr lang="en-GB" b="1">
                <a:solidFill>
                  <a:srgbClr val="FFFF00"/>
                </a:solidFill>
              </a:rPr>
              <a:t>in oncology and prenatal diagnostics</a:t>
            </a:r>
          </a:p>
          <a:p>
            <a:pPr eaLnBrk="1" hangingPunct="1"/>
            <a:endParaRPr lang="cs-CZ"/>
          </a:p>
        </p:txBody>
      </p:sp>
      <p:sp>
        <p:nvSpPr>
          <p:cNvPr id="4" name="Zástupný symbol pro číslo snímku 3"/>
          <p:cNvSpPr>
            <a:spLocks noGrp="1"/>
          </p:cNvSpPr>
          <p:nvPr>
            <p:ph type="sldNum" sz="quarter" idx="5"/>
          </p:nvPr>
        </p:nvSpPr>
        <p:spPr/>
        <p:txBody>
          <a:bodyPr/>
          <a:lstStyle/>
          <a:p>
            <a:pPr>
              <a:defRPr/>
            </a:pPr>
            <a:fld id="{5F4EE747-33A0-4FAA-8838-E473AA8950F5}" type="slidenum">
              <a:rPr lang="cs-CZ" smtClean="0"/>
              <a:pPr>
                <a:defRPr/>
              </a:pPr>
              <a:t>3</a:t>
            </a:fld>
            <a:endParaRPr lang="cs-CZ"/>
          </a:p>
        </p:txBody>
      </p:sp>
    </p:spTree>
    <p:extLst>
      <p:ext uri="{BB962C8B-B14F-4D97-AF65-F5344CB8AC3E}">
        <p14:creationId xmlns:p14="http://schemas.microsoft.com/office/powerpoint/2010/main" val="293099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pPr>
            <a:r>
              <a:rPr lang="en-US" dirty="0"/>
              <a:t>A fundamental prerequisite for development of any diagnostic tumor marker lies in the nature of the disease because this must be relatively prevalent, the biology of the disease must be known, and, naturally, an effective treatment should be easily</a:t>
            </a:r>
            <a:r>
              <a:rPr lang="cs-CZ" dirty="0"/>
              <a:t> </a:t>
            </a:r>
            <a:r>
              <a:rPr lang="en-US" dirty="0"/>
              <a:t>available</a:t>
            </a:r>
            <a:endParaRPr lang="cs-CZ" dirty="0"/>
          </a:p>
          <a:p>
            <a:pPr eaLnBrk="1" hangingPunct="1">
              <a:spcBef>
                <a:spcPct val="0"/>
              </a:spcBef>
            </a:pPr>
            <a:r>
              <a:rPr lang="cs-CZ" dirty="0"/>
              <a:t>G</a:t>
            </a:r>
            <a:r>
              <a:rPr lang="en-US" dirty="0" err="1"/>
              <a:t>ives</a:t>
            </a:r>
            <a:r>
              <a:rPr lang="en-US" dirty="0"/>
              <a:t> the clinician a tool for estimating the risk of disease recurrence and/or cancer-related death for an individual patient following the initial surgical removal of the cancer but without administration of adjuvant therapy.</a:t>
            </a:r>
            <a:endParaRPr lang="cs-CZ" dirty="0"/>
          </a:p>
          <a:p>
            <a:endParaRPr lang="cs-CZ" dirty="0"/>
          </a:p>
        </p:txBody>
      </p:sp>
      <p:sp>
        <p:nvSpPr>
          <p:cNvPr id="4" name="Zástupný symbol pro číslo snímku 3"/>
          <p:cNvSpPr>
            <a:spLocks noGrp="1"/>
          </p:cNvSpPr>
          <p:nvPr>
            <p:ph type="sldNum" sz="quarter" idx="10"/>
          </p:nvPr>
        </p:nvSpPr>
        <p:spPr/>
        <p:txBody>
          <a:bodyPr/>
          <a:lstStyle/>
          <a:p>
            <a:fld id="{B36E9943-853E-4770-9516-9416C1C75B64}" type="slidenum">
              <a:rPr lang="cs-CZ" smtClean="0"/>
              <a:pPr/>
              <a:t>5</a:t>
            </a:fld>
            <a:endParaRPr lang="cs-CZ"/>
          </a:p>
        </p:txBody>
      </p:sp>
    </p:spTree>
    <p:extLst>
      <p:ext uri="{BB962C8B-B14F-4D97-AF65-F5344CB8AC3E}">
        <p14:creationId xmlns:p14="http://schemas.microsoft.com/office/powerpoint/2010/main" val="206844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951E68-8739-411B-ABA0-0CA232869D10}" type="slidenum">
              <a:rPr lang="ar-EG" smtClean="0">
                <a:ea typeface="Majalla UI"/>
                <a:cs typeface="Majalla UI"/>
              </a:rPr>
              <a:pPr fontAlgn="base">
                <a:spcBef>
                  <a:spcPct val="0"/>
                </a:spcBef>
                <a:spcAft>
                  <a:spcPct val="0"/>
                </a:spcAft>
                <a:defRPr/>
              </a:pPr>
              <a:t>7</a:t>
            </a:fld>
            <a:endParaRPr lang="ar-EG">
              <a:ea typeface="Majalla UI"/>
              <a:cs typeface="Majalla UI"/>
            </a:endParaRPr>
          </a:p>
        </p:txBody>
      </p:sp>
    </p:spTree>
    <p:extLst>
      <p:ext uri="{BB962C8B-B14F-4D97-AF65-F5344CB8AC3E}">
        <p14:creationId xmlns:p14="http://schemas.microsoft.com/office/powerpoint/2010/main" val="414818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944AE-EB4F-47EE-955E-C235D99C03A7}" type="slidenum">
              <a:rPr lang="ar-EG" smtClean="0">
                <a:ea typeface="Majalla UI"/>
                <a:cs typeface="Majalla UI"/>
              </a:rPr>
              <a:pPr fontAlgn="base">
                <a:spcBef>
                  <a:spcPct val="0"/>
                </a:spcBef>
                <a:spcAft>
                  <a:spcPct val="0"/>
                </a:spcAft>
                <a:defRPr/>
              </a:pPr>
              <a:t>8</a:t>
            </a:fld>
            <a:endParaRPr lang="ar-EG">
              <a:ea typeface="Majalla UI"/>
              <a:cs typeface="Majalla UI"/>
            </a:endParaRPr>
          </a:p>
        </p:txBody>
      </p:sp>
    </p:spTree>
    <p:extLst>
      <p:ext uri="{BB962C8B-B14F-4D97-AF65-F5344CB8AC3E}">
        <p14:creationId xmlns:p14="http://schemas.microsoft.com/office/powerpoint/2010/main" val="205116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36E9943-853E-4770-9516-9416C1C75B64}" type="slidenum">
              <a:rPr lang="cs-CZ" smtClean="0"/>
              <a:pPr/>
              <a:t>9</a:t>
            </a:fld>
            <a:endParaRPr lang="cs-CZ"/>
          </a:p>
        </p:txBody>
      </p:sp>
    </p:spTree>
    <p:extLst>
      <p:ext uri="{BB962C8B-B14F-4D97-AF65-F5344CB8AC3E}">
        <p14:creationId xmlns:p14="http://schemas.microsoft.com/office/powerpoint/2010/main" val="262146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dirty="0"/>
              <a:t>HE4 (</a:t>
            </a:r>
            <a:r>
              <a:rPr lang="cs-CZ" i="1" dirty="0" err="1"/>
              <a:t>Human</a:t>
            </a:r>
            <a:r>
              <a:rPr lang="cs-CZ" i="1" dirty="0"/>
              <a:t> </a:t>
            </a:r>
            <a:r>
              <a:rPr lang="cs-CZ" i="1" dirty="0" err="1"/>
              <a:t>Epididymal</a:t>
            </a:r>
            <a:r>
              <a:rPr lang="cs-CZ" i="1" dirty="0"/>
              <a:t> Protein-4</a:t>
            </a:r>
            <a:r>
              <a:rPr lang="cs-CZ" dirty="0"/>
              <a:t>) </a:t>
            </a:r>
          </a:p>
        </p:txBody>
      </p:sp>
      <p:sp>
        <p:nvSpPr>
          <p:cNvPr id="4" name="Zástupný symbol pro číslo snímku 3"/>
          <p:cNvSpPr>
            <a:spLocks noGrp="1"/>
          </p:cNvSpPr>
          <p:nvPr>
            <p:ph type="sldNum" sz="quarter" idx="5"/>
          </p:nvPr>
        </p:nvSpPr>
        <p:spPr/>
        <p:txBody>
          <a:bodyPr/>
          <a:lstStyle/>
          <a:p>
            <a:pPr>
              <a:defRPr/>
            </a:pPr>
            <a:fld id="{C4D7A8E7-8446-447A-99D8-96343A79E655}" type="slidenum">
              <a:rPr lang="cs-CZ" smtClean="0"/>
              <a:pPr>
                <a:defRPr/>
              </a:pPr>
              <a:t>11</a:t>
            </a:fld>
            <a:endParaRPr lang="cs-CZ"/>
          </a:p>
        </p:txBody>
      </p:sp>
    </p:spTree>
    <p:extLst>
      <p:ext uri="{BB962C8B-B14F-4D97-AF65-F5344CB8AC3E}">
        <p14:creationId xmlns:p14="http://schemas.microsoft.com/office/powerpoint/2010/main" val="182380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36E9943-853E-4770-9516-9416C1C75B64}" type="slidenum">
              <a:rPr lang="cs-CZ" smtClean="0"/>
              <a:pPr/>
              <a:t>12</a:t>
            </a:fld>
            <a:endParaRPr lang="cs-CZ"/>
          </a:p>
        </p:txBody>
      </p:sp>
    </p:spTree>
    <p:extLst>
      <p:ext uri="{BB962C8B-B14F-4D97-AF65-F5344CB8AC3E}">
        <p14:creationId xmlns:p14="http://schemas.microsoft.com/office/powerpoint/2010/main" val="16027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err="1"/>
              <a:t>Progastrin</a:t>
            </a:r>
            <a:r>
              <a:rPr lang="en-US" b="1" dirty="0"/>
              <a:t>-releasing peptide (</a:t>
            </a:r>
            <a:r>
              <a:rPr lang="en-US" b="1" dirty="0" err="1"/>
              <a:t>ProGRP</a:t>
            </a:r>
            <a:r>
              <a:rPr lang="en-US" b="1" dirty="0"/>
              <a:t>) </a:t>
            </a:r>
          </a:p>
          <a:p>
            <a:endParaRPr lang="cs-CZ" dirty="0"/>
          </a:p>
        </p:txBody>
      </p:sp>
      <p:sp>
        <p:nvSpPr>
          <p:cNvPr id="4" name="Zástupný symbol pro číslo snímku 3"/>
          <p:cNvSpPr>
            <a:spLocks noGrp="1"/>
          </p:cNvSpPr>
          <p:nvPr>
            <p:ph type="sldNum" sz="quarter" idx="5"/>
          </p:nvPr>
        </p:nvSpPr>
        <p:spPr/>
        <p:txBody>
          <a:bodyPr/>
          <a:lstStyle/>
          <a:p>
            <a:pPr>
              <a:defRPr/>
            </a:pPr>
            <a:fld id="{10321680-91F8-4C52-8810-92DC531366C9}" type="slidenum">
              <a:rPr lang="cs-CZ" smtClean="0"/>
              <a:pPr>
                <a:defRPr/>
              </a:pPr>
              <a:t>13</a:t>
            </a:fld>
            <a:endParaRPr lang="cs-CZ"/>
          </a:p>
        </p:txBody>
      </p:sp>
    </p:spTree>
    <p:extLst>
      <p:ext uri="{BB962C8B-B14F-4D97-AF65-F5344CB8AC3E}">
        <p14:creationId xmlns:p14="http://schemas.microsoft.com/office/powerpoint/2010/main" val="367262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110338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255039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202426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354949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389695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D94D33F-A0F6-4A58-811B-275BE09D8759}" type="datetimeFigureOut">
              <a:rPr lang="cs-CZ" smtClean="0"/>
              <a:pPr/>
              <a:t>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57746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D94D33F-A0F6-4A58-811B-275BE09D8759}" type="datetimeFigureOut">
              <a:rPr lang="cs-CZ" smtClean="0"/>
              <a:pPr/>
              <a:t>4.12.2020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105289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D94D33F-A0F6-4A58-811B-275BE09D8759}" type="datetimeFigureOut">
              <a:rPr lang="cs-CZ" smtClean="0"/>
              <a:pPr/>
              <a:t>4.12.2020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16682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D94D33F-A0F6-4A58-811B-275BE09D8759}" type="datetimeFigureOut">
              <a:rPr lang="cs-CZ" smtClean="0"/>
              <a:pPr/>
              <a:t>4.12.2020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108249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D94D33F-A0F6-4A58-811B-275BE09D8759}" type="datetimeFigureOut">
              <a:rPr lang="cs-CZ" smtClean="0"/>
              <a:pPr/>
              <a:t>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37068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D94D33F-A0F6-4A58-811B-275BE09D8759}" type="datetimeFigureOut">
              <a:rPr lang="cs-CZ" smtClean="0"/>
              <a:pPr/>
              <a:t>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1500B-3EB6-4A0B-8B7C-5C44D068BDC1}" type="slidenum">
              <a:rPr lang="cs-CZ" smtClean="0"/>
              <a:pPr/>
              <a:t>‹#›</a:t>
            </a:fld>
            <a:endParaRPr lang="cs-CZ"/>
          </a:p>
        </p:txBody>
      </p:sp>
    </p:spTree>
    <p:extLst>
      <p:ext uri="{BB962C8B-B14F-4D97-AF65-F5344CB8AC3E}">
        <p14:creationId xmlns:p14="http://schemas.microsoft.com/office/powerpoint/2010/main" val="3325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D33F-A0F6-4A58-811B-275BE09D8759}" type="datetimeFigureOut">
              <a:rPr lang="cs-CZ" smtClean="0"/>
              <a:pPr/>
              <a:t>4.12.2020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1500B-3EB6-4A0B-8B7C-5C44D068BDC1}" type="slidenum">
              <a:rPr lang="cs-CZ" smtClean="0"/>
              <a:pPr/>
              <a:t>‹#›</a:t>
            </a:fld>
            <a:endParaRPr lang="cs-CZ"/>
          </a:p>
        </p:txBody>
      </p:sp>
    </p:spTree>
    <p:extLst>
      <p:ext uri="{BB962C8B-B14F-4D97-AF65-F5344CB8AC3E}">
        <p14:creationId xmlns:p14="http://schemas.microsoft.com/office/powerpoint/2010/main" val="368616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z/url?sa=i&amp;rct=j&amp;q=body+cancer&amp;source=images&amp;cd=&amp;cad=rja&amp;docid=w_3zCeFyZAW0gM&amp;tbnid=pT4k1H0zWYKkWM:&amp;ved=0CAUQjRw&amp;url=http://www.123rf.com/photo_6530606_transparent-female-body--breast-cancer.html&amp;ei=doX2UYGsE47qOJztgNgM&amp;bvm=bv.49784469,d.ZWU&amp;psig=AFQjCNE3Vt0YwYkDuJedrCm8Gm6w3br1dg&amp;ust=137519658174638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z.123rf.com/photo_6530650_transparent-female-breast--breast-cancer.html"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z/url?sa=i&amp;rct=j&amp;q=body+cancer&amp;source=images&amp;cd=&amp;cad=rja&amp;docid=-In4DHgA3bukPM&amp;tbnid=nCcEPXIHDfXm6M:&amp;ved=0CAUQjRw&amp;url=http://livingwithcancerfacts.com/kidney-cancer-treatment/&amp;ei=Tof2Ue_kN8XkPNuCgdAM&amp;bvm=bv.49784469,d.ZWU&amp;psig=AFQjCNE3Vt0YwYkDuJedrCm8Gm6w3br1dg&amp;ust=13751965817463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depositphotos.com/2893854/stock-photo-Human-kidneys.html"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z/url?sa=i&amp;rct=j&amp;q=body+cancer&amp;source=images&amp;cd=&amp;cad=rja&amp;docid=KLDORD2g9BEuRM&amp;tbnid=_8vV_jVmX4xB3M:&amp;ved=0CAUQjRw&amp;url=http://www.123rf.com/photo_7148847_transparent-human-body-with-cancer-in-lung.html&amp;ei=PoX2UfSoLInEPbj3gOAF&amp;bvm=bv.49784469,d.ZWU&amp;psig=AFQjCNE3Vt0YwYkDuJedrCm8Gm6w3br1dg&amp;ust=13751965817463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z.123rf.com/photo_7148847_transparent-human-body-with-cancer-in-lung.html"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z/url?sa=i&amp;rct=j&amp;q=body+cancer&amp;source=images&amp;cd=&amp;cad=rja&amp;docid=Cs8KcumqPqrWvM&amp;tbnid=oTRujC6dMgDSJM:&amp;ved=0CAUQjRw&amp;url=http://pasadenacyberknife.com/health/emerging-role-of-stereotactic-body-radiotherapy-in-the-treatment-of-pancreatic-cancer&amp;ei=HYX2UYDUMYSwOYaegdgI&amp;bvm=bv.49784469,d.ZWU&amp;psig=AFQjCNE3Vt0YwYkDuJedrCm8Gm6w3br1dg&amp;ust=13751965817463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hutterstock.com/pic-128019500/stock-photo--d-rendered-illustration-of-the-male-pancreas-cancer.html"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z/url?sa=i&amp;rct=j&amp;q=body+cancer&amp;source=images&amp;cd=&amp;cad=rja&amp;docid=rohzBGujGwWsKM&amp;tbnid=ADYR1HoVP8lVPM:&amp;ved=0CAUQjRw&amp;url=http://www.bayerpharma.com/closing-in-on-cancer/&amp;ei=Mor2UYizDoaSOKTxgNgJ&amp;bvm=bv.49784469,d.ZWU&amp;psig=AFQjCNE3Vt0YwYkDuJedrCm8Gm6w3br1dg&amp;ust=137519658174638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cz.123rf.com/photo_6443693_transparent-body-with-healthy-col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507552" y="116631"/>
            <a:ext cx="4644008" cy="3420919"/>
          </a:xfrm>
        </p:spPr>
        <p:txBody>
          <a:bodyPr>
            <a:normAutofit/>
          </a:bodyPr>
          <a:lstStyle/>
          <a:p>
            <a:r>
              <a:rPr lang="en-GB" sz="4800" b="1" dirty="0"/>
              <a:t>Tumour markers – using in the general practice</a:t>
            </a:r>
            <a:endParaRPr lang="cs-CZ" sz="4800" dirty="0"/>
          </a:p>
        </p:txBody>
      </p:sp>
      <p:sp>
        <p:nvSpPr>
          <p:cNvPr id="3" name="Podnadpis 2"/>
          <p:cNvSpPr>
            <a:spLocks noGrp="1"/>
          </p:cNvSpPr>
          <p:nvPr>
            <p:ph type="subTitle" idx="1"/>
          </p:nvPr>
        </p:nvSpPr>
        <p:spPr>
          <a:xfrm>
            <a:off x="1043608" y="3758877"/>
            <a:ext cx="7776864" cy="2279104"/>
          </a:xfrm>
        </p:spPr>
        <p:txBody>
          <a:bodyPr rtlCol="0">
            <a:noAutofit/>
          </a:bodyPr>
          <a:lstStyle/>
          <a:p>
            <a:pPr marL="355600" indent="-355600"/>
            <a:r>
              <a:rPr lang="cs-CZ" altLang="cs-CZ" sz="2800" b="1" dirty="0">
                <a:solidFill>
                  <a:schemeClr val="tx1"/>
                </a:solidFill>
                <a:latin typeface="Arial" charset="0"/>
              </a:rPr>
              <a:t>Tomáš Zima</a:t>
            </a:r>
          </a:p>
          <a:p>
            <a:pPr marL="355600" indent="-355600"/>
            <a:r>
              <a:rPr lang="cs-CZ" altLang="cs-CZ" sz="1800" dirty="0">
                <a:solidFill>
                  <a:schemeClr val="tx1"/>
                </a:solidFill>
              </a:rPr>
              <a:t>Institute of Medical </a:t>
            </a:r>
            <a:r>
              <a:rPr lang="cs-CZ" altLang="cs-CZ" sz="1800" dirty="0" err="1">
                <a:solidFill>
                  <a:schemeClr val="tx1"/>
                </a:solidFill>
              </a:rPr>
              <a:t>Biochemistry</a:t>
            </a:r>
            <a:r>
              <a:rPr lang="cs-CZ" altLang="cs-CZ" sz="1800" dirty="0">
                <a:solidFill>
                  <a:schemeClr val="tx1"/>
                </a:solidFill>
              </a:rPr>
              <a:t> and </a:t>
            </a:r>
            <a:r>
              <a:rPr lang="cs-CZ" altLang="cs-CZ" sz="1800" dirty="0" err="1">
                <a:solidFill>
                  <a:schemeClr val="tx1"/>
                </a:solidFill>
              </a:rPr>
              <a:t>Laboratory</a:t>
            </a:r>
            <a:r>
              <a:rPr lang="cs-CZ" altLang="cs-CZ" sz="1800" dirty="0">
                <a:solidFill>
                  <a:schemeClr val="tx1"/>
                </a:solidFill>
              </a:rPr>
              <a:t> </a:t>
            </a:r>
            <a:r>
              <a:rPr lang="cs-CZ" altLang="cs-CZ" sz="1800" dirty="0" err="1">
                <a:solidFill>
                  <a:schemeClr val="tx1"/>
                </a:solidFill>
              </a:rPr>
              <a:t>Diagnostics</a:t>
            </a:r>
            <a:r>
              <a:rPr lang="cs-CZ" altLang="cs-CZ" sz="1800" dirty="0">
                <a:solidFill>
                  <a:schemeClr val="tx1"/>
                </a:solidFill>
              </a:rPr>
              <a:t>, </a:t>
            </a:r>
          </a:p>
          <a:p>
            <a:pPr marL="355600" indent="-355600"/>
            <a:r>
              <a:rPr lang="cs-CZ" altLang="cs-CZ" sz="2000" dirty="0">
                <a:solidFill>
                  <a:schemeClr val="tx1"/>
                </a:solidFill>
              </a:rPr>
              <a:t>1</a:t>
            </a:r>
            <a:r>
              <a:rPr lang="cs-CZ" altLang="cs-CZ" sz="2000" baseline="30000" dirty="0">
                <a:solidFill>
                  <a:schemeClr val="tx1"/>
                </a:solidFill>
              </a:rPr>
              <a:t>st</a:t>
            </a:r>
            <a:r>
              <a:rPr lang="cs-CZ" altLang="cs-CZ" sz="2000" dirty="0">
                <a:solidFill>
                  <a:schemeClr val="tx1"/>
                </a:solidFill>
              </a:rPr>
              <a:t>Faculty </a:t>
            </a:r>
            <a:r>
              <a:rPr lang="cs-CZ" altLang="cs-CZ" sz="2000" dirty="0" err="1">
                <a:solidFill>
                  <a:schemeClr val="tx1"/>
                </a:solidFill>
              </a:rPr>
              <a:t>of</a:t>
            </a:r>
            <a:r>
              <a:rPr lang="cs-CZ" altLang="cs-CZ" sz="2000" dirty="0">
                <a:solidFill>
                  <a:schemeClr val="tx1"/>
                </a:solidFill>
              </a:rPr>
              <a:t> </a:t>
            </a:r>
            <a:r>
              <a:rPr lang="cs-CZ" altLang="cs-CZ" sz="2000" dirty="0" err="1">
                <a:solidFill>
                  <a:schemeClr val="tx1"/>
                </a:solidFill>
              </a:rPr>
              <a:t>Medicine</a:t>
            </a:r>
            <a:r>
              <a:rPr lang="cs-CZ" altLang="cs-CZ" sz="2000" dirty="0">
                <a:solidFill>
                  <a:schemeClr val="tx1"/>
                </a:solidFill>
              </a:rPr>
              <a:t>, Charles University</a:t>
            </a:r>
          </a:p>
          <a:p>
            <a:pPr marL="355600" indent="-355600"/>
            <a:r>
              <a:rPr lang="cs-CZ" altLang="cs-CZ" sz="2000" dirty="0">
                <a:solidFill>
                  <a:schemeClr val="tx1"/>
                </a:solidFill>
              </a:rPr>
              <a:t>Prague</a:t>
            </a:r>
          </a:p>
          <a:p>
            <a:pPr marL="355600" indent="-355600"/>
            <a:r>
              <a:rPr lang="cs-CZ" altLang="cs-CZ" sz="2000" dirty="0">
                <a:solidFill>
                  <a:schemeClr val="tx1"/>
                </a:solidFill>
              </a:rPr>
              <a:t>Czech Republic</a:t>
            </a:r>
          </a:p>
          <a:p>
            <a:pPr marL="355600" indent="-355600"/>
            <a:endParaRPr lang="cs-CZ" altLang="cs-CZ" sz="2000" dirty="0">
              <a:solidFill>
                <a:schemeClr val="tx1"/>
              </a:solidFill>
            </a:endParaRPr>
          </a:p>
          <a:p>
            <a:pPr marL="355600" indent="-355600"/>
            <a:r>
              <a:rPr lang="cs-CZ" altLang="cs-CZ" sz="2200" b="1" dirty="0">
                <a:solidFill>
                  <a:schemeClr val="tx1"/>
                </a:solidFill>
                <a:effectLst>
                  <a:outerShdw blurRad="38100" dist="38100" dir="2700000" algn="tl">
                    <a:srgbClr val="000000">
                      <a:alpha val="43137"/>
                    </a:srgbClr>
                  </a:outerShdw>
                </a:effectLst>
              </a:rPr>
              <a:t>Malawi </a:t>
            </a:r>
            <a:r>
              <a:rPr lang="cs-CZ" altLang="cs-CZ" sz="2200" b="1" dirty="0" err="1">
                <a:solidFill>
                  <a:schemeClr val="tx1"/>
                </a:solidFill>
                <a:effectLst>
                  <a:outerShdw blurRad="38100" dist="38100" dir="2700000" algn="tl">
                    <a:srgbClr val="000000">
                      <a:alpha val="43137"/>
                    </a:srgbClr>
                  </a:outerShdw>
                </a:effectLst>
              </a:rPr>
              <a:t>December</a:t>
            </a:r>
            <a:r>
              <a:rPr lang="cs-CZ" altLang="cs-CZ" sz="2200" b="1" dirty="0">
                <a:solidFill>
                  <a:schemeClr val="tx1"/>
                </a:solidFill>
                <a:effectLst>
                  <a:outerShdw blurRad="38100" dist="38100" dir="2700000" algn="tl">
                    <a:srgbClr val="000000">
                      <a:alpha val="43137"/>
                    </a:srgbClr>
                  </a:outerShdw>
                </a:effectLst>
              </a:rPr>
              <a:t> 9,2020</a:t>
            </a:r>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898429"/>
            <a:ext cx="147478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8" y="4800534"/>
            <a:ext cx="1872105" cy="16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ázek 1">
            <a:extLst>
              <a:ext uri="{FF2B5EF4-FFF2-40B4-BE49-F238E27FC236}">
                <a16:creationId xmlns:a16="http://schemas.microsoft.com/office/drawing/2014/main" id="{70751667-8332-4C18-92D8-8D769081DE0F}"/>
              </a:ext>
            </a:extLst>
          </p:cNvPr>
          <p:cNvPicPr>
            <a:picLocks noChangeAspect="1"/>
          </p:cNvPicPr>
          <p:nvPr/>
        </p:nvPicPr>
        <p:blipFill>
          <a:blip r:embed="rId5"/>
          <a:stretch>
            <a:fillRect/>
          </a:stretch>
        </p:blipFill>
        <p:spPr>
          <a:xfrm>
            <a:off x="26059" y="27761"/>
            <a:ext cx="4481493" cy="2685073"/>
          </a:xfrm>
          <a:prstGeom prst="rect">
            <a:avLst/>
          </a:prstGeom>
        </p:spPr>
      </p:pic>
    </p:spTree>
    <p:extLst>
      <p:ext uri="{BB962C8B-B14F-4D97-AF65-F5344CB8AC3E}">
        <p14:creationId xmlns:p14="http://schemas.microsoft.com/office/powerpoint/2010/main" val="166828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7544" y="332656"/>
            <a:ext cx="8352928" cy="914400"/>
          </a:xfrm>
        </p:spPr>
        <p:txBody>
          <a:bodyPr>
            <a:normAutofit fontScale="90000"/>
          </a:bodyPr>
          <a:lstStyle/>
          <a:p>
            <a:pPr algn="r"/>
            <a:r>
              <a:rPr lang="cs-CZ" altLang="cs-CZ" cap="none" dirty="0"/>
              <a:t>PIVKA-II – </a:t>
            </a:r>
            <a:r>
              <a:rPr lang="cs-CZ" altLang="cs-CZ" sz="2800" cap="none" dirty="0" err="1"/>
              <a:t>new</a:t>
            </a:r>
            <a:r>
              <a:rPr lang="cs-CZ" altLang="cs-CZ" sz="2800" cap="none" dirty="0"/>
              <a:t> biomarker </a:t>
            </a:r>
            <a:r>
              <a:rPr lang="cs-CZ" altLang="cs-CZ" sz="2800" cap="none" dirty="0" err="1"/>
              <a:t>for</a:t>
            </a:r>
            <a:r>
              <a:rPr lang="cs-CZ" altLang="cs-CZ" sz="2800" cap="none" dirty="0"/>
              <a:t> </a:t>
            </a:r>
            <a:r>
              <a:rPr lang="cs-CZ" altLang="cs-CZ" sz="2800" cap="none" dirty="0" err="1"/>
              <a:t>hepatocellular</a:t>
            </a:r>
            <a:r>
              <a:rPr lang="cs-CZ" altLang="cs-CZ" sz="2800" cap="none" dirty="0"/>
              <a:t> </a:t>
            </a:r>
            <a:r>
              <a:rPr lang="cs-CZ" altLang="cs-CZ" sz="2800" cap="none" dirty="0" err="1"/>
              <a:t>carcinoma</a:t>
            </a:r>
            <a:endParaRPr lang="cs-CZ" altLang="cs-CZ" cap="none" dirty="0"/>
          </a:p>
        </p:txBody>
      </p:sp>
      <p:sp>
        <p:nvSpPr>
          <p:cNvPr id="66563" name="Rectangle 3"/>
          <p:cNvSpPr>
            <a:spLocks noGrp="1" noChangeArrowheads="1"/>
          </p:cNvSpPr>
          <p:nvPr>
            <p:ph type="body" idx="1"/>
          </p:nvPr>
        </p:nvSpPr>
        <p:spPr>
          <a:xfrm>
            <a:off x="323528" y="1700808"/>
            <a:ext cx="8352928" cy="4608512"/>
          </a:xfrm>
        </p:spPr>
        <p:txBody>
          <a:bodyPr>
            <a:noAutofit/>
          </a:bodyPr>
          <a:lstStyle/>
          <a:p>
            <a:r>
              <a:rPr lang="cs-CZ" sz="2400" dirty="0"/>
              <a:t>Protein </a:t>
            </a:r>
            <a:r>
              <a:rPr lang="cs-CZ" sz="2400" dirty="0" err="1"/>
              <a:t>induced</a:t>
            </a:r>
            <a:r>
              <a:rPr lang="cs-CZ" sz="2400" dirty="0"/>
              <a:t> by vitamin K absence-II (PIVKA-II) </a:t>
            </a:r>
            <a:r>
              <a:rPr lang="cs-CZ" sz="2400" dirty="0" err="1"/>
              <a:t>is</a:t>
            </a:r>
            <a:r>
              <a:rPr lang="cs-CZ" sz="2400" dirty="0"/>
              <a:t> a </a:t>
            </a:r>
            <a:r>
              <a:rPr lang="cs-CZ" sz="2400" dirty="0" err="1"/>
              <a:t>potential</a:t>
            </a:r>
            <a:r>
              <a:rPr lang="cs-CZ" sz="2400" dirty="0"/>
              <a:t> screening marker </a:t>
            </a:r>
            <a:r>
              <a:rPr lang="cs-CZ" sz="2400" dirty="0" err="1"/>
              <a:t>for</a:t>
            </a:r>
            <a:r>
              <a:rPr lang="cs-CZ" sz="2400" dirty="0"/>
              <a:t> </a:t>
            </a:r>
            <a:r>
              <a:rPr lang="cs-CZ" sz="2400" dirty="0" err="1"/>
              <a:t>hepatocellular</a:t>
            </a:r>
            <a:r>
              <a:rPr lang="cs-CZ" sz="2400" dirty="0"/>
              <a:t> </a:t>
            </a:r>
            <a:r>
              <a:rPr lang="cs-CZ" sz="2400" dirty="0" err="1"/>
              <a:t>carcinoma</a:t>
            </a:r>
            <a:r>
              <a:rPr lang="cs-CZ" sz="2400" dirty="0"/>
              <a:t> (HCC). </a:t>
            </a:r>
          </a:p>
          <a:p>
            <a:pPr lvl="1"/>
            <a:r>
              <a:rPr lang="cs-CZ" sz="1800" dirty="0" err="1"/>
              <a:t>Release</a:t>
            </a:r>
            <a:r>
              <a:rPr lang="cs-CZ" sz="1800" dirty="0"/>
              <a:t>	– </a:t>
            </a:r>
            <a:r>
              <a:rPr lang="cs-CZ" sz="1800" dirty="0" err="1"/>
              <a:t>deficiency</a:t>
            </a:r>
            <a:r>
              <a:rPr lang="cs-CZ" sz="1800" dirty="0"/>
              <a:t> of vitamin K and </a:t>
            </a:r>
            <a:r>
              <a:rPr lang="cs-CZ" sz="1800" dirty="0" err="1"/>
              <a:t>HCC</a:t>
            </a:r>
            <a:r>
              <a:rPr lang="cs-CZ" sz="1000" dirty="0" err="1"/>
              <a:t>v</a:t>
            </a:r>
            <a:r>
              <a:rPr lang="cs-CZ" sz="1000" dirty="0"/>
              <a:t> souvislosti s nedostatkem vitaminu K a za přítomnosti HCC. </a:t>
            </a:r>
          </a:p>
          <a:p>
            <a:r>
              <a:rPr lang="cs-CZ" sz="2200" dirty="0"/>
              <a:t>AFP – standard Tu marker </a:t>
            </a:r>
            <a:r>
              <a:rPr lang="cs-CZ" sz="2200" dirty="0" err="1"/>
              <a:t>for</a:t>
            </a:r>
            <a:r>
              <a:rPr lang="cs-CZ" sz="2200" dirty="0"/>
              <a:t> HCC</a:t>
            </a:r>
          </a:p>
          <a:p>
            <a:r>
              <a:rPr lang="cs-CZ" sz="2200" dirty="0"/>
              <a:t>PIVKA-II - </a:t>
            </a:r>
            <a:r>
              <a:rPr lang="cs-CZ" sz="2200" dirty="0" err="1"/>
              <a:t>chemiluminiscent</a:t>
            </a:r>
            <a:r>
              <a:rPr lang="cs-CZ" sz="2200" dirty="0"/>
              <a:t> test </a:t>
            </a:r>
            <a:r>
              <a:rPr lang="cs-CZ" sz="2200" dirty="0" err="1"/>
              <a:t>Architect</a:t>
            </a:r>
            <a:r>
              <a:rPr lang="cs-CZ" sz="2200" dirty="0"/>
              <a:t> 1000i (</a:t>
            </a:r>
            <a:r>
              <a:rPr lang="cs-CZ" sz="2200" dirty="0" err="1"/>
              <a:t>Abbott</a:t>
            </a:r>
            <a:r>
              <a:rPr lang="cs-CZ" sz="2200" dirty="0"/>
              <a:t>) </a:t>
            </a:r>
          </a:p>
          <a:p>
            <a:r>
              <a:rPr lang="cs-CZ" sz="2200" dirty="0"/>
              <a:t>PIVKA-II </a:t>
            </a:r>
            <a:r>
              <a:rPr lang="cs-CZ" sz="2200" dirty="0" err="1"/>
              <a:t>better</a:t>
            </a:r>
            <a:r>
              <a:rPr lang="cs-CZ" sz="2200" dirty="0"/>
              <a:t> </a:t>
            </a:r>
            <a:r>
              <a:rPr lang="cs-CZ" sz="2200" dirty="0" err="1"/>
              <a:t>sensitvity</a:t>
            </a:r>
            <a:r>
              <a:rPr lang="cs-CZ" sz="2200" dirty="0"/>
              <a:t> (96,9 %) </a:t>
            </a:r>
            <a:r>
              <a:rPr lang="cs-CZ" sz="2200" dirty="0" err="1"/>
              <a:t>then</a:t>
            </a:r>
            <a:r>
              <a:rPr lang="cs-CZ" sz="2200" dirty="0"/>
              <a:t> AFP</a:t>
            </a:r>
          </a:p>
          <a:p>
            <a:r>
              <a:rPr lang="cs-CZ" sz="2200" dirty="0" err="1"/>
              <a:t>Should</a:t>
            </a:r>
            <a:r>
              <a:rPr lang="cs-CZ" sz="2200" dirty="0"/>
              <a:t> </a:t>
            </a:r>
            <a:r>
              <a:rPr lang="cs-CZ" sz="2200" dirty="0" err="1"/>
              <a:t>be</a:t>
            </a:r>
            <a:r>
              <a:rPr lang="cs-CZ" sz="2200" dirty="0"/>
              <a:t> </a:t>
            </a:r>
            <a:r>
              <a:rPr lang="cs-CZ" sz="2200" dirty="0" err="1"/>
              <a:t>for</a:t>
            </a:r>
            <a:r>
              <a:rPr lang="cs-CZ" sz="2200" dirty="0"/>
              <a:t> </a:t>
            </a:r>
            <a:r>
              <a:rPr lang="cs-CZ" sz="2200" dirty="0" err="1"/>
              <a:t>diagnosis</a:t>
            </a:r>
            <a:r>
              <a:rPr lang="cs-CZ" sz="2200" dirty="0"/>
              <a:t> </a:t>
            </a:r>
            <a:r>
              <a:rPr lang="cs-CZ" sz="2200" dirty="0" err="1"/>
              <a:t>between</a:t>
            </a:r>
            <a:r>
              <a:rPr lang="cs-CZ" sz="2200" dirty="0"/>
              <a:t> HCC and </a:t>
            </a:r>
            <a:r>
              <a:rPr lang="cs-CZ" sz="2200" dirty="0" err="1"/>
              <a:t>benign</a:t>
            </a:r>
            <a:r>
              <a:rPr lang="cs-CZ" sz="2200" dirty="0"/>
              <a:t> liver </a:t>
            </a:r>
            <a:r>
              <a:rPr lang="cs-CZ" sz="2200" dirty="0" err="1"/>
              <a:t>diseases</a:t>
            </a:r>
            <a:r>
              <a:rPr lang="cs-CZ" sz="2200" dirty="0"/>
              <a:t> and </a:t>
            </a:r>
            <a:r>
              <a:rPr lang="cs-CZ" sz="2200" dirty="0" err="1"/>
              <a:t>primary</a:t>
            </a:r>
            <a:r>
              <a:rPr lang="cs-CZ" sz="2200" dirty="0"/>
              <a:t> HCC and </a:t>
            </a:r>
            <a:r>
              <a:rPr lang="cs-CZ" sz="2200" dirty="0" err="1"/>
              <a:t>metastasis</a:t>
            </a:r>
            <a:endParaRPr lang="cs-CZ" sz="2200" dirty="0"/>
          </a:p>
        </p:txBody>
      </p:sp>
      <p:sp>
        <p:nvSpPr>
          <p:cNvPr id="5" name="Zástupný symbol pro text 5">
            <a:extLst>
              <a:ext uri="{FF2B5EF4-FFF2-40B4-BE49-F238E27FC236}">
                <a16:creationId xmlns:a16="http://schemas.microsoft.com/office/drawing/2014/main" id="{0DE21585-7FFE-4FDE-8A62-9586777460F3}"/>
              </a:ext>
            </a:extLst>
          </p:cNvPr>
          <p:cNvSpPr txBox="1">
            <a:spLocks/>
          </p:cNvSpPr>
          <p:nvPr/>
        </p:nvSpPr>
        <p:spPr>
          <a:xfrm>
            <a:off x="7020272" y="6569075"/>
            <a:ext cx="1944762" cy="2443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2000" b="1"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200" dirty="0">
                <a:solidFill>
                  <a:schemeClr val="bg1"/>
                </a:solidFill>
              </a:rPr>
              <a:t>ÚLBLD</a:t>
            </a:r>
          </a:p>
        </p:txBody>
      </p:sp>
      <p:sp>
        <p:nvSpPr>
          <p:cNvPr id="6" name="Zástupný symbol pro text 4">
            <a:extLst>
              <a:ext uri="{FF2B5EF4-FFF2-40B4-BE49-F238E27FC236}">
                <a16:creationId xmlns:a16="http://schemas.microsoft.com/office/drawing/2014/main" id="{58D00895-B907-40ED-A114-688EAB6A4078}"/>
              </a:ext>
            </a:extLst>
          </p:cNvPr>
          <p:cNvSpPr txBox="1">
            <a:spLocks/>
          </p:cNvSpPr>
          <p:nvPr/>
        </p:nvSpPr>
        <p:spPr>
          <a:xfrm>
            <a:off x="179512" y="6569075"/>
            <a:ext cx="5328592" cy="2443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2000" b="1"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dirty="0">
                <a:solidFill>
                  <a:schemeClr val="bg1"/>
                </a:solidFill>
              </a:rPr>
              <a:t>Zima - Využití nových tumorových </a:t>
            </a:r>
            <a:r>
              <a:rPr lang="cs-CZ" sz="1200" dirty="0" err="1">
                <a:solidFill>
                  <a:schemeClr val="bg1"/>
                </a:solidFill>
              </a:rPr>
              <a:t>markerů</a:t>
            </a:r>
            <a:r>
              <a:rPr lang="cs-CZ" sz="1200" dirty="0">
                <a:solidFill>
                  <a:schemeClr val="bg1"/>
                </a:solidFill>
              </a:rPr>
              <a:t> ve sledování onkologických pacientů</a:t>
            </a:r>
          </a:p>
          <a:p>
            <a:endParaRPr lang="cs-CZ" sz="1200" dirty="0">
              <a:solidFill>
                <a:schemeClr val="bg1"/>
              </a:solidFill>
            </a:endParaRPr>
          </a:p>
        </p:txBody>
      </p:sp>
    </p:spTree>
    <p:extLst>
      <p:ext uri="{BB962C8B-B14F-4D97-AF65-F5344CB8AC3E}">
        <p14:creationId xmlns:p14="http://schemas.microsoft.com/office/powerpoint/2010/main" val="279321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s.123rf.com/400wm/400/400/eraxion/eraxion1003/eraxion100300034/6530606-transparent-female-body--breast-canc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8" y="2276872"/>
            <a:ext cx="3833812"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body" idx="1"/>
          </p:nvPr>
        </p:nvSpPr>
        <p:spPr>
          <a:xfrm>
            <a:off x="18381" y="836712"/>
            <a:ext cx="6623050" cy="5688632"/>
          </a:xfrm>
          <a:ln>
            <a:noFill/>
            <a:miter lim="800000"/>
            <a:headEnd/>
            <a:tailEnd/>
          </a:ln>
        </p:spPr>
        <p:txBody>
          <a:bodyPr>
            <a:normAutofit/>
          </a:bodyPr>
          <a:lstStyle/>
          <a:p>
            <a:r>
              <a:rPr lang="cs-CZ" sz="2800" b="1" dirty="0"/>
              <a:t>Ovary</a:t>
            </a:r>
            <a:r>
              <a:rPr lang="cs-CZ" sz="2800" dirty="0"/>
              <a:t> </a:t>
            </a:r>
          </a:p>
          <a:p>
            <a:pPr lvl="1"/>
            <a:r>
              <a:rPr lang="cs-CZ" sz="2400" dirty="0"/>
              <a:t>non-</a:t>
            </a:r>
            <a:r>
              <a:rPr lang="cs-CZ" sz="2400" dirty="0" err="1"/>
              <a:t>mucinous</a:t>
            </a:r>
            <a:r>
              <a:rPr lang="cs-CZ" sz="2400" dirty="0"/>
              <a:t> - CA 125, HE4 </a:t>
            </a:r>
            <a:r>
              <a:rPr lang="cs-CZ" sz="2000" dirty="0"/>
              <a:t>(TPA/S) </a:t>
            </a:r>
            <a:endParaRPr lang="cs-CZ" sz="2400" dirty="0"/>
          </a:p>
          <a:p>
            <a:pPr lvl="1"/>
            <a:r>
              <a:rPr lang="cs-CZ" sz="2400" dirty="0" err="1"/>
              <a:t>mucinous</a:t>
            </a:r>
            <a:r>
              <a:rPr lang="cs-CZ" sz="2400" dirty="0"/>
              <a:t> - CA 19-9, CA 72-4, </a:t>
            </a:r>
            <a:r>
              <a:rPr lang="cs-CZ" sz="2400" dirty="0" err="1"/>
              <a:t>inhibin</a:t>
            </a:r>
            <a:r>
              <a:rPr lang="cs-CZ" sz="2400" dirty="0"/>
              <a:t> </a:t>
            </a:r>
            <a:r>
              <a:rPr lang="cs-CZ" sz="2000" dirty="0"/>
              <a:t>(CEA)</a:t>
            </a:r>
          </a:p>
          <a:p>
            <a:pPr lvl="1"/>
            <a:r>
              <a:rPr lang="cs-CZ" sz="2400" dirty="0" err="1"/>
              <a:t>germinative</a:t>
            </a:r>
            <a:r>
              <a:rPr lang="cs-CZ" sz="2400" dirty="0"/>
              <a:t> - AFP, </a:t>
            </a:r>
            <a:r>
              <a:rPr lang="cs-CZ" sz="2400" dirty="0" err="1"/>
              <a:t>hCG</a:t>
            </a:r>
            <a:endParaRPr lang="cs-CZ" sz="2400" dirty="0"/>
          </a:p>
          <a:p>
            <a:pPr eaLnBrk="1" hangingPunct="1"/>
            <a:r>
              <a:rPr lang="cs-CZ" sz="2800" b="1" dirty="0"/>
              <a:t>Cervix</a:t>
            </a:r>
            <a:r>
              <a:rPr lang="cs-CZ" sz="2800" dirty="0"/>
              <a:t> </a:t>
            </a:r>
          </a:p>
          <a:p>
            <a:pPr lvl="1" eaLnBrk="1" hangingPunct="1"/>
            <a:r>
              <a:rPr lang="cs-CZ" sz="2400" dirty="0" err="1"/>
              <a:t>epidermoid</a:t>
            </a:r>
            <a:r>
              <a:rPr lang="cs-CZ" sz="2400" dirty="0"/>
              <a:t> - SCCA </a:t>
            </a:r>
            <a:r>
              <a:rPr lang="cs-CZ" sz="2000" dirty="0"/>
              <a:t>(CYFRA 21-1, CEA)</a:t>
            </a:r>
          </a:p>
          <a:p>
            <a:pPr lvl="1" eaLnBrk="1" hangingPunct="1"/>
            <a:r>
              <a:rPr lang="cs-CZ" sz="2400" dirty="0" err="1"/>
              <a:t>adenocarcinomas</a:t>
            </a:r>
            <a:r>
              <a:rPr lang="cs-CZ" sz="2400" dirty="0"/>
              <a:t> - CEA</a:t>
            </a:r>
          </a:p>
          <a:p>
            <a:r>
              <a:rPr lang="cs-CZ" sz="2800" b="1" dirty="0" err="1"/>
              <a:t>Breast</a:t>
            </a:r>
            <a:r>
              <a:rPr lang="en-GB" sz="2800" dirty="0"/>
              <a:t>  </a:t>
            </a:r>
            <a:endParaRPr lang="cs-CZ" sz="2800" dirty="0"/>
          </a:p>
          <a:p>
            <a:pPr lvl="1"/>
            <a:r>
              <a:rPr lang="en-GB" sz="2400" dirty="0"/>
              <a:t>CA 15-3, CEA </a:t>
            </a:r>
            <a:r>
              <a:rPr lang="en-GB" sz="2000" dirty="0"/>
              <a:t>(TPA/S)</a:t>
            </a:r>
          </a:p>
          <a:p>
            <a:pPr eaLnBrk="1" hangingPunct="1"/>
            <a:r>
              <a:rPr lang="cs-CZ" sz="2800" b="1" dirty="0"/>
              <a:t>Corpus </a:t>
            </a:r>
            <a:r>
              <a:rPr lang="cs-CZ" sz="2800" b="1" dirty="0" err="1"/>
              <a:t>uteri</a:t>
            </a:r>
            <a:r>
              <a:rPr lang="cs-CZ" sz="2800" dirty="0"/>
              <a:t> </a:t>
            </a:r>
          </a:p>
          <a:p>
            <a:pPr lvl="1" eaLnBrk="1" hangingPunct="1"/>
            <a:r>
              <a:rPr lang="cs-CZ" sz="2400" dirty="0"/>
              <a:t>CA </a:t>
            </a:r>
            <a:r>
              <a:rPr lang="cs-CZ" sz="2000" dirty="0"/>
              <a:t>125 (CEA)</a:t>
            </a:r>
          </a:p>
        </p:txBody>
      </p:sp>
      <p:sp>
        <p:nvSpPr>
          <p:cNvPr id="24580" name="Rectangle 5"/>
          <p:cNvSpPr txBox="1">
            <a:spLocks noChangeArrowheads="1"/>
          </p:cNvSpPr>
          <p:nvPr/>
        </p:nvSpPr>
        <p:spPr bwMode="auto">
          <a:xfrm>
            <a:off x="18381" y="0"/>
            <a:ext cx="8424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cs-CZ" sz="3200" b="1" dirty="0" err="1"/>
              <a:t>Tumour</a:t>
            </a:r>
            <a:r>
              <a:rPr lang="cs-CZ" sz="3200" b="1" dirty="0"/>
              <a:t> </a:t>
            </a:r>
            <a:r>
              <a:rPr lang="cs-CZ" sz="3200" b="1" dirty="0" err="1"/>
              <a:t>markers</a:t>
            </a:r>
            <a:r>
              <a:rPr lang="cs-CZ" sz="3200" b="1" dirty="0"/>
              <a:t> – </a:t>
            </a:r>
            <a:r>
              <a:rPr lang="cs-CZ" sz="2800" i="1" dirty="0" err="1"/>
              <a:t>recommened</a:t>
            </a:r>
            <a:r>
              <a:rPr lang="cs-CZ" sz="2800" i="1" dirty="0"/>
              <a:t> use </a:t>
            </a:r>
            <a:r>
              <a:rPr lang="cs-CZ" sz="2800" i="1" dirty="0" err="1"/>
              <a:t>according</a:t>
            </a:r>
            <a:r>
              <a:rPr lang="cs-CZ" sz="2800" i="1" dirty="0"/>
              <a:t> to </a:t>
            </a:r>
            <a:r>
              <a:rPr lang="cs-CZ" sz="2800" i="1" dirty="0" err="1"/>
              <a:t>localization</a:t>
            </a:r>
            <a:r>
              <a:rPr lang="cs-CZ" sz="2800" i="1" dirty="0"/>
              <a:t> and </a:t>
            </a:r>
            <a:r>
              <a:rPr lang="cs-CZ" sz="2800" i="1" dirty="0" err="1"/>
              <a:t>tumour</a:t>
            </a:r>
            <a:r>
              <a:rPr lang="cs-CZ" sz="2800" i="1" dirty="0"/>
              <a:t> type</a:t>
            </a:r>
          </a:p>
        </p:txBody>
      </p:sp>
      <p:sp>
        <p:nvSpPr>
          <p:cNvPr id="2" name="Obdélník 1"/>
          <p:cNvSpPr/>
          <p:nvPr/>
        </p:nvSpPr>
        <p:spPr>
          <a:xfrm>
            <a:off x="738188" y="6525344"/>
            <a:ext cx="4572000" cy="246221"/>
          </a:xfrm>
          <a:prstGeom prst="rect">
            <a:avLst/>
          </a:prstGeom>
        </p:spPr>
        <p:txBody>
          <a:bodyPr>
            <a:spAutoFit/>
          </a:bodyPr>
          <a:lstStyle/>
          <a:p>
            <a:r>
              <a:rPr lang="cs-CZ" sz="1000" dirty="0">
                <a:hlinkClick r:id="rId5"/>
              </a:rPr>
              <a:t>http://cz.123rf.com/photo_6530650_transparent-female-breast--breast-cancer.html</a:t>
            </a:r>
            <a:endParaRPr lang="cs-CZ" sz="1000" dirty="0"/>
          </a:p>
        </p:txBody>
      </p:sp>
    </p:spTree>
    <p:extLst>
      <p:ext uri="{BB962C8B-B14F-4D97-AF65-F5344CB8AC3E}">
        <p14:creationId xmlns:p14="http://schemas.microsoft.com/office/powerpoint/2010/main" val="8654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11113" y="0"/>
            <a:ext cx="8424862" cy="1143000"/>
          </a:xfrm>
        </p:spPr>
        <p:txBody>
          <a:bodyPr/>
          <a:lstStyle/>
          <a:p>
            <a:pPr algn="r" eaLnBrk="1" hangingPunct="1"/>
            <a:r>
              <a:rPr lang="cs-CZ" sz="3200" b="1" dirty="0" err="1"/>
              <a:t>Tumour</a:t>
            </a:r>
            <a:r>
              <a:rPr lang="cs-CZ" sz="3200" b="1" dirty="0"/>
              <a:t> </a:t>
            </a:r>
            <a:r>
              <a:rPr lang="cs-CZ" sz="3200" b="1" dirty="0" err="1"/>
              <a:t>markers</a:t>
            </a:r>
            <a:r>
              <a:rPr lang="cs-CZ" sz="3200" b="1" dirty="0"/>
              <a:t> – </a:t>
            </a:r>
            <a:r>
              <a:rPr lang="cs-CZ" sz="2800" i="1" dirty="0" err="1"/>
              <a:t>recommened</a:t>
            </a:r>
            <a:r>
              <a:rPr lang="cs-CZ" sz="2800" i="1" dirty="0"/>
              <a:t> use </a:t>
            </a:r>
            <a:r>
              <a:rPr lang="cs-CZ" sz="2800" i="1" dirty="0" err="1"/>
              <a:t>according</a:t>
            </a:r>
            <a:r>
              <a:rPr lang="cs-CZ" sz="2800" i="1" dirty="0"/>
              <a:t> to </a:t>
            </a:r>
            <a:r>
              <a:rPr lang="cs-CZ" sz="2800" i="1" dirty="0" err="1"/>
              <a:t>localization</a:t>
            </a:r>
            <a:r>
              <a:rPr lang="cs-CZ" sz="2800" i="1" dirty="0"/>
              <a:t> and </a:t>
            </a:r>
            <a:r>
              <a:rPr lang="cs-CZ" sz="2800" i="1" dirty="0" err="1"/>
              <a:t>tumour</a:t>
            </a:r>
            <a:r>
              <a:rPr lang="cs-CZ" sz="2800" i="1" dirty="0"/>
              <a:t> type</a:t>
            </a:r>
          </a:p>
        </p:txBody>
      </p:sp>
      <p:pic>
        <p:nvPicPr>
          <p:cNvPr id="25603" name="Picture 5" descr="http://livingwithcancerfacts.com/wp-content/uploads/2012/09/kidney-canc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412776"/>
            <a:ext cx="5580062"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Grp="1" noChangeArrowheads="1"/>
          </p:cNvSpPr>
          <p:nvPr>
            <p:ph type="body" idx="1"/>
          </p:nvPr>
        </p:nvSpPr>
        <p:spPr>
          <a:xfrm>
            <a:off x="179388" y="2205038"/>
            <a:ext cx="7486650" cy="4400550"/>
          </a:xfrm>
        </p:spPr>
        <p:txBody>
          <a:bodyPr/>
          <a:lstStyle/>
          <a:p>
            <a:pPr eaLnBrk="1" hangingPunct="1"/>
            <a:r>
              <a:rPr lang="cs-CZ" sz="2800" b="1" dirty="0" err="1"/>
              <a:t>Kidney</a:t>
            </a:r>
            <a:r>
              <a:rPr lang="cs-CZ" sz="2800" dirty="0"/>
              <a:t> </a:t>
            </a:r>
          </a:p>
          <a:p>
            <a:pPr lvl="1" eaLnBrk="1" hangingPunct="1"/>
            <a:r>
              <a:rPr lang="cs-CZ" sz="2400" dirty="0"/>
              <a:t>TPA/S, FW, CEA (NSE)</a:t>
            </a:r>
          </a:p>
          <a:p>
            <a:pPr eaLnBrk="1" hangingPunct="1"/>
            <a:r>
              <a:rPr lang="cs-CZ" sz="2800" b="1" dirty="0" err="1"/>
              <a:t>Urinary</a:t>
            </a:r>
            <a:r>
              <a:rPr lang="cs-CZ" sz="2800" b="1" dirty="0"/>
              <a:t> </a:t>
            </a:r>
            <a:r>
              <a:rPr lang="cs-CZ" sz="2800" b="1" dirty="0" err="1"/>
              <a:t>bladder</a:t>
            </a:r>
            <a:r>
              <a:rPr lang="cs-CZ" sz="2800" dirty="0"/>
              <a:t> </a:t>
            </a:r>
          </a:p>
          <a:p>
            <a:pPr lvl="1" eaLnBrk="1" hangingPunct="1"/>
            <a:r>
              <a:rPr lang="cs-CZ" sz="2400" dirty="0"/>
              <a:t>TPA/S (CYFRA 21-1)</a:t>
            </a:r>
          </a:p>
          <a:p>
            <a:pPr eaLnBrk="1" hangingPunct="1"/>
            <a:r>
              <a:rPr lang="cs-CZ" sz="2800" b="1" dirty="0" err="1"/>
              <a:t>Prostate</a:t>
            </a:r>
            <a:r>
              <a:rPr lang="cs-CZ" sz="2800" dirty="0"/>
              <a:t> </a:t>
            </a:r>
          </a:p>
          <a:p>
            <a:pPr lvl="1" eaLnBrk="1" hangingPunct="1"/>
            <a:r>
              <a:rPr lang="cs-CZ" sz="2400" dirty="0">
                <a:solidFill>
                  <a:srgbClr val="FF0000"/>
                </a:solidFill>
              </a:rPr>
              <a:t>PSA</a:t>
            </a:r>
            <a:r>
              <a:rPr lang="cs-CZ" sz="2400" dirty="0"/>
              <a:t>, </a:t>
            </a:r>
            <a:r>
              <a:rPr lang="cs-CZ" sz="2400" dirty="0" err="1"/>
              <a:t>fPSA</a:t>
            </a:r>
            <a:r>
              <a:rPr lang="cs-CZ" sz="2400" dirty="0"/>
              <a:t> (</a:t>
            </a:r>
            <a:r>
              <a:rPr lang="cs-CZ" sz="2400" dirty="0" err="1"/>
              <a:t>CgA</a:t>
            </a:r>
            <a:r>
              <a:rPr lang="cs-CZ" sz="2400" dirty="0"/>
              <a:t>)</a:t>
            </a:r>
          </a:p>
          <a:p>
            <a:pPr eaLnBrk="1" hangingPunct="1"/>
            <a:r>
              <a:rPr lang="cs-CZ" sz="2800" b="1" dirty="0" err="1"/>
              <a:t>Testes</a:t>
            </a:r>
            <a:r>
              <a:rPr lang="cs-CZ" sz="2800" dirty="0"/>
              <a:t> </a:t>
            </a:r>
          </a:p>
          <a:p>
            <a:pPr lvl="1" eaLnBrk="1" hangingPunct="1"/>
            <a:r>
              <a:rPr lang="cs-CZ" sz="2400" dirty="0" err="1"/>
              <a:t>seminomas</a:t>
            </a:r>
            <a:r>
              <a:rPr lang="cs-CZ" sz="2400" dirty="0"/>
              <a:t> </a:t>
            </a:r>
            <a:r>
              <a:rPr lang="cs-CZ" sz="2400" dirty="0">
                <a:solidFill>
                  <a:srgbClr val="FF0000"/>
                </a:solidFill>
              </a:rPr>
              <a:t>- </a:t>
            </a:r>
            <a:r>
              <a:rPr lang="cs-CZ" sz="2400" dirty="0" err="1">
                <a:solidFill>
                  <a:srgbClr val="FF0000"/>
                </a:solidFill>
              </a:rPr>
              <a:t>hCG</a:t>
            </a:r>
            <a:r>
              <a:rPr lang="cs-CZ" sz="2400" dirty="0">
                <a:solidFill>
                  <a:srgbClr val="FF0000"/>
                </a:solidFill>
              </a:rPr>
              <a:t>, AFP </a:t>
            </a:r>
            <a:r>
              <a:rPr lang="cs-CZ" sz="2400" dirty="0"/>
              <a:t>(NSE)</a:t>
            </a:r>
          </a:p>
          <a:p>
            <a:pPr lvl="1" eaLnBrk="1" hangingPunct="1"/>
            <a:r>
              <a:rPr lang="cs-CZ" sz="2400" dirty="0"/>
              <a:t>non-</a:t>
            </a:r>
            <a:r>
              <a:rPr lang="cs-CZ" sz="2400" dirty="0" err="1"/>
              <a:t>seminomas</a:t>
            </a:r>
            <a:r>
              <a:rPr lang="cs-CZ" sz="2400" dirty="0"/>
              <a:t> - </a:t>
            </a:r>
            <a:r>
              <a:rPr lang="cs-CZ" sz="2400" dirty="0" err="1">
                <a:solidFill>
                  <a:srgbClr val="FF0000"/>
                </a:solidFill>
              </a:rPr>
              <a:t>hCG</a:t>
            </a:r>
            <a:r>
              <a:rPr lang="cs-CZ" sz="2400" dirty="0">
                <a:solidFill>
                  <a:srgbClr val="FF0000"/>
                </a:solidFill>
              </a:rPr>
              <a:t>, AFP</a:t>
            </a:r>
          </a:p>
        </p:txBody>
      </p:sp>
      <p:sp>
        <p:nvSpPr>
          <p:cNvPr id="2" name="Obdélník 1"/>
          <p:cNvSpPr/>
          <p:nvPr/>
        </p:nvSpPr>
        <p:spPr>
          <a:xfrm>
            <a:off x="4571876" y="6381328"/>
            <a:ext cx="4572000" cy="276999"/>
          </a:xfrm>
          <a:prstGeom prst="rect">
            <a:avLst/>
          </a:prstGeom>
        </p:spPr>
        <p:txBody>
          <a:bodyPr>
            <a:spAutoFit/>
          </a:bodyPr>
          <a:lstStyle/>
          <a:p>
            <a:r>
              <a:rPr lang="cs-CZ" sz="1200" dirty="0">
                <a:hlinkClick r:id="rId5"/>
              </a:rPr>
              <a:t>http://depositphotos.com/2893854/stock-photo-Human-kidneys.html</a:t>
            </a:r>
            <a:endParaRPr lang="cs-CZ" sz="1200" dirty="0"/>
          </a:p>
        </p:txBody>
      </p:sp>
    </p:spTree>
    <p:extLst>
      <p:ext uri="{BB962C8B-B14F-4D97-AF65-F5344CB8AC3E}">
        <p14:creationId xmlns:p14="http://schemas.microsoft.com/office/powerpoint/2010/main" val="192882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us.123rf.com/400wm/400/400/eraxion/eraxion1006/eraxion100600407/7148847-transparent-human-body-with-cancer-in-lung.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184" y="1916832"/>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p:cNvSpPr txBox="1">
            <a:spLocks noChangeArrowheads="1"/>
          </p:cNvSpPr>
          <p:nvPr/>
        </p:nvSpPr>
        <p:spPr bwMode="auto">
          <a:xfrm>
            <a:off x="11113" y="0"/>
            <a:ext cx="8424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cs-CZ" sz="3200" b="1" dirty="0" err="1"/>
              <a:t>Tumour</a:t>
            </a:r>
            <a:r>
              <a:rPr lang="cs-CZ" sz="3200" b="1" dirty="0"/>
              <a:t> </a:t>
            </a:r>
            <a:r>
              <a:rPr lang="cs-CZ" sz="3200" b="1" dirty="0" err="1"/>
              <a:t>markers</a:t>
            </a:r>
            <a:r>
              <a:rPr lang="cs-CZ" sz="3200" b="1" dirty="0"/>
              <a:t> – </a:t>
            </a:r>
            <a:r>
              <a:rPr lang="cs-CZ" sz="2800" i="1" dirty="0" err="1"/>
              <a:t>recommened</a:t>
            </a:r>
            <a:r>
              <a:rPr lang="cs-CZ" sz="2800" i="1" dirty="0"/>
              <a:t> use </a:t>
            </a:r>
            <a:r>
              <a:rPr lang="cs-CZ" sz="2800" i="1" dirty="0" err="1"/>
              <a:t>according</a:t>
            </a:r>
            <a:r>
              <a:rPr lang="cs-CZ" sz="2800" i="1" dirty="0"/>
              <a:t> to </a:t>
            </a:r>
            <a:r>
              <a:rPr lang="cs-CZ" sz="2800" i="1" dirty="0" err="1"/>
              <a:t>localization</a:t>
            </a:r>
            <a:r>
              <a:rPr lang="cs-CZ" sz="2800" i="1" dirty="0"/>
              <a:t> and </a:t>
            </a:r>
            <a:r>
              <a:rPr lang="cs-CZ" sz="2800" i="1" dirty="0" err="1"/>
              <a:t>tumour</a:t>
            </a:r>
            <a:r>
              <a:rPr lang="cs-CZ" sz="2800" i="1" dirty="0"/>
              <a:t> type</a:t>
            </a:r>
          </a:p>
        </p:txBody>
      </p:sp>
      <p:sp>
        <p:nvSpPr>
          <p:cNvPr id="6" name="Rectangle 3"/>
          <p:cNvSpPr txBox="1">
            <a:spLocks noChangeArrowheads="1"/>
          </p:cNvSpPr>
          <p:nvPr/>
        </p:nvSpPr>
        <p:spPr>
          <a:xfrm>
            <a:off x="95250" y="1143000"/>
            <a:ext cx="6553200" cy="5598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sz="2800" b="1" dirty="0" err="1"/>
              <a:t>Carcinoid</a:t>
            </a:r>
            <a:r>
              <a:rPr lang="cs-CZ" sz="2800" dirty="0"/>
              <a:t> </a:t>
            </a:r>
          </a:p>
          <a:p>
            <a:pPr lvl="1">
              <a:lnSpc>
                <a:spcPct val="90000"/>
              </a:lnSpc>
            </a:pPr>
            <a:r>
              <a:rPr lang="cs-CZ" sz="2400" dirty="0"/>
              <a:t>5-</a:t>
            </a:r>
            <a:r>
              <a:rPr lang="cs-CZ" sz="2400" dirty="0" err="1"/>
              <a:t>hydroxy</a:t>
            </a:r>
            <a:r>
              <a:rPr lang="cs-CZ" sz="2400" dirty="0"/>
              <a:t> 3-indolylacetic acid, NSE, </a:t>
            </a:r>
            <a:r>
              <a:rPr lang="cs-CZ" sz="2400" dirty="0" err="1"/>
              <a:t>CgA</a:t>
            </a:r>
            <a:endParaRPr lang="cs-CZ" sz="2400" dirty="0"/>
          </a:p>
          <a:p>
            <a:pPr marL="342900" lvl="1" indent="-342900">
              <a:lnSpc>
                <a:spcPct val="90000"/>
              </a:lnSpc>
              <a:buFont typeface="Arial" pitchFamily="34" charset="0"/>
              <a:buChar char="•"/>
            </a:pPr>
            <a:endParaRPr lang="cs-CZ" sz="2600" b="1" dirty="0"/>
          </a:p>
          <a:p>
            <a:pPr marL="342900" lvl="1" indent="-342900">
              <a:lnSpc>
                <a:spcPct val="90000"/>
              </a:lnSpc>
              <a:buFont typeface="Arial" pitchFamily="34" charset="0"/>
              <a:buChar char="•"/>
            </a:pPr>
            <a:r>
              <a:rPr lang="cs-CZ" sz="2600" b="1" dirty="0" err="1"/>
              <a:t>Thyroid</a:t>
            </a:r>
            <a:r>
              <a:rPr lang="cs-CZ" sz="2600" b="1" dirty="0"/>
              <a:t> </a:t>
            </a:r>
            <a:r>
              <a:rPr lang="cs-CZ" sz="2600" b="1" dirty="0" err="1"/>
              <a:t>gland</a:t>
            </a:r>
            <a:r>
              <a:rPr lang="cs-CZ" sz="2600" b="1" dirty="0"/>
              <a:t> </a:t>
            </a:r>
          </a:p>
          <a:p>
            <a:pPr lvl="1">
              <a:lnSpc>
                <a:spcPct val="90000"/>
              </a:lnSpc>
            </a:pPr>
            <a:r>
              <a:rPr lang="cs-CZ" sz="2400" dirty="0" err="1"/>
              <a:t>medullar</a:t>
            </a:r>
            <a:r>
              <a:rPr lang="cs-CZ" sz="2400" dirty="0"/>
              <a:t> </a:t>
            </a:r>
            <a:r>
              <a:rPr lang="cs-CZ" sz="2400" dirty="0">
                <a:solidFill>
                  <a:srgbClr val="FF0000"/>
                </a:solidFill>
              </a:rPr>
              <a:t>CT</a:t>
            </a:r>
            <a:r>
              <a:rPr lang="cs-CZ" sz="2400" dirty="0"/>
              <a:t>, CEA (NSE)</a:t>
            </a:r>
          </a:p>
          <a:p>
            <a:pPr lvl="1">
              <a:lnSpc>
                <a:spcPct val="90000"/>
              </a:lnSpc>
            </a:pPr>
            <a:r>
              <a:rPr lang="cs-CZ" sz="2400" dirty="0" err="1"/>
              <a:t>anaplastic</a:t>
            </a:r>
            <a:r>
              <a:rPr lang="cs-CZ" sz="2400" dirty="0"/>
              <a:t> TPA/S</a:t>
            </a:r>
          </a:p>
          <a:p>
            <a:pPr>
              <a:lnSpc>
                <a:spcPct val="90000"/>
              </a:lnSpc>
            </a:pPr>
            <a:endParaRPr lang="cs-CZ" sz="2800" b="1" dirty="0"/>
          </a:p>
          <a:p>
            <a:pPr>
              <a:lnSpc>
                <a:spcPct val="90000"/>
              </a:lnSpc>
            </a:pPr>
            <a:r>
              <a:rPr lang="cs-CZ" sz="2800" b="1" dirty="0" err="1"/>
              <a:t>Melanoma</a:t>
            </a:r>
            <a:r>
              <a:rPr lang="cs-CZ" sz="2800" dirty="0"/>
              <a:t> </a:t>
            </a:r>
          </a:p>
          <a:p>
            <a:pPr lvl="1">
              <a:lnSpc>
                <a:spcPct val="90000"/>
              </a:lnSpc>
            </a:pPr>
            <a:r>
              <a:rPr lang="cs-CZ" sz="2400" dirty="0"/>
              <a:t>NSE, S100beta (TK)</a:t>
            </a:r>
          </a:p>
          <a:p>
            <a:endParaRPr lang="cs-CZ" sz="2800" b="1" dirty="0"/>
          </a:p>
          <a:p>
            <a:r>
              <a:rPr lang="cs-CZ" sz="2800" b="1" dirty="0" err="1"/>
              <a:t>Lung</a:t>
            </a:r>
            <a:r>
              <a:rPr lang="en-GB" sz="2800" dirty="0"/>
              <a:t> </a:t>
            </a:r>
          </a:p>
          <a:p>
            <a:pPr lvl="1"/>
            <a:r>
              <a:rPr lang="en-GB" sz="2400" dirty="0"/>
              <a:t>SCLC - CEA, NSE</a:t>
            </a:r>
            <a:r>
              <a:rPr lang="cs-CZ" sz="2400" dirty="0"/>
              <a:t>, </a:t>
            </a:r>
            <a:r>
              <a:rPr lang="en-US" sz="2400" dirty="0" err="1"/>
              <a:t>ProGRP</a:t>
            </a:r>
            <a:r>
              <a:rPr lang="cs-CZ" sz="2400" dirty="0"/>
              <a:t> </a:t>
            </a:r>
            <a:r>
              <a:rPr lang="en-GB" sz="2400" dirty="0"/>
              <a:t> (TPA/S</a:t>
            </a:r>
            <a:r>
              <a:rPr lang="en-GB" sz="2000" dirty="0"/>
              <a:t>)</a:t>
            </a:r>
          </a:p>
          <a:p>
            <a:pPr lvl="1"/>
            <a:r>
              <a:rPr lang="en-GB" sz="2400" dirty="0"/>
              <a:t>NSCLC - CYFRA 21-1, CEA </a:t>
            </a:r>
            <a:r>
              <a:rPr lang="en-GB" sz="2000" dirty="0"/>
              <a:t>(SCC)</a:t>
            </a:r>
          </a:p>
        </p:txBody>
      </p:sp>
      <p:sp>
        <p:nvSpPr>
          <p:cNvPr id="2" name="Obdélník 1"/>
          <p:cNvSpPr/>
          <p:nvPr/>
        </p:nvSpPr>
        <p:spPr>
          <a:xfrm>
            <a:off x="3779912" y="6487452"/>
            <a:ext cx="5390480" cy="253916"/>
          </a:xfrm>
          <a:prstGeom prst="rect">
            <a:avLst/>
          </a:prstGeom>
        </p:spPr>
        <p:txBody>
          <a:bodyPr wrap="square">
            <a:spAutoFit/>
          </a:bodyPr>
          <a:lstStyle/>
          <a:p>
            <a:r>
              <a:rPr lang="cs-CZ" sz="1050" dirty="0">
                <a:hlinkClick r:id="rId5"/>
              </a:rPr>
              <a:t>http://cz.123rf.com/photo_7148847_transparent-human-body-with-cancer-in-lung.html</a:t>
            </a:r>
            <a:endParaRPr lang="cs-CZ" sz="1050" dirty="0"/>
          </a:p>
        </p:txBody>
      </p:sp>
    </p:spTree>
    <p:extLst>
      <p:ext uri="{BB962C8B-B14F-4D97-AF65-F5344CB8AC3E}">
        <p14:creationId xmlns:p14="http://schemas.microsoft.com/office/powerpoint/2010/main" val="19099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asadenacyberknife.com/wp-content/uploads/2013/02/Pancreatic-Canc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950" y="2420938"/>
            <a:ext cx="4210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body" idx="1"/>
          </p:nvPr>
        </p:nvSpPr>
        <p:spPr>
          <a:xfrm>
            <a:off x="107950" y="1700213"/>
            <a:ext cx="5830888" cy="3311525"/>
          </a:xfrm>
        </p:spPr>
        <p:txBody>
          <a:bodyPr/>
          <a:lstStyle/>
          <a:p>
            <a:pPr eaLnBrk="1" hangingPunct="1">
              <a:lnSpc>
                <a:spcPct val="90000"/>
              </a:lnSpc>
            </a:pPr>
            <a:r>
              <a:rPr lang="en-GB" sz="2800" b="1" dirty="0"/>
              <a:t>Stomach</a:t>
            </a:r>
            <a:r>
              <a:rPr lang="en-GB" sz="2800" dirty="0"/>
              <a:t>  - CA 72-4, CEA</a:t>
            </a:r>
          </a:p>
          <a:p>
            <a:pPr eaLnBrk="1" hangingPunct="1">
              <a:lnSpc>
                <a:spcPct val="90000"/>
              </a:lnSpc>
            </a:pPr>
            <a:endParaRPr lang="cs-CZ" sz="2800" b="1" dirty="0"/>
          </a:p>
          <a:p>
            <a:pPr eaLnBrk="1" hangingPunct="1">
              <a:lnSpc>
                <a:spcPct val="90000"/>
              </a:lnSpc>
            </a:pPr>
            <a:r>
              <a:rPr lang="en-GB" sz="2800" b="1" dirty="0"/>
              <a:t>Oesophagus</a:t>
            </a:r>
          </a:p>
          <a:p>
            <a:pPr lvl="1" eaLnBrk="1" hangingPunct="1">
              <a:lnSpc>
                <a:spcPct val="90000"/>
              </a:lnSpc>
            </a:pPr>
            <a:r>
              <a:rPr lang="en-GB" sz="2400" dirty="0"/>
              <a:t>Cranial part - SCCA (</a:t>
            </a:r>
            <a:r>
              <a:rPr lang="en-GB" sz="2000" dirty="0"/>
              <a:t>CYFRA 21-1)</a:t>
            </a:r>
          </a:p>
          <a:p>
            <a:pPr lvl="1" eaLnBrk="1" hangingPunct="1">
              <a:lnSpc>
                <a:spcPct val="90000"/>
              </a:lnSpc>
            </a:pPr>
            <a:r>
              <a:rPr lang="en-GB" sz="2400" dirty="0"/>
              <a:t>Lower part  - CA 72-4, CEA</a:t>
            </a:r>
          </a:p>
          <a:p>
            <a:pPr eaLnBrk="1" hangingPunct="1">
              <a:lnSpc>
                <a:spcPct val="90000"/>
              </a:lnSpc>
            </a:pPr>
            <a:endParaRPr lang="cs-CZ" sz="2800" b="1" dirty="0"/>
          </a:p>
          <a:p>
            <a:pPr eaLnBrk="1" hangingPunct="1">
              <a:lnSpc>
                <a:spcPct val="90000"/>
              </a:lnSpc>
            </a:pPr>
            <a:r>
              <a:rPr lang="en-GB" sz="2800" b="1" dirty="0"/>
              <a:t>Pancreas</a:t>
            </a:r>
            <a:r>
              <a:rPr lang="en-GB" sz="2800" dirty="0"/>
              <a:t> - CA 19-9, CEA</a:t>
            </a:r>
          </a:p>
        </p:txBody>
      </p:sp>
      <p:sp>
        <p:nvSpPr>
          <p:cNvPr id="22532" name="Rectangle 5"/>
          <p:cNvSpPr>
            <a:spLocks noGrp="1" noChangeArrowheads="1"/>
          </p:cNvSpPr>
          <p:nvPr>
            <p:ph type="title"/>
          </p:nvPr>
        </p:nvSpPr>
        <p:spPr>
          <a:xfrm>
            <a:off x="323850" y="260350"/>
            <a:ext cx="8424863" cy="1143000"/>
          </a:xfrm>
        </p:spPr>
        <p:txBody>
          <a:bodyPr/>
          <a:lstStyle/>
          <a:p>
            <a:pPr algn="r" eaLnBrk="1" hangingPunct="1"/>
            <a:r>
              <a:rPr lang="cs-CZ" sz="3200" b="1" dirty="0" err="1"/>
              <a:t>Tumour</a:t>
            </a:r>
            <a:r>
              <a:rPr lang="cs-CZ" sz="3200" b="1" dirty="0"/>
              <a:t> </a:t>
            </a:r>
            <a:r>
              <a:rPr lang="cs-CZ" sz="3200" b="1" dirty="0" err="1"/>
              <a:t>markers</a:t>
            </a:r>
            <a:r>
              <a:rPr lang="cs-CZ" sz="3200" b="1" dirty="0"/>
              <a:t> – </a:t>
            </a:r>
            <a:r>
              <a:rPr lang="cs-CZ" sz="2800" i="1" dirty="0" err="1"/>
              <a:t>recommened</a:t>
            </a:r>
            <a:r>
              <a:rPr lang="cs-CZ" sz="2800" i="1" dirty="0"/>
              <a:t> use </a:t>
            </a:r>
            <a:r>
              <a:rPr lang="cs-CZ" sz="2800" i="1" dirty="0" err="1"/>
              <a:t>according</a:t>
            </a:r>
            <a:r>
              <a:rPr lang="cs-CZ" sz="2800" i="1" dirty="0"/>
              <a:t> to </a:t>
            </a:r>
            <a:r>
              <a:rPr lang="cs-CZ" sz="2800" i="1" dirty="0" err="1"/>
              <a:t>localization</a:t>
            </a:r>
            <a:r>
              <a:rPr lang="cs-CZ" sz="2800" i="1" dirty="0"/>
              <a:t> and </a:t>
            </a:r>
            <a:r>
              <a:rPr lang="cs-CZ" sz="2800" i="1" dirty="0" err="1"/>
              <a:t>tumour</a:t>
            </a:r>
            <a:r>
              <a:rPr lang="cs-CZ" sz="2800" i="1" dirty="0"/>
              <a:t> type</a:t>
            </a:r>
          </a:p>
        </p:txBody>
      </p:sp>
      <p:sp>
        <p:nvSpPr>
          <p:cNvPr id="2" name="Obdélník 1"/>
          <p:cNvSpPr/>
          <p:nvPr/>
        </p:nvSpPr>
        <p:spPr>
          <a:xfrm>
            <a:off x="2796952" y="6601296"/>
            <a:ext cx="6336704" cy="246221"/>
          </a:xfrm>
          <a:prstGeom prst="rect">
            <a:avLst/>
          </a:prstGeom>
        </p:spPr>
        <p:txBody>
          <a:bodyPr wrap="square">
            <a:spAutoFit/>
          </a:bodyPr>
          <a:lstStyle/>
          <a:p>
            <a:r>
              <a:rPr lang="cs-CZ" sz="1000" dirty="0">
                <a:hlinkClick r:id="rId5"/>
              </a:rPr>
              <a:t>http://www.shutterstock.com/pic-128019500/stock-photo--d-rendered-illustration-of-the-male-pancreas-cancer.html</a:t>
            </a:r>
            <a:endParaRPr lang="cs-CZ" sz="1000" dirty="0"/>
          </a:p>
        </p:txBody>
      </p:sp>
    </p:spTree>
    <p:extLst>
      <p:ext uri="{BB962C8B-B14F-4D97-AF65-F5344CB8AC3E}">
        <p14:creationId xmlns:p14="http://schemas.microsoft.com/office/powerpoint/2010/main" val="419329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446856" y="116632"/>
            <a:ext cx="8229600" cy="1143000"/>
          </a:xfrm>
        </p:spPr>
        <p:txBody>
          <a:bodyPr/>
          <a:lstStyle/>
          <a:p>
            <a:r>
              <a:rPr lang="cs-CZ" dirty="0" err="1"/>
              <a:t>Frequency</a:t>
            </a:r>
            <a:r>
              <a:rPr lang="cs-CZ" dirty="0"/>
              <a:t> </a:t>
            </a:r>
            <a:r>
              <a:rPr lang="cs-CZ" dirty="0" err="1"/>
              <a:t>of</a:t>
            </a:r>
            <a:r>
              <a:rPr lang="cs-CZ" dirty="0"/>
              <a:t> </a:t>
            </a:r>
            <a:r>
              <a:rPr lang="cs-CZ" dirty="0" err="1"/>
              <a:t>investigation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95565237"/>
              </p:ext>
            </p:extLst>
          </p:nvPr>
        </p:nvGraphicFramePr>
        <p:xfrm>
          <a:off x="450924" y="1124744"/>
          <a:ext cx="8229600" cy="2682396"/>
        </p:xfrm>
        <a:graphic>
          <a:graphicData uri="http://schemas.openxmlformats.org/drawingml/2006/table">
            <a:tbl>
              <a:tblPr firstRow="1" bandRow="1">
                <a:tableStyleId>{5C22544A-7EE6-4342-B048-85BDC9FD1C3A}</a:tableStyleId>
              </a:tblPr>
              <a:tblGrid>
                <a:gridCol w="4186808">
                  <a:extLst>
                    <a:ext uri="{9D8B030D-6E8A-4147-A177-3AD203B41FA5}">
                      <a16:colId xmlns:a16="http://schemas.microsoft.com/office/drawing/2014/main" val="20000"/>
                    </a:ext>
                  </a:extLst>
                </a:gridCol>
                <a:gridCol w="4042792">
                  <a:extLst>
                    <a:ext uri="{9D8B030D-6E8A-4147-A177-3AD203B41FA5}">
                      <a16:colId xmlns:a16="http://schemas.microsoft.com/office/drawing/2014/main" val="20001"/>
                    </a:ext>
                  </a:extLst>
                </a:gridCol>
              </a:tblGrid>
              <a:tr h="370946">
                <a:tc>
                  <a:txBody>
                    <a:bodyPr/>
                    <a:lstStyle/>
                    <a:p>
                      <a:r>
                        <a:rPr lang="cs-CZ" sz="2000" dirty="0" err="1"/>
                        <a:t>Before</a:t>
                      </a:r>
                      <a:r>
                        <a:rPr lang="cs-CZ" sz="2000" dirty="0"/>
                        <a:t> </a:t>
                      </a:r>
                      <a:r>
                        <a:rPr lang="cs-CZ" sz="2000" dirty="0" err="1"/>
                        <a:t>therapy</a:t>
                      </a:r>
                      <a:endParaRPr lang="cs-CZ" sz="2000" dirty="0"/>
                    </a:p>
                  </a:txBody>
                  <a:tcPr marT="45733" marB="45733"/>
                </a:tc>
                <a:tc>
                  <a:txBody>
                    <a:bodyPr/>
                    <a:lstStyle/>
                    <a:p>
                      <a:r>
                        <a:rPr lang="cs-CZ" sz="2000" dirty="0"/>
                        <a:t> </a:t>
                      </a:r>
                      <a:r>
                        <a:rPr lang="cs-CZ" sz="2000" dirty="0" err="1"/>
                        <a:t>selection</a:t>
                      </a:r>
                      <a:r>
                        <a:rPr lang="cs-CZ" sz="2000" dirty="0"/>
                        <a:t> </a:t>
                      </a:r>
                      <a:r>
                        <a:rPr lang="cs-CZ" sz="2000" dirty="0" err="1"/>
                        <a:t>of</a:t>
                      </a:r>
                      <a:r>
                        <a:rPr lang="cs-CZ" sz="2000" dirty="0"/>
                        <a:t> 1 – 2 TM</a:t>
                      </a:r>
                    </a:p>
                  </a:txBody>
                  <a:tcPr marT="45733" marB="45733"/>
                </a:tc>
                <a:extLst>
                  <a:ext uri="{0D108BD9-81ED-4DB2-BD59-A6C34878D82A}">
                    <a16:rowId xmlns:a16="http://schemas.microsoft.com/office/drawing/2014/main" val="10000"/>
                  </a:ext>
                </a:extLst>
              </a:tr>
              <a:tr h="370946">
                <a:tc>
                  <a:txBody>
                    <a:bodyPr/>
                    <a:lstStyle/>
                    <a:p>
                      <a:r>
                        <a:rPr lang="cs-CZ" sz="2000" dirty="0" err="1"/>
                        <a:t>After</a:t>
                      </a:r>
                      <a:r>
                        <a:rPr lang="cs-CZ" sz="2000" dirty="0"/>
                        <a:t> </a:t>
                      </a:r>
                      <a:r>
                        <a:rPr lang="cs-CZ" sz="2000" dirty="0" err="1"/>
                        <a:t>therapy</a:t>
                      </a:r>
                      <a:endParaRPr lang="cs-CZ" sz="2000" dirty="0"/>
                    </a:p>
                  </a:txBody>
                  <a:tcPr marT="45733" marB="45733"/>
                </a:tc>
                <a:tc>
                  <a:txBody>
                    <a:bodyPr/>
                    <a:lstStyle/>
                    <a:p>
                      <a:r>
                        <a:rPr lang="cs-CZ" sz="2000" dirty="0"/>
                        <a:t>1 – 5 </a:t>
                      </a:r>
                      <a:r>
                        <a:rPr lang="cs-CZ" sz="2000" dirty="0" err="1"/>
                        <a:t>weeks</a:t>
                      </a:r>
                      <a:r>
                        <a:rPr lang="cs-CZ" sz="2000" dirty="0"/>
                        <a:t> (</a:t>
                      </a:r>
                      <a:r>
                        <a:rPr lang="cs-CZ" sz="2000" dirty="0" err="1"/>
                        <a:t>according</a:t>
                      </a:r>
                      <a:r>
                        <a:rPr lang="cs-CZ" sz="2000" dirty="0"/>
                        <a:t> to </a:t>
                      </a:r>
                      <a:r>
                        <a:rPr lang="cs-CZ" sz="2000" dirty="0" err="1"/>
                        <a:t>biological</a:t>
                      </a:r>
                      <a:r>
                        <a:rPr lang="cs-CZ" sz="2000" dirty="0"/>
                        <a:t> half</a:t>
                      </a:r>
                      <a:r>
                        <a:rPr lang="cs-CZ" sz="2000" baseline="0" dirty="0"/>
                        <a:t> live)</a:t>
                      </a:r>
                      <a:endParaRPr lang="cs-CZ" sz="2000" dirty="0"/>
                    </a:p>
                  </a:txBody>
                  <a:tcPr marT="45733" marB="45733"/>
                </a:tc>
                <a:extLst>
                  <a:ext uri="{0D108BD9-81ED-4DB2-BD59-A6C34878D82A}">
                    <a16:rowId xmlns:a16="http://schemas.microsoft.com/office/drawing/2014/main" val="10001"/>
                  </a:ext>
                </a:extLst>
              </a:tr>
              <a:tr h="370946">
                <a:tc>
                  <a:txBody>
                    <a:bodyPr/>
                    <a:lstStyle/>
                    <a:p>
                      <a:r>
                        <a:rPr lang="cs-CZ" sz="2000" dirty="0"/>
                        <a:t>6 </a:t>
                      </a:r>
                      <a:r>
                        <a:rPr lang="cs-CZ" sz="2000" dirty="0" err="1"/>
                        <a:t>months</a:t>
                      </a:r>
                      <a:r>
                        <a:rPr lang="cs-CZ" sz="2000" dirty="0"/>
                        <a:t> </a:t>
                      </a:r>
                      <a:r>
                        <a:rPr lang="cs-CZ" sz="2000" dirty="0" err="1"/>
                        <a:t>after</a:t>
                      </a:r>
                      <a:r>
                        <a:rPr lang="cs-CZ" sz="2000" dirty="0"/>
                        <a:t> </a:t>
                      </a:r>
                      <a:r>
                        <a:rPr lang="cs-CZ" sz="2000" dirty="0" err="1"/>
                        <a:t>therapy</a:t>
                      </a:r>
                      <a:endParaRPr lang="cs-CZ" sz="2000" dirty="0"/>
                    </a:p>
                  </a:txBody>
                  <a:tcPr marT="45733" marB="45733"/>
                </a:tc>
                <a:tc>
                  <a:txBody>
                    <a:bodyPr/>
                    <a:lstStyle/>
                    <a:p>
                      <a:r>
                        <a:rPr lang="cs-CZ" sz="2000" dirty="0" err="1"/>
                        <a:t>every</a:t>
                      </a:r>
                      <a:r>
                        <a:rPr lang="cs-CZ" sz="2000" dirty="0"/>
                        <a:t> </a:t>
                      </a:r>
                      <a:r>
                        <a:rPr lang="cs-CZ" sz="2000" dirty="0" err="1"/>
                        <a:t>month</a:t>
                      </a:r>
                      <a:endParaRPr lang="cs-CZ" sz="2000" dirty="0"/>
                    </a:p>
                  </a:txBody>
                  <a:tcPr marT="45733" marB="45733"/>
                </a:tc>
                <a:extLst>
                  <a:ext uri="{0D108BD9-81ED-4DB2-BD59-A6C34878D82A}">
                    <a16:rowId xmlns:a16="http://schemas.microsoft.com/office/drawing/2014/main" val="10002"/>
                  </a:ext>
                </a:extLst>
              </a:tr>
              <a:tr h="370946">
                <a:tc>
                  <a:txBody>
                    <a:bodyPr/>
                    <a:lstStyle/>
                    <a:p>
                      <a:r>
                        <a:rPr lang="cs-CZ" sz="2000" dirty="0"/>
                        <a:t>6 – 12 </a:t>
                      </a:r>
                      <a:r>
                        <a:rPr lang="cs-CZ" sz="2000" dirty="0" err="1"/>
                        <a:t>months</a:t>
                      </a:r>
                      <a:r>
                        <a:rPr lang="cs-CZ" sz="2000" dirty="0"/>
                        <a:t> </a:t>
                      </a:r>
                      <a:r>
                        <a:rPr lang="cs-CZ" sz="2000" dirty="0" err="1"/>
                        <a:t>after</a:t>
                      </a:r>
                      <a:r>
                        <a:rPr lang="cs-CZ" sz="2000" dirty="0"/>
                        <a:t> </a:t>
                      </a:r>
                      <a:r>
                        <a:rPr lang="cs-CZ" sz="2000" dirty="0" err="1"/>
                        <a:t>therapy</a:t>
                      </a:r>
                      <a:endParaRPr lang="cs-CZ" sz="2000" dirty="0"/>
                    </a:p>
                  </a:txBody>
                  <a:tcPr marT="45733" marB="45733"/>
                </a:tc>
                <a:tc>
                  <a:txBody>
                    <a:bodyPr/>
                    <a:lstStyle/>
                    <a:p>
                      <a:r>
                        <a:rPr lang="cs-CZ" sz="2000" dirty="0" err="1"/>
                        <a:t>Every</a:t>
                      </a:r>
                      <a:r>
                        <a:rPr lang="cs-CZ" sz="2000" dirty="0"/>
                        <a:t> 2 </a:t>
                      </a:r>
                      <a:r>
                        <a:rPr lang="cs-CZ" sz="2000" dirty="0" err="1"/>
                        <a:t>months</a:t>
                      </a:r>
                      <a:endParaRPr lang="cs-CZ" sz="2000" dirty="0"/>
                    </a:p>
                  </a:txBody>
                  <a:tcPr marT="45733" marB="45733"/>
                </a:tc>
                <a:extLst>
                  <a:ext uri="{0D108BD9-81ED-4DB2-BD59-A6C34878D82A}">
                    <a16:rowId xmlns:a16="http://schemas.microsoft.com/office/drawing/2014/main" val="10003"/>
                  </a:ext>
                </a:extLst>
              </a:tr>
              <a:tr h="370946">
                <a:tc>
                  <a:txBody>
                    <a:bodyPr/>
                    <a:lstStyle/>
                    <a:p>
                      <a:r>
                        <a:rPr lang="cs-CZ" sz="2000" dirty="0"/>
                        <a:t>12 – 18 </a:t>
                      </a:r>
                      <a:r>
                        <a:rPr lang="cs-CZ" sz="2000" dirty="0" err="1"/>
                        <a:t>months</a:t>
                      </a:r>
                      <a:r>
                        <a:rPr lang="cs-CZ" sz="2000" dirty="0"/>
                        <a:t> </a:t>
                      </a:r>
                      <a:r>
                        <a:rPr lang="cs-CZ" sz="2000" dirty="0" err="1"/>
                        <a:t>after</a:t>
                      </a:r>
                      <a:r>
                        <a:rPr lang="cs-CZ" sz="2000" dirty="0"/>
                        <a:t> </a:t>
                      </a:r>
                      <a:r>
                        <a:rPr lang="cs-CZ" sz="2000" dirty="0" err="1"/>
                        <a:t>therapy</a:t>
                      </a:r>
                      <a:endParaRPr lang="cs-CZ" sz="2000" dirty="0"/>
                    </a:p>
                  </a:txBody>
                  <a:tcPr marT="45733" marB="45733"/>
                </a:tc>
                <a:tc>
                  <a:txBody>
                    <a:bodyPr/>
                    <a:lstStyle/>
                    <a:p>
                      <a:r>
                        <a:rPr lang="cs-CZ" sz="2000" dirty="0" err="1"/>
                        <a:t>Every</a:t>
                      </a:r>
                      <a:r>
                        <a:rPr lang="cs-CZ" sz="2000" dirty="0"/>
                        <a:t> 3 </a:t>
                      </a:r>
                      <a:r>
                        <a:rPr lang="cs-CZ" sz="2000" dirty="0" err="1"/>
                        <a:t>months</a:t>
                      </a:r>
                      <a:endParaRPr lang="cs-CZ" sz="2000" dirty="0"/>
                    </a:p>
                  </a:txBody>
                  <a:tcPr marT="45733" marB="45733"/>
                </a:tc>
                <a:extLst>
                  <a:ext uri="{0D108BD9-81ED-4DB2-BD59-A6C34878D82A}">
                    <a16:rowId xmlns:a16="http://schemas.microsoft.com/office/drawing/2014/main" val="10004"/>
                  </a:ext>
                </a:extLst>
              </a:tr>
              <a:tr h="370946">
                <a:tc>
                  <a:txBody>
                    <a:bodyPr/>
                    <a:lstStyle/>
                    <a:p>
                      <a:r>
                        <a:rPr lang="cs-CZ" sz="2000" dirty="0" err="1"/>
                        <a:t>After</a:t>
                      </a:r>
                      <a:r>
                        <a:rPr lang="cs-CZ" sz="2000" dirty="0"/>
                        <a:t> 18 </a:t>
                      </a:r>
                      <a:r>
                        <a:rPr lang="cs-CZ" sz="2000" dirty="0" err="1"/>
                        <a:t>months</a:t>
                      </a:r>
                      <a:endParaRPr lang="cs-CZ" sz="2000" dirty="0"/>
                    </a:p>
                  </a:txBody>
                  <a:tcPr marT="45733" marB="45733"/>
                </a:tc>
                <a:tc>
                  <a:txBody>
                    <a:bodyPr/>
                    <a:lstStyle/>
                    <a:p>
                      <a:r>
                        <a:rPr lang="cs-CZ" sz="2000" dirty="0" err="1"/>
                        <a:t>Every</a:t>
                      </a:r>
                      <a:r>
                        <a:rPr lang="cs-CZ" sz="2000" dirty="0"/>
                        <a:t> 6 </a:t>
                      </a:r>
                      <a:r>
                        <a:rPr lang="cs-CZ" sz="2000" dirty="0" err="1"/>
                        <a:t>months</a:t>
                      </a:r>
                      <a:endParaRPr lang="cs-CZ" sz="2000" dirty="0"/>
                    </a:p>
                  </a:txBody>
                  <a:tcPr marT="45733" marB="45733"/>
                </a:tc>
                <a:extLst>
                  <a:ext uri="{0D108BD9-81ED-4DB2-BD59-A6C34878D82A}">
                    <a16:rowId xmlns:a16="http://schemas.microsoft.com/office/drawing/2014/main" val="10005"/>
                  </a:ext>
                </a:extLst>
              </a:tr>
            </a:tbl>
          </a:graphicData>
        </a:graphic>
      </p:graphicFrame>
      <p:sp>
        <p:nvSpPr>
          <p:cNvPr id="2" name="Obdélník 1"/>
          <p:cNvSpPr/>
          <p:nvPr/>
        </p:nvSpPr>
        <p:spPr>
          <a:xfrm>
            <a:off x="395536" y="3933056"/>
            <a:ext cx="8280920" cy="2893100"/>
          </a:xfrm>
          <a:prstGeom prst="rect">
            <a:avLst/>
          </a:prstGeom>
        </p:spPr>
        <p:txBody>
          <a:bodyPr wrap="square">
            <a:spAutoFit/>
          </a:bodyPr>
          <a:lstStyle/>
          <a:p>
            <a:r>
              <a:rPr lang="cs-CZ" sz="2400" dirty="0"/>
              <a:t>		</a:t>
            </a:r>
            <a:r>
              <a:rPr lang="cs-CZ" sz="2800" b="1" dirty="0" err="1"/>
              <a:t>Biological</a:t>
            </a:r>
            <a:r>
              <a:rPr lang="cs-CZ" sz="2800" b="1" dirty="0"/>
              <a:t> </a:t>
            </a:r>
            <a:r>
              <a:rPr lang="cs-CZ" sz="2800" b="1" dirty="0" err="1"/>
              <a:t>halflive</a:t>
            </a:r>
            <a:r>
              <a:rPr lang="cs-CZ" sz="2800" b="1" dirty="0"/>
              <a:t> </a:t>
            </a:r>
            <a:r>
              <a:rPr lang="cs-CZ" sz="2800" b="1" dirty="0" err="1"/>
              <a:t>of</a:t>
            </a:r>
            <a:r>
              <a:rPr lang="cs-CZ" sz="2800" b="1" dirty="0"/>
              <a:t> TM</a:t>
            </a:r>
          </a:p>
          <a:p>
            <a:r>
              <a:rPr lang="cs-CZ" sz="2400" dirty="0"/>
              <a:t>			0,3 h - SCCA, CT, </a:t>
            </a:r>
            <a:r>
              <a:rPr lang="cs-CZ" sz="2400" dirty="0" err="1"/>
              <a:t>hormons</a:t>
            </a:r>
            <a:endParaRPr lang="cs-CZ" sz="2400" dirty="0"/>
          </a:p>
          <a:p>
            <a:r>
              <a:rPr lang="cs-CZ" sz="2400" dirty="0"/>
              <a:t>			1-7 h </a:t>
            </a:r>
            <a:r>
              <a:rPr lang="cs-CZ" sz="2400" dirty="0" err="1"/>
              <a:t>fPSA</a:t>
            </a:r>
            <a:r>
              <a:rPr lang="cs-CZ" sz="2400" dirty="0"/>
              <a:t>, CYFRA 21-1….</a:t>
            </a:r>
          </a:p>
          <a:p>
            <a:r>
              <a:rPr lang="cs-CZ" sz="2400" dirty="0"/>
              <a:t>			</a:t>
            </a:r>
            <a:r>
              <a:rPr lang="cs-CZ" sz="2400" dirty="0" err="1"/>
              <a:t>mostly</a:t>
            </a:r>
            <a:r>
              <a:rPr lang="cs-CZ" sz="2400" dirty="0"/>
              <a:t> 1-4 </a:t>
            </a:r>
            <a:r>
              <a:rPr lang="cs-CZ" sz="2400" dirty="0" err="1"/>
              <a:t>days</a:t>
            </a:r>
            <a:r>
              <a:rPr lang="cs-CZ" sz="2400" dirty="0"/>
              <a:t> - CA 125, PSA, </a:t>
            </a:r>
            <a:r>
              <a:rPr lang="cs-CZ" sz="2400" dirty="0" err="1"/>
              <a:t>hCG</a:t>
            </a:r>
            <a:r>
              <a:rPr lang="cs-CZ" sz="2400" dirty="0"/>
              <a:t>, NSE..</a:t>
            </a:r>
          </a:p>
          <a:p>
            <a:r>
              <a:rPr lang="cs-CZ" sz="2400" dirty="0"/>
              <a:t>			</a:t>
            </a:r>
            <a:r>
              <a:rPr lang="cs-CZ" sz="2400" dirty="0" err="1"/>
              <a:t>the</a:t>
            </a:r>
            <a:r>
              <a:rPr lang="cs-CZ" sz="2400" dirty="0"/>
              <a:t> </a:t>
            </a:r>
            <a:r>
              <a:rPr lang="cs-CZ" sz="2400" dirty="0" err="1"/>
              <a:t>longer</a:t>
            </a:r>
            <a:r>
              <a:rPr lang="cs-CZ" sz="2400" dirty="0"/>
              <a:t> </a:t>
            </a:r>
            <a:r>
              <a:rPr lang="cs-CZ" sz="2400" dirty="0" err="1"/>
              <a:t>one</a:t>
            </a:r>
            <a:r>
              <a:rPr lang="cs-CZ" sz="2400" dirty="0"/>
              <a:t> has CEA – 14 </a:t>
            </a:r>
            <a:r>
              <a:rPr lang="cs-CZ" sz="2400" dirty="0" err="1"/>
              <a:t>days</a:t>
            </a:r>
            <a:endParaRPr lang="cs-CZ" sz="2400" dirty="0"/>
          </a:p>
          <a:p>
            <a:pPr marL="274320" indent="-274320">
              <a:buClr>
                <a:schemeClr val="accent3"/>
              </a:buClr>
              <a:defRPr/>
            </a:pPr>
            <a:endParaRPr lang="cs-CZ" sz="1000" dirty="0"/>
          </a:p>
          <a:p>
            <a:pPr marL="274320" indent="-274320">
              <a:buClr>
                <a:schemeClr val="accent3"/>
              </a:buClr>
              <a:defRPr/>
            </a:pPr>
            <a:r>
              <a:rPr lang="cs-CZ" sz="2400" dirty="0"/>
              <a:t>I</a:t>
            </a:r>
            <a:r>
              <a:rPr lang="en-US" sz="2400" dirty="0"/>
              <a:t>n case of an abnormal value, a repeat estimate can be ordered</a:t>
            </a:r>
            <a:r>
              <a:rPr lang="cs-CZ" sz="2400" dirty="0"/>
              <a:t> </a:t>
            </a:r>
            <a:r>
              <a:rPr lang="en-US" sz="2400" dirty="0"/>
              <a:t>within 2 to 4 weeks irrespective of the initial reading. </a:t>
            </a:r>
          </a:p>
        </p:txBody>
      </p:sp>
    </p:spTree>
    <p:extLst>
      <p:ext uri="{BB962C8B-B14F-4D97-AF65-F5344CB8AC3E}">
        <p14:creationId xmlns:p14="http://schemas.microsoft.com/office/powerpoint/2010/main" val="221060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sz="4000" b="1"/>
              <a:t>Dynamic follow up</a:t>
            </a:r>
          </a:p>
        </p:txBody>
      </p:sp>
      <p:sp>
        <p:nvSpPr>
          <p:cNvPr id="7171" name="Line 3"/>
          <p:cNvSpPr>
            <a:spLocks noChangeShapeType="1"/>
          </p:cNvSpPr>
          <p:nvPr/>
        </p:nvSpPr>
        <p:spPr bwMode="auto">
          <a:xfrm>
            <a:off x="1219200" y="5715000"/>
            <a:ext cx="655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2" name="Line 4"/>
          <p:cNvSpPr>
            <a:spLocks noChangeShapeType="1"/>
          </p:cNvSpPr>
          <p:nvPr/>
        </p:nvSpPr>
        <p:spPr bwMode="auto">
          <a:xfrm flipV="1">
            <a:off x="1187450" y="2205038"/>
            <a:ext cx="0" cy="3505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3" name="Line 5"/>
          <p:cNvSpPr>
            <a:spLocks noChangeShapeType="1"/>
          </p:cNvSpPr>
          <p:nvPr/>
        </p:nvSpPr>
        <p:spPr bwMode="auto">
          <a:xfrm>
            <a:off x="1219200" y="4343400"/>
            <a:ext cx="64008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174" name="Oval 6"/>
          <p:cNvSpPr>
            <a:spLocks noChangeArrowheads="1"/>
          </p:cNvSpPr>
          <p:nvPr/>
        </p:nvSpPr>
        <p:spPr bwMode="auto">
          <a:xfrm>
            <a:off x="5791200" y="45720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75" name="Oval 7"/>
          <p:cNvSpPr>
            <a:spLocks noChangeArrowheads="1"/>
          </p:cNvSpPr>
          <p:nvPr/>
        </p:nvSpPr>
        <p:spPr bwMode="auto">
          <a:xfrm>
            <a:off x="5257800" y="4724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76" name="Oval 8"/>
          <p:cNvSpPr>
            <a:spLocks noChangeArrowheads="1"/>
          </p:cNvSpPr>
          <p:nvPr/>
        </p:nvSpPr>
        <p:spPr bwMode="auto">
          <a:xfrm>
            <a:off x="4648200" y="48768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77" name="Oval 9"/>
          <p:cNvSpPr>
            <a:spLocks noChangeArrowheads="1"/>
          </p:cNvSpPr>
          <p:nvPr/>
        </p:nvSpPr>
        <p:spPr bwMode="auto">
          <a:xfrm>
            <a:off x="4038600" y="5105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78" name="Oval 10"/>
          <p:cNvSpPr>
            <a:spLocks noChangeArrowheads="1"/>
          </p:cNvSpPr>
          <p:nvPr/>
        </p:nvSpPr>
        <p:spPr bwMode="auto">
          <a:xfrm>
            <a:off x="3429000" y="52578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79" name="Oval 11"/>
          <p:cNvSpPr>
            <a:spLocks noChangeArrowheads="1"/>
          </p:cNvSpPr>
          <p:nvPr/>
        </p:nvSpPr>
        <p:spPr bwMode="auto">
          <a:xfrm>
            <a:off x="2819400" y="51816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0" name="Oval 12"/>
          <p:cNvSpPr>
            <a:spLocks noChangeArrowheads="1"/>
          </p:cNvSpPr>
          <p:nvPr/>
        </p:nvSpPr>
        <p:spPr bwMode="auto">
          <a:xfrm>
            <a:off x="2133600" y="5105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1" name="Oval 13"/>
          <p:cNvSpPr>
            <a:spLocks noChangeArrowheads="1"/>
          </p:cNvSpPr>
          <p:nvPr/>
        </p:nvSpPr>
        <p:spPr bwMode="auto">
          <a:xfrm>
            <a:off x="1447800" y="52578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2" name="Oval 14"/>
          <p:cNvSpPr>
            <a:spLocks noChangeArrowheads="1"/>
          </p:cNvSpPr>
          <p:nvPr/>
        </p:nvSpPr>
        <p:spPr bwMode="auto">
          <a:xfrm>
            <a:off x="7391400" y="1676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3" name="Oval 15"/>
          <p:cNvSpPr>
            <a:spLocks noChangeArrowheads="1"/>
          </p:cNvSpPr>
          <p:nvPr/>
        </p:nvSpPr>
        <p:spPr bwMode="auto">
          <a:xfrm>
            <a:off x="6781800" y="32766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4" name="Oval 16"/>
          <p:cNvSpPr>
            <a:spLocks noChangeArrowheads="1"/>
          </p:cNvSpPr>
          <p:nvPr/>
        </p:nvSpPr>
        <p:spPr bwMode="auto">
          <a:xfrm>
            <a:off x="6324600" y="38862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7185" name="Text Box 17"/>
          <p:cNvSpPr txBox="1">
            <a:spLocks noChangeArrowheads="1"/>
          </p:cNvSpPr>
          <p:nvPr/>
        </p:nvSpPr>
        <p:spPr bwMode="auto">
          <a:xfrm>
            <a:off x="152400" y="1447800"/>
            <a:ext cx="184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Conc. of TM</a:t>
            </a:r>
          </a:p>
        </p:txBody>
      </p:sp>
      <p:sp>
        <p:nvSpPr>
          <p:cNvPr id="7186" name="Line 18"/>
          <p:cNvSpPr>
            <a:spLocks noChangeShapeType="1"/>
          </p:cNvSpPr>
          <p:nvPr/>
        </p:nvSpPr>
        <p:spPr bwMode="auto">
          <a:xfrm>
            <a:off x="6324600" y="2362200"/>
            <a:ext cx="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7" name="Text Box 19"/>
          <p:cNvSpPr txBox="1">
            <a:spLocks noChangeArrowheads="1"/>
          </p:cNvSpPr>
          <p:nvPr/>
        </p:nvSpPr>
        <p:spPr bwMode="auto">
          <a:xfrm>
            <a:off x="5867400" y="57150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Time</a:t>
            </a:r>
          </a:p>
        </p:txBody>
      </p:sp>
      <p:sp>
        <p:nvSpPr>
          <p:cNvPr id="7188" name="Line 20"/>
          <p:cNvSpPr>
            <a:spLocks noChangeShapeType="1"/>
          </p:cNvSpPr>
          <p:nvPr/>
        </p:nvSpPr>
        <p:spPr bwMode="auto">
          <a:xfrm>
            <a:off x="7772400" y="5715000"/>
            <a:ext cx="762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9" name="Line 21"/>
          <p:cNvSpPr>
            <a:spLocks noChangeShapeType="1"/>
          </p:cNvSpPr>
          <p:nvPr/>
        </p:nvSpPr>
        <p:spPr bwMode="auto">
          <a:xfrm flipV="1">
            <a:off x="1219200" y="2133600"/>
            <a:ext cx="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90" name="Text Box 22"/>
          <p:cNvSpPr txBox="1">
            <a:spLocks noChangeArrowheads="1"/>
          </p:cNvSpPr>
          <p:nvPr/>
        </p:nvSpPr>
        <p:spPr bwMode="auto">
          <a:xfrm>
            <a:off x="6613525" y="385127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„cut off“</a:t>
            </a:r>
          </a:p>
        </p:txBody>
      </p:sp>
    </p:spTree>
    <p:extLst>
      <p:ext uri="{BB962C8B-B14F-4D97-AF65-F5344CB8AC3E}">
        <p14:creationId xmlns:p14="http://schemas.microsoft.com/office/powerpoint/2010/main" val="146766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sz="4000" b="1"/>
              <a:t>Dynamic follow up</a:t>
            </a:r>
          </a:p>
        </p:txBody>
      </p:sp>
      <p:sp>
        <p:nvSpPr>
          <p:cNvPr id="8195" name="Line 3"/>
          <p:cNvSpPr>
            <a:spLocks noChangeShapeType="1"/>
          </p:cNvSpPr>
          <p:nvPr/>
        </p:nvSpPr>
        <p:spPr bwMode="auto">
          <a:xfrm>
            <a:off x="1219200" y="5715000"/>
            <a:ext cx="655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 name="Line 4"/>
          <p:cNvSpPr>
            <a:spLocks noChangeShapeType="1"/>
          </p:cNvSpPr>
          <p:nvPr/>
        </p:nvSpPr>
        <p:spPr bwMode="auto">
          <a:xfrm flipV="1">
            <a:off x="1219200" y="2209800"/>
            <a:ext cx="0" cy="3505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7" name="Line 5"/>
          <p:cNvSpPr>
            <a:spLocks noChangeShapeType="1"/>
          </p:cNvSpPr>
          <p:nvPr/>
        </p:nvSpPr>
        <p:spPr bwMode="auto">
          <a:xfrm>
            <a:off x="1219200" y="4343400"/>
            <a:ext cx="64008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8198" name="Oval 6"/>
          <p:cNvSpPr>
            <a:spLocks noChangeArrowheads="1"/>
          </p:cNvSpPr>
          <p:nvPr/>
        </p:nvSpPr>
        <p:spPr bwMode="auto">
          <a:xfrm>
            <a:off x="5791200" y="4572000"/>
            <a:ext cx="152400" cy="152400"/>
          </a:xfrm>
          <a:prstGeom prst="ellipse">
            <a:avLst/>
          </a:prstGeom>
          <a:solidFill>
            <a:srgbClr val="FF0000"/>
          </a:solidFill>
          <a:ln w="9525">
            <a:solidFill>
              <a:schemeClr val="tx1"/>
            </a:solidFill>
            <a:round/>
            <a:headEnd/>
            <a:tailEnd/>
          </a:ln>
        </p:spPr>
        <p:txBody>
          <a:bodyPr wrap="none" anchor="ctr"/>
          <a:lstStyle/>
          <a:p>
            <a:endParaRPr lang="cs-CZ"/>
          </a:p>
        </p:txBody>
      </p:sp>
      <p:sp>
        <p:nvSpPr>
          <p:cNvPr id="8199" name="Oval 7"/>
          <p:cNvSpPr>
            <a:spLocks noChangeArrowheads="1"/>
          </p:cNvSpPr>
          <p:nvPr/>
        </p:nvSpPr>
        <p:spPr bwMode="auto">
          <a:xfrm>
            <a:off x="5257800" y="4724400"/>
            <a:ext cx="152400" cy="152400"/>
          </a:xfrm>
          <a:prstGeom prst="ellipse">
            <a:avLst/>
          </a:prstGeom>
          <a:solidFill>
            <a:srgbClr val="FF0000"/>
          </a:solidFill>
          <a:ln w="9525">
            <a:solidFill>
              <a:schemeClr val="tx1"/>
            </a:solidFill>
            <a:round/>
            <a:headEnd/>
            <a:tailEnd/>
          </a:ln>
        </p:spPr>
        <p:txBody>
          <a:bodyPr wrap="none" anchor="ctr"/>
          <a:lstStyle/>
          <a:p>
            <a:endParaRPr lang="cs-CZ"/>
          </a:p>
        </p:txBody>
      </p:sp>
      <p:sp>
        <p:nvSpPr>
          <p:cNvPr id="8200" name="Oval 8"/>
          <p:cNvSpPr>
            <a:spLocks noChangeArrowheads="1"/>
          </p:cNvSpPr>
          <p:nvPr/>
        </p:nvSpPr>
        <p:spPr bwMode="auto">
          <a:xfrm>
            <a:off x="4648200" y="48768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8201" name="Oval 9"/>
          <p:cNvSpPr>
            <a:spLocks noChangeArrowheads="1"/>
          </p:cNvSpPr>
          <p:nvPr/>
        </p:nvSpPr>
        <p:spPr bwMode="auto">
          <a:xfrm>
            <a:off x="4038600" y="5105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8202" name="Oval 10"/>
          <p:cNvSpPr>
            <a:spLocks noChangeArrowheads="1"/>
          </p:cNvSpPr>
          <p:nvPr/>
        </p:nvSpPr>
        <p:spPr bwMode="auto">
          <a:xfrm>
            <a:off x="3429000" y="5257800"/>
            <a:ext cx="152400" cy="152400"/>
          </a:xfrm>
          <a:prstGeom prst="ellipse">
            <a:avLst/>
          </a:prstGeom>
          <a:solidFill>
            <a:srgbClr val="009900"/>
          </a:solidFill>
          <a:ln w="9525">
            <a:solidFill>
              <a:schemeClr val="tx1"/>
            </a:solidFill>
            <a:round/>
            <a:headEnd/>
            <a:tailEnd/>
          </a:ln>
        </p:spPr>
        <p:txBody>
          <a:bodyPr wrap="none" anchor="ctr"/>
          <a:lstStyle/>
          <a:p>
            <a:endParaRPr lang="cs-CZ"/>
          </a:p>
        </p:txBody>
      </p:sp>
      <p:sp>
        <p:nvSpPr>
          <p:cNvPr id="8203" name="Oval 11"/>
          <p:cNvSpPr>
            <a:spLocks noChangeArrowheads="1"/>
          </p:cNvSpPr>
          <p:nvPr/>
        </p:nvSpPr>
        <p:spPr bwMode="auto">
          <a:xfrm>
            <a:off x="2819400" y="5181600"/>
            <a:ext cx="152400" cy="152400"/>
          </a:xfrm>
          <a:prstGeom prst="ellipse">
            <a:avLst/>
          </a:prstGeom>
          <a:solidFill>
            <a:srgbClr val="009900"/>
          </a:solidFill>
          <a:ln w="9525">
            <a:solidFill>
              <a:schemeClr val="tx1"/>
            </a:solidFill>
            <a:round/>
            <a:headEnd/>
            <a:tailEnd/>
          </a:ln>
        </p:spPr>
        <p:txBody>
          <a:bodyPr wrap="none" anchor="ctr"/>
          <a:lstStyle/>
          <a:p>
            <a:endParaRPr lang="cs-CZ"/>
          </a:p>
        </p:txBody>
      </p:sp>
      <p:sp>
        <p:nvSpPr>
          <p:cNvPr id="8204" name="Oval 12"/>
          <p:cNvSpPr>
            <a:spLocks noChangeArrowheads="1"/>
          </p:cNvSpPr>
          <p:nvPr/>
        </p:nvSpPr>
        <p:spPr bwMode="auto">
          <a:xfrm>
            <a:off x="2133600" y="5105400"/>
            <a:ext cx="152400" cy="152400"/>
          </a:xfrm>
          <a:prstGeom prst="ellipse">
            <a:avLst/>
          </a:prstGeom>
          <a:solidFill>
            <a:srgbClr val="FFFF00"/>
          </a:solidFill>
          <a:ln w="9525">
            <a:solidFill>
              <a:schemeClr val="tx1"/>
            </a:solidFill>
            <a:round/>
            <a:headEnd/>
            <a:tailEnd/>
          </a:ln>
        </p:spPr>
        <p:txBody>
          <a:bodyPr wrap="none" anchor="ctr"/>
          <a:lstStyle/>
          <a:p>
            <a:endParaRPr lang="cs-CZ"/>
          </a:p>
        </p:txBody>
      </p:sp>
      <p:sp>
        <p:nvSpPr>
          <p:cNvPr id="8205" name="Oval 13"/>
          <p:cNvSpPr>
            <a:spLocks noChangeArrowheads="1"/>
          </p:cNvSpPr>
          <p:nvPr/>
        </p:nvSpPr>
        <p:spPr bwMode="auto">
          <a:xfrm>
            <a:off x="1447800" y="5257800"/>
            <a:ext cx="152400" cy="152400"/>
          </a:xfrm>
          <a:prstGeom prst="ellipse">
            <a:avLst/>
          </a:prstGeom>
          <a:solidFill>
            <a:srgbClr val="009900"/>
          </a:solidFill>
          <a:ln w="9525">
            <a:solidFill>
              <a:schemeClr val="tx1"/>
            </a:solidFill>
            <a:round/>
            <a:headEnd/>
            <a:tailEnd/>
          </a:ln>
        </p:spPr>
        <p:txBody>
          <a:bodyPr wrap="none" anchor="ctr"/>
          <a:lstStyle/>
          <a:p>
            <a:endParaRPr lang="cs-CZ"/>
          </a:p>
        </p:txBody>
      </p:sp>
      <p:sp>
        <p:nvSpPr>
          <p:cNvPr id="8206" name="Oval 14"/>
          <p:cNvSpPr>
            <a:spLocks noChangeArrowheads="1"/>
          </p:cNvSpPr>
          <p:nvPr/>
        </p:nvSpPr>
        <p:spPr bwMode="auto">
          <a:xfrm>
            <a:off x="7391400" y="1676400"/>
            <a:ext cx="152400" cy="152400"/>
          </a:xfrm>
          <a:prstGeom prst="ellipse">
            <a:avLst/>
          </a:prstGeom>
          <a:solidFill>
            <a:srgbClr val="FF0000"/>
          </a:solidFill>
          <a:ln w="9525">
            <a:solidFill>
              <a:schemeClr val="tx1"/>
            </a:solidFill>
            <a:round/>
            <a:headEnd/>
            <a:tailEnd/>
          </a:ln>
        </p:spPr>
        <p:txBody>
          <a:bodyPr wrap="none" anchor="ctr"/>
          <a:lstStyle/>
          <a:p>
            <a:endParaRPr lang="cs-CZ"/>
          </a:p>
        </p:txBody>
      </p:sp>
      <p:sp>
        <p:nvSpPr>
          <p:cNvPr id="8207" name="Oval 15"/>
          <p:cNvSpPr>
            <a:spLocks noChangeArrowheads="1"/>
          </p:cNvSpPr>
          <p:nvPr/>
        </p:nvSpPr>
        <p:spPr bwMode="auto">
          <a:xfrm>
            <a:off x="6781800" y="3276600"/>
            <a:ext cx="152400" cy="152400"/>
          </a:xfrm>
          <a:prstGeom prst="ellipse">
            <a:avLst/>
          </a:prstGeom>
          <a:solidFill>
            <a:srgbClr val="FF0000"/>
          </a:solidFill>
          <a:ln w="9525">
            <a:solidFill>
              <a:schemeClr val="tx1"/>
            </a:solidFill>
            <a:round/>
            <a:headEnd/>
            <a:tailEnd/>
          </a:ln>
        </p:spPr>
        <p:txBody>
          <a:bodyPr wrap="none" anchor="ctr"/>
          <a:lstStyle/>
          <a:p>
            <a:endParaRPr lang="cs-CZ"/>
          </a:p>
        </p:txBody>
      </p:sp>
      <p:sp>
        <p:nvSpPr>
          <p:cNvPr id="8208" name="Oval 16"/>
          <p:cNvSpPr>
            <a:spLocks noChangeArrowheads="1"/>
          </p:cNvSpPr>
          <p:nvPr/>
        </p:nvSpPr>
        <p:spPr bwMode="auto">
          <a:xfrm>
            <a:off x="6324600" y="3886200"/>
            <a:ext cx="152400" cy="152400"/>
          </a:xfrm>
          <a:prstGeom prst="ellipse">
            <a:avLst/>
          </a:prstGeom>
          <a:solidFill>
            <a:srgbClr val="FF0000"/>
          </a:solidFill>
          <a:ln w="9525">
            <a:solidFill>
              <a:schemeClr val="tx1"/>
            </a:solidFill>
            <a:round/>
            <a:headEnd/>
            <a:tailEnd/>
          </a:ln>
        </p:spPr>
        <p:txBody>
          <a:bodyPr wrap="none" anchor="ctr"/>
          <a:lstStyle/>
          <a:p>
            <a:endParaRPr lang="cs-CZ"/>
          </a:p>
        </p:txBody>
      </p:sp>
      <p:sp>
        <p:nvSpPr>
          <p:cNvPr id="8209" name="Text Box 17"/>
          <p:cNvSpPr txBox="1">
            <a:spLocks noChangeArrowheads="1"/>
          </p:cNvSpPr>
          <p:nvPr/>
        </p:nvSpPr>
        <p:spPr bwMode="auto">
          <a:xfrm>
            <a:off x="0" y="1412875"/>
            <a:ext cx="177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Conc. of TM</a:t>
            </a:r>
          </a:p>
        </p:txBody>
      </p:sp>
      <p:sp>
        <p:nvSpPr>
          <p:cNvPr id="8210" name="Line 18"/>
          <p:cNvSpPr>
            <a:spLocks noChangeShapeType="1"/>
          </p:cNvSpPr>
          <p:nvPr/>
        </p:nvSpPr>
        <p:spPr bwMode="auto">
          <a:xfrm>
            <a:off x="4724400" y="2362200"/>
            <a:ext cx="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11" name="Line 19"/>
          <p:cNvSpPr>
            <a:spLocks noChangeShapeType="1"/>
          </p:cNvSpPr>
          <p:nvPr/>
        </p:nvSpPr>
        <p:spPr bwMode="auto">
          <a:xfrm>
            <a:off x="6324600" y="2362200"/>
            <a:ext cx="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12" name="Text Box 20"/>
          <p:cNvSpPr txBox="1">
            <a:spLocks noChangeArrowheads="1"/>
          </p:cNvSpPr>
          <p:nvPr/>
        </p:nvSpPr>
        <p:spPr bwMode="auto">
          <a:xfrm>
            <a:off x="5867400" y="57150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Time</a:t>
            </a:r>
          </a:p>
        </p:txBody>
      </p:sp>
      <p:sp>
        <p:nvSpPr>
          <p:cNvPr id="8213" name="Line 21"/>
          <p:cNvSpPr>
            <a:spLocks noChangeShapeType="1"/>
          </p:cNvSpPr>
          <p:nvPr/>
        </p:nvSpPr>
        <p:spPr bwMode="auto">
          <a:xfrm>
            <a:off x="7772400" y="5715000"/>
            <a:ext cx="762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14" name="Line 22"/>
          <p:cNvSpPr>
            <a:spLocks noChangeShapeType="1"/>
          </p:cNvSpPr>
          <p:nvPr/>
        </p:nvSpPr>
        <p:spPr bwMode="auto">
          <a:xfrm flipV="1">
            <a:off x="1219200" y="2133600"/>
            <a:ext cx="0" cy="76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15" name="Text Box 23"/>
          <p:cNvSpPr txBox="1">
            <a:spLocks noChangeArrowheads="1"/>
          </p:cNvSpPr>
          <p:nvPr/>
        </p:nvSpPr>
        <p:spPr bwMode="auto">
          <a:xfrm>
            <a:off x="6643688" y="38576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sz="2400">
                <a:latin typeface="Times New Roman" pitchFamily="18" charset="0"/>
              </a:rPr>
              <a:t>„cut off“</a:t>
            </a:r>
          </a:p>
        </p:txBody>
      </p:sp>
      <p:sp>
        <p:nvSpPr>
          <p:cNvPr id="8216" name="Line 24"/>
          <p:cNvSpPr>
            <a:spLocks noChangeShapeType="1"/>
          </p:cNvSpPr>
          <p:nvPr/>
        </p:nvSpPr>
        <p:spPr bwMode="auto">
          <a:xfrm flipV="1">
            <a:off x="6019800" y="2667000"/>
            <a:ext cx="6096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7" name="Line 25"/>
          <p:cNvSpPr>
            <a:spLocks noChangeShapeType="1"/>
          </p:cNvSpPr>
          <p:nvPr/>
        </p:nvSpPr>
        <p:spPr bwMode="auto">
          <a:xfrm>
            <a:off x="5943600" y="2743200"/>
            <a:ext cx="7620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8" name="Line 26"/>
          <p:cNvSpPr>
            <a:spLocks noChangeShapeType="1"/>
          </p:cNvSpPr>
          <p:nvPr/>
        </p:nvSpPr>
        <p:spPr bwMode="auto">
          <a:xfrm flipV="1">
            <a:off x="6858000" y="3810000"/>
            <a:ext cx="6096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9" name="Line 27"/>
          <p:cNvSpPr>
            <a:spLocks noChangeShapeType="1"/>
          </p:cNvSpPr>
          <p:nvPr/>
        </p:nvSpPr>
        <p:spPr bwMode="auto">
          <a:xfrm>
            <a:off x="6934200" y="3810000"/>
            <a:ext cx="5334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257675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en-GB" sz="4000" b="1" dirty="0"/>
              <a:t>Determination of tumour markers</a:t>
            </a:r>
            <a:r>
              <a:rPr lang="cs-CZ" sz="4000" b="1" dirty="0"/>
              <a:t> </a:t>
            </a:r>
            <a:br>
              <a:rPr lang="cs-CZ" sz="4000" b="1" dirty="0"/>
            </a:br>
            <a:r>
              <a:rPr lang="cs-CZ" sz="4000" b="1" dirty="0"/>
              <a:t>- </a:t>
            </a:r>
            <a:r>
              <a:rPr lang="cs-CZ" sz="4000" b="1" dirty="0" err="1"/>
              <a:t>analytical</a:t>
            </a:r>
            <a:r>
              <a:rPr lang="cs-CZ" sz="4000" b="1" dirty="0"/>
              <a:t> </a:t>
            </a:r>
            <a:r>
              <a:rPr lang="cs-CZ" sz="4000" b="1" dirty="0" err="1"/>
              <a:t>interferences</a:t>
            </a:r>
            <a:endParaRPr lang="cs-CZ" sz="4000" b="1" dirty="0"/>
          </a:p>
        </p:txBody>
      </p:sp>
      <p:sp>
        <p:nvSpPr>
          <p:cNvPr id="24579" name="Rectangle 3"/>
          <p:cNvSpPr>
            <a:spLocks noGrp="1" noChangeArrowheads="1"/>
          </p:cNvSpPr>
          <p:nvPr>
            <p:ph type="body" idx="1"/>
          </p:nvPr>
        </p:nvSpPr>
        <p:spPr>
          <a:xfrm>
            <a:off x="467544" y="1844824"/>
            <a:ext cx="8229600" cy="4525963"/>
          </a:xfrm>
        </p:spPr>
        <p:txBody>
          <a:bodyPr/>
          <a:lstStyle/>
          <a:p>
            <a:pPr eaLnBrk="1" hangingPunct="1"/>
            <a:r>
              <a:rPr lang="en-GB" altLang="cs-CZ" sz="2800" dirty="0"/>
              <a:t>Cross reactivity of structurally similar molecules</a:t>
            </a:r>
          </a:p>
          <a:p>
            <a:pPr eaLnBrk="1" hangingPunct="1"/>
            <a:r>
              <a:rPr lang="en-GB" altLang="cs-CZ" sz="2800" dirty="0"/>
              <a:t>Hook-effect caused by high concentration of the marker</a:t>
            </a:r>
          </a:p>
          <a:p>
            <a:pPr eaLnBrk="1" hangingPunct="1"/>
            <a:r>
              <a:rPr lang="en-GB" altLang="cs-CZ" sz="2800" dirty="0"/>
              <a:t>Carry-over of </a:t>
            </a:r>
            <a:r>
              <a:rPr lang="en-GB" altLang="cs-CZ" sz="2800" dirty="0" err="1"/>
              <a:t>analyzed</a:t>
            </a:r>
            <a:r>
              <a:rPr lang="en-GB" altLang="cs-CZ" sz="2800" dirty="0"/>
              <a:t> marker between samples</a:t>
            </a:r>
          </a:p>
          <a:p>
            <a:pPr eaLnBrk="1" hangingPunct="1"/>
            <a:r>
              <a:rPr lang="en-GB" altLang="cs-CZ" sz="2800" dirty="0"/>
              <a:t>Interference of </a:t>
            </a:r>
            <a:r>
              <a:rPr lang="en-GB" altLang="cs-CZ" sz="2800" dirty="0" err="1"/>
              <a:t>heterophil</a:t>
            </a:r>
            <a:r>
              <a:rPr lang="en-GB" altLang="cs-CZ" sz="2800" dirty="0"/>
              <a:t> and human anti-mouse antibodies (HAMA)</a:t>
            </a:r>
            <a:endParaRPr lang="cs-CZ" altLang="cs-CZ" sz="2800" dirty="0"/>
          </a:p>
          <a:p>
            <a:pPr marL="742950" lvl="2" indent="-342900"/>
            <a:r>
              <a:rPr lang="en-GB" altLang="cs-CZ" sz="2000" dirty="0"/>
              <a:t>Check the same samples by different analytical technology.</a:t>
            </a:r>
            <a:endParaRPr lang="cs-CZ" altLang="cs-CZ" sz="2400" b="1" dirty="0"/>
          </a:p>
          <a:p>
            <a:pPr eaLnBrk="1" hangingPunct="1"/>
            <a:r>
              <a:rPr lang="cs-CZ" altLang="cs-CZ" sz="2800" dirty="0"/>
              <a:t>No reference </a:t>
            </a:r>
            <a:r>
              <a:rPr lang="cs-CZ" altLang="cs-CZ" sz="2800" dirty="0" err="1"/>
              <a:t>material</a:t>
            </a:r>
            <a:r>
              <a:rPr lang="cs-CZ" altLang="cs-CZ" sz="2800" dirty="0"/>
              <a:t>  - </a:t>
            </a:r>
            <a:r>
              <a:rPr lang="cs-CZ" altLang="cs-CZ" sz="2800" b="1" dirty="0"/>
              <a:t>EQA</a:t>
            </a:r>
            <a:r>
              <a:rPr lang="cs-CZ" altLang="cs-CZ" sz="2800" dirty="0"/>
              <a:t>!</a:t>
            </a:r>
            <a:endParaRPr lang="en-GB" altLang="cs-CZ" sz="2800" dirty="0"/>
          </a:p>
        </p:txBody>
      </p:sp>
    </p:spTree>
    <p:extLst>
      <p:ext uri="{BB962C8B-B14F-4D97-AF65-F5344CB8AC3E}">
        <p14:creationId xmlns:p14="http://schemas.microsoft.com/office/powerpoint/2010/main" val="82920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07904" y="274638"/>
            <a:ext cx="4978896" cy="1143000"/>
          </a:xfrm>
        </p:spPr>
        <p:txBody>
          <a:bodyPr/>
          <a:lstStyle/>
          <a:p>
            <a:r>
              <a:rPr lang="cs-CZ" dirty="0"/>
              <a:t>CA 19-9</a:t>
            </a:r>
          </a:p>
        </p:txBody>
      </p:sp>
      <p:sp>
        <p:nvSpPr>
          <p:cNvPr id="3" name="Zástupný symbol pro obsah 2"/>
          <p:cNvSpPr>
            <a:spLocks noGrp="1"/>
          </p:cNvSpPr>
          <p:nvPr>
            <p:ph idx="1"/>
          </p:nvPr>
        </p:nvSpPr>
        <p:spPr>
          <a:xfrm>
            <a:off x="3491880" y="6237312"/>
            <a:ext cx="5194920" cy="505719"/>
          </a:xfrm>
        </p:spPr>
        <p:txBody>
          <a:bodyPr>
            <a:normAutofit fontScale="77500" lnSpcReduction="20000"/>
          </a:bodyPr>
          <a:lstStyle/>
          <a:p>
            <a:pPr marL="0" lvl="0" indent="0">
              <a:buNone/>
            </a:pPr>
            <a:r>
              <a:rPr lang="cs-CZ" sz="1400" dirty="0"/>
              <a:t>Stern P, </a:t>
            </a:r>
            <a:r>
              <a:rPr lang="cs-CZ" sz="1400" dirty="0" err="1"/>
              <a:t>Friedecky</a:t>
            </a:r>
            <a:r>
              <a:rPr lang="cs-CZ" sz="1400" dirty="0"/>
              <a:t> B, </a:t>
            </a:r>
            <a:r>
              <a:rPr lang="cs-CZ" sz="1400" dirty="0" err="1"/>
              <a:t>Bartos</a:t>
            </a:r>
            <a:r>
              <a:rPr lang="cs-CZ" sz="1400" dirty="0"/>
              <a:t> V, </a:t>
            </a:r>
            <a:r>
              <a:rPr lang="cs-CZ" sz="1400" dirty="0" err="1"/>
              <a:t>Bezdickova</a:t>
            </a:r>
            <a:r>
              <a:rPr lang="cs-CZ" sz="1400" dirty="0"/>
              <a:t> D, Uhrova J, Zima T et al. </a:t>
            </a:r>
            <a:r>
              <a:rPr lang="cs-CZ" sz="1400" b="1" dirty="0" err="1"/>
              <a:t>Comparison</a:t>
            </a:r>
            <a:r>
              <a:rPr lang="cs-CZ" sz="1400" b="1" dirty="0"/>
              <a:t> </a:t>
            </a:r>
            <a:r>
              <a:rPr lang="cs-CZ" sz="1400" b="1" dirty="0" err="1"/>
              <a:t>of</a:t>
            </a:r>
            <a:r>
              <a:rPr lang="cs-CZ" sz="1400" b="1" dirty="0"/>
              <a:t> </a:t>
            </a:r>
            <a:r>
              <a:rPr lang="cs-CZ" sz="1400" b="1" dirty="0" err="1"/>
              <a:t>different</a:t>
            </a:r>
            <a:r>
              <a:rPr lang="cs-CZ" sz="1400" b="1" dirty="0"/>
              <a:t> </a:t>
            </a:r>
            <a:r>
              <a:rPr lang="cs-CZ" sz="1400" b="1" dirty="0" err="1"/>
              <a:t>immunoassay</a:t>
            </a:r>
            <a:r>
              <a:rPr lang="cs-CZ" sz="1400" b="1" dirty="0"/>
              <a:t> </a:t>
            </a:r>
            <a:r>
              <a:rPr lang="cs-CZ" sz="1400" b="1" dirty="0" err="1"/>
              <a:t>for</a:t>
            </a:r>
            <a:r>
              <a:rPr lang="cs-CZ" sz="1400" b="1" dirty="0"/>
              <a:t> CA 19-9</a:t>
            </a:r>
            <a:r>
              <a:rPr lang="cs-CZ" sz="1400" dirty="0"/>
              <a:t>. </a:t>
            </a:r>
            <a:r>
              <a:rPr lang="cs-CZ" sz="1400" dirty="0" err="1"/>
              <a:t>Clinical</a:t>
            </a:r>
            <a:r>
              <a:rPr lang="cs-CZ" sz="1400" dirty="0"/>
              <a:t> </a:t>
            </a:r>
            <a:r>
              <a:rPr lang="cs-CZ" sz="1400" dirty="0" err="1"/>
              <a:t>chemistry</a:t>
            </a:r>
            <a:r>
              <a:rPr lang="cs-CZ" sz="1400" dirty="0"/>
              <a:t> and </a:t>
            </a:r>
            <a:r>
              <a:rPr lang="cs-CZ" sz="1400" dirty="0" err="1"/>
              <a:t>laboratory</a:t>
            </a:r>
            <a:r>
              <a:rPr lang="cs-CZ" sz="1400" dirty="0"/>
              <a:t> </a:t>
            </a:r>
            <a:r>
              <a:rPr lang="cs-CZ" sz="1400" dirty="0" err="1"/>
              <a:t>medicine</a:t>
            </a:r>
            <a:r>
              <a:rPr lang="cs-CZ" sz="1400" dirty="0"/>
              <a:t>. 2001; 39:1278-1282. </a:t>
            </a:r>
          </a:p>
        </p:txBody>
      </p:sp>
      <p:pic>
        <p:nvPicPr>
          <p:cNvPr id="4" name="Picture 3"/>
          <p:cNvPicPr/>
          <p:nvPr/>
        </p:nvPicPr>
        <p:blipFill>
          <a:blip r:embed="rId3" cstate="print"/>
          <a:srcRect/>
          <a:stretch>
            <a:fillRect/>
          </a:stretch>
        </p:blipFill>
        <p:spPr bwMode="auto">
          <a:xfrm>
            <a:off x="179512" y="332656"/>
            <a:ext cx="4824536" cy="3312368"/>
          </a:xfrm>
          <a:prstGeom prst="rect">
            <a:avLst/>
          </a:prstGeom>
          <a:noFill/>
          <a:ln w="9525">
            <a:noFill/>
            <a:miter lim="800000"/>
            <a:headEnd/>
            <a:tailEnd/>
          </a:ln>
        </p:spPr>
      </p:pic>
      <p:sp>
        <p:nvSpPr>
          <p:cNvPr id="5" name="Obdélník 4"/>
          <p:cNvSpPr/>
          <p:nvPr/>
        </p:nvSpPr>
        <p:spPr>
          <a:xfrm>
            <a:off x="5148064" y="1412776"/>
            <a:ext cx="3707904" cy="1477328"/>
          </a:xfrm>
          <a:prstGeom prst="rect">
            <a:avLst/>
          </a:prstGeom>
        </p:spPr>
        <p:txBody>
          <a:bodyPr wrap="square">
            <a:spAutoFit/>
          </a:bodyPr>
          <a:lstStyle/>
          <a:p>
            <a:r>
              <a:rPr lang="cs-CZ" b="1" dirty="0" err="1"/>
              <a:t>Relatively</a:t>
            </a:r>
            <a:r>
              <a:rPr lang="cs-CZ" b="1" dirty="0"/>
              <a:t> </a:t>
            </a:r>
            <a:r>
              <a:rPr lang="cs-CZ" b="1" dirty="0" err="1"/>
              <a:t>large</a:t>
            </a:r>
            <a:r>
              <a:rPr lang="cs-CZ" b="1" dirty="0"/>
              <a:t> </a:t>
            </a:r>
            <a:r>
              <a:rPr lang="cs-CZ" b="1" dirty="0" err="1"/>
              <a:t>differences</a:t>
            </a:r>
            <a:r>
              <a:rPr lang="cs-CZ" b="1" dirty="0"/>
              <a:t> </a:t>
            </a:r>
            <a:r>
              <a:rPr lang="en-US" b="1" dirty="0"/>
              <a:t>were observed in external quality assessment (EQA)</a:t>
            </a:r>
            <a:r>
              <a:rPr lang="cs-CZ" b="1" dirty="0"/>
              <a:t> </a:t>
            </a:r>
            <a:r>
              <a:rPr lang="en-US" b="1" dirty="0"/>
              <a:t>between the results that were obtained by different</a:t>
            </a:r>
            <a:r>
              <a:rPr lang="cs-CZ" b="1" dirty="0"/>
              <a:t> </a:t>
            </a:r>
            <a:r>
              <a:rPr lang="en-US" b="1" dirty="0"/>
              <a:t>immunoassay technologies. </a:t>
            </a:r>
            <a:endParaRPr lang="cs-CZ"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617223"/>
            <a:ext cx="3168352" cy="314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491880" y="3097320"/>
            <a:ext cx="5364088" cy="3170099"/>
          </a:xfrm>
          <a:prstGeom prst="rect">
            <a:avLst/>
          </a:prstGeom>
        </p:spPr>
        <p:txBody>
          <a:bodyPr wrap="square">
            <a:spAutoFit/>
          </a:bodyPr>
          <a:lstStyle/>
          <a:p>
            <a:pPr marL="285750" indent="-285750">
              <a:buFont typeface="Arial" panose="020B0604020202020204" pitchFamily="34" charset="0"/>
              <a:buChar char="•"/>
            </a:pPr>
            <a:r>
              <a:rPr lang="en-US" sz="2000" dirty="0"/>
              <a:t>We compared six routinely employed immunoassay</a:t>
            </a:r>
          </a:p>
          <a:p>
            <a:pPr marL="285750" indent="-285750">
              <a:buFont typeface="Arial" panose="020B0604020202020204" pitchFamily="34" charset="0"/>
              <a:buChar char="•"/>
            </a:pPr>
            <a:r>
              <a:rPr lang="en-US" sz="2000" dirty="0"/>
              <a:t>kits: Architect i2000 and </a:t>
            </a:r>
            <a:r>
              <a:rPr lang="en-US" sz="2000" dirty="0" err="1"/>
              <a:t>AxSYM</a:t>
            </a:r>
            <a:r>
              <a:rPr lang="en-US" sz="2000" dirty="0"/>
              <a:t>, Abbott;</a:t>
            </a:r>
            <a:r>
              <a:rPr lang="cs-CZ" sz="2000" dirty="0"/>
              <a:t> </a:t>
            </a:r>
            <a:r>
              <a:rPr lang="fr-FR" sz="2000" dirty="0"/>
              <a:t>Elecsys 2010, Roche Diagnostics; ELSA, CIS</a:t>
            </a:r>
            <a:r>
              <a:rPr lang="cs-CZ" sz="2000" dirty="0"/>
              <a:t>-</a:t>
            </a:r>
            <a:r>
              <a:rPr lang="fr-FR" sz="2000" dirty="0"/>
              <a:t>BioInternational;</a:t>
            </a:r>
            <a:r>
              <a:rPr lang="cs-CZ" sz="2000" dirty="0"/>
              <a:t> </a:t>
            </a:r>
            <a:r>
              <a:rPr lang="cs-CZ" sz="2000" dirty="0" err="1"/>
              <a:t>Immulite</a:t>
            </a:r>
            <a:r>
              <a:rPr lang="cs-CZ" sz="2000" dirty="0"/>
              <a:t> 1, </a:t>
            </a:r>
            <a:r>
              <a:rPr lang="cs-CZ" sz="2000" dirty="0" err="1"/>
              <a:t>Diagnostic</a:t>
            </a:r>
            <a:r>
              <a:rPr lang="cs-CZ" sz="2000" dirty="0"/>
              <a:t> </a:t>
            </a:r>
            <a:r>
              <a:rPr lang="cs-CZ" sz="2000" dirty="0" err="1"/>
              <a:t>Products</a:t>
            </a:r>
            <a:r>
              <a:rPr lang="cs-CZ" sz="2000" dirty="0"/>
              <a:t> </a:t>
            </a:r>
            <a:r>
              <a:rPr lang="cs-CZ" sz="2000" dirty="0" err="1"/>
              <a:t>Corporation</a:t>
            </a:r>
            <a:r>
              <a:rPr lang="cs-CZ" sz="2000" dirty="0"/>
              <a:t>; and IRMA-mat, </a:t>
            </a:r>
            <a:r>
              <a:rPr lang="cs-CZ" sz="2000" dirty="0" err="1"/>
              <a:t>Byk-Sangtec</a:t>
            </a:r>
            <a:r>
              <a:rPr lang="cs-CZ" sz="2000" dirty="0"/>
              <a:t> </a:t>
            </a:r>
            <a:r>
              <a:rPr lang="cs-CZ" sz="2000" dirty="0" err="1"/>
              <a:t>Diagnostica</a:t>
            </a:r>
            <a:r>
              <a:rPr lang="cs-CZ" sz="2000" dirty="0"/>
              <a:t>. </a:t>
            </a:r>
          </a:p>
          <a:p>
            <a:pPr marL="285750" indent="-285750">
              <a:buFont typeface="Arial" panose="020B0604020202020204" pitchFamily="34" charset="0"/>
              <a:buChar char="•"/>
            </a:pPr>
            <a:r>
              <a:rPr lang="en-US" sz="2000" dirty="0"/>
              <a:t>Using all</a:t>
            </a:r>
            <a:r>
              <a:rPr lang="cs-CZ" sz="2000" dirty="0"/>
              <a:t> </a:t>
            </a:r>
            <a:r>
              <a:rPr lang="en-US" sz="2000" dirty="0"/>
              <a:t>analytical systems, we measured identical groups of</a:t>
            </a:r>
            <a:r>
              <a:rPr lang="cs-CZ" sz="2000" dirty="0"/>
              <a:t> </a:t>
            </a:r>
            <a:r>
              <a:rPr lang="en-US" sz="2000" dirty="0"/>
              <a:t>clinical samples complete with selected calibrator and</a:t>
            </a:r>
            <a:r>
              <a:rPr lang="cs-CZ" sz="2000" dirty="0"/>
              <a:t> </a:t>
            </a:r>
            <a:r>
              <a:rPr lang="en-US" sz="2000" dirty="0"/>
              <a:t>control samples. </a:t>
            </a:r>
            <a:endParaRPr lang="cs-CZ" sz="2000" dirty="0"/>
          </a:p>
        </p:txBody>
      </p:sp>
    </p:spTree>
    <p:extLst>
      <p:ext uri="{BB962C8B-B14F-4D97-AF65-F5344CB8AC3E}">
        <p14:creationId xmlns:p14="http://schemas.microsoft.com/office/powerpoint/2010/main" val="281358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4213" y="1557338"/>
            <a:ext cx="7772400" cy="4705350"/>
          </a:xfrm>
        </p:spPr>
        <p:txBody>
          <a:bodyPr/>
          <a:lstStyle/>
          <a:p>
            <a:pPr eaLnBrk="1" hangingPunct="1"/>
            <a:r>
              <a:rPr lang="en-GB" sz="2800" b="1" dirty="0"/>
              <a:t>Substance present in the tumour, produced by the tumour or by the organism as </a:t>
            </a:r>
            <a:r>
              <a:rPr lang="cs-CZ" sz="2800" b="1" dirty="0"/>
              <a:t>a </a:t>
            </a:r>
            <a:r>
              <a:rPr lang="en-GB" sz="2800" b="1" dirty="0"/>
              <a:t>response to the presence of the tumour</a:t>
            </a:r>
            <a:r>
              <a:rPr lang="en-GB" sz="2800" dirty="0"/>
              <a:t>  </a:t>
            </a:r>
            <a:endParaRPr lang="en-GB" sz="2800" i="1" dirty="0"/>
          </a:p>
          <a:p>
            <a:pPr eaLnBrk="1" hangingPunct="1"/>
            <a:r>
              <a:rPr lang="en-GB" sz="2800" dirty="0"/>
              <a:t>Provide information about biological characteristics of the tumour</a:t>
            </a:r>
          </a:p>
          <a:p>
            <a:pPr eaLnBrk="1" hangingPunct="1"/>
            <a:r>
              <a:rPr lang="cs-CZ" sz="2800" b="1" dirty="0"/>
              <a:t>Q</a:t>
            </a:r>
            <a:r>
              <a:rPr lang="en-GB" sz="2800" b="1" dirty="0" err="1"/>
              <a:t>ualitative</a:t>
            </a:r>
            <a:r>
              <a:rPr lang="en-GB" sz="2800" b="1" dirty="0"/>
              <a:t> </a:t>
            </a:r>
            <a:r>
              <a:rPr lang="cs-CZ" sz="2800" b="1" dirty="0" err="1"/>
              <a:t>determination</a:t>
            </a:r>
            <a:r>
              <a:rPr lang="cs-CZ" sz="2800" dirty="0"/>
              <a:t> – </a:t>
            </a:r>
            <a:r>
              <a:rPr lang="en-GB" sz="2800" dirty="0"/>
              <a:t>histopathology</a:t>
            </a:r>
            <a:r>
              <a:rPr lang="cs-CZ" sz="2800" dirty="0"/>
              <a:t>, in </a:t>
            </a:r>
            <a:r>
              <a:rPr lang="cs-CZ" sz="2800" dirty="0" err="1"/>
              <a:t>the</a:t>
            </a:r>
            <a:r>
              <a:rPr lang="cs-CZ" sz="2800" dirty="0"/>
              <a:t> </a:t>
            </a:r>
            <a:r>
              <a:rPr lang="cs-CZ" sz="2800" dirty="0" err="1"/>
              <a:t>tumour</a:t>
            </a:r>
            <a:r>
              <a:rPr lang="cs-CZ" sz="2800" dirty="0"/>
              <a:t> </a:t>
            </a:r>
            <a:r>
              <a:rPr lang="cs-CZ" sz="2800" dirty="0" err="1"/>
              <a:t>tissue</a:t>
            </a:r>
            <a:endParaRPr lang="en-GB" sz="2800" dirty="0"/>
          </a:p>
          <a:p>
            <a:pPr eaLnBrk="1" hangingPunct="1"/>
            <a:r>
              <a:rPr lang="cs-CZ" sz="2800" b="1" dirty="0"/>
              <a:t>Q</a:t>
            </a:r>
            <a:r>
              <a:rPr lang="en-GB" sz="2800" b="1" dirty="0" err="1"/>
              <a:t>uantitative</a:t>
            </a:r>
            <a:r>
              <a:rPr lang="en-GB" sz="2800" b="1" dirty="0"/>
              <a:t> determination</a:t>
            </a:r>
            <a:r>
              <a:rPr lang="en-GB" sz="2800" dirty="0"/>
              <a:t> – </a:t>
            </a:r>
            <a:r>
              <a:rPr lang="cs-CZ" sz="2800" dirty="0"/>
              <a:t>in </a:t>
            </a:r>
            <a:r>
              <a:rPr lang="cs-CZ" sz="2800" dirty="0" err="1"/>
              <a:t>the</a:t>
            </a:r>
            <a:r>
              <a:rPr lang="cs-CZ" sz="2800" dirty="0"/>
              <a:t> </a:t>
            </a:r>
            <a:r>
              <a:rPr lang="cs-CZ" sz="2800" dirty="0" err="1"/>
              <a:t>serum</a:t>
            </a:r>
            <a:r>
              <a:rPr lang="cs-CZ" sz="2800" dirty="0"/>
              <a:t> </a:t>
            </a:r>
            <a:r>
              <a:rPr lang="cs-CZ" sz="2800" dirty="0" err="1"/>
              <a:t>or</a:t>
            </a:r>
            <a:r>
              <a:rPr lang="cs-CZ" sz="2800" dirty="0"/>
              <a:t> </a:t>
            </a:r>
            <a:r>
              <a:rPr lang="cs-CZ" sz="2800" dirty="0" err="1"/>
              <a:t>other</a:t>
            </a:r>
            <a:r>
              <a:rPr lang="cs-CZ" sz="2800" dirty="0"/>
              <a:t> </a:t>
            </a:r>
            <a:r>
              <a:rPr lang="cs-CZ" sz="2800" dirty="0" err="1"/>
              <a:t>biological</a:t>
            </a:r>
            <a:r>
              <a:rPr lang="cs-CZ" sz="2800" dirty="0"/>
              <a:t> </a:t>
            </a:r>
            <a:r>
              <a:rPr lang="cs-CZ" sz="2800" dirty="0" err="1"/>
              <a:t>fluids</a:t>
            </a:r>
            <a:r>
              <a:rPr lang="cs-CZ" sz="2800" dirty="0"/>
              <a:t>, </a:t>
            </a:r>
            <a:r>
              <a:rPr lang="en-GB" sz="2800" dirty="0"/>
              <a:t>dynamic </a:t>
            </a:r>
            <a:r>
              <a:rPr lang="cs-CZ" sz="2800" dirty="0" err="1"/>
              <a:t>follow</a:t>
            </a:r>
            <a:r>
              <a:rPr lang="cs-CZ" sz="2800" dirty="0"/>
              <a:t>-up</a:t>
            </a:r>
          </a:p>
        </p:txBody>
      </p:sp>
      <p:sp>
        <p:nvSpPr>
          <p:cNvPr id="4" name="Nadpis 1"/>
          <p:cNvSpPr txBox="1">
            <a:spLocks/>
          </p:cNvSpPr>
          <p:nvPr/>
        </p:nvSpPr>
        <p:spPr>
          <a:xfrm>
            <a:off x="2122488" y="404664"/>
            <a:ext cx="4895850" cy="854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TUMOR MARKERS</a:t>
            </a:r>
          </a:p>
        </p:txBody>
      </p:sp>
    </p:spTree>
    <p:extLst>
      <p:ext uri="{BB962C8B-B14F-4D97-AF65-F5344CB8AC3E}">
        <p14:creationId xmlns:p14="http://schemas.microsoft.com/office/powerpoint/2010/main" val="2666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AB011-139B-421F-9ACC-0EDBFAD66FB9}"/>
              </a:ext>
            </a:extLst>
          </p:cNvPr>
          <p:cNvSpPr>
            <a:spLocks noGrp="1"/>
          </p:cNvSpPr>
          <p:nvPr>
            <p:ph type="title"/>
          </p:nvPr>
        </p:nvSpPr>
        <p:spPr/>
        <p:txBody>
          <a:bodyPr/>
          <a:lstStyle/>
          <a:p>
            <a:r>
              <a:rPr lang="en-US" dirty="0"/>
              <a:t>Cancer Screening</a:t>
            </a:r>
            <a:endParaRPr lang="cs-CZ" dirty="0"/>
          </a:p>
        </p:txBody>
      </p:sp>
      <p:sp>
        <p:nvSpPr>
          <p:cNvPr id="3" name="Zástupný obsah 2">
            <a:extLst>
              <a:ext uri="{FF2B5EF4-FFF2-40B4-BE49-F238E27FC236}">
                <a16:creationId xmlns:a16="http://schemas.microsoft.com/office/drawing/2014/main" id="{BF40F21E-E1D6-4687-8FAA-A3628770AA0B}"/>
              </a:ext>
            </a:extLst>
          </p:cNvPr>
          <p:cNvSpPr>
            <a:spLocks noGrp="1"/>
          </p:cNvSpPr>
          <p:nvPr>
            <p:ph idx="1"/>
          </p:nvPr>
        </p:nvSpPr>
        <p:spPr/>
        <p:txBody>
          <a:bodyPr>
            <a:normAutofit fontScale="92500" lnSpcReduction="20000"/>
          </a:bodyPr>
          <a:lstStyle/>
          <a:p>
            <a:pPr fontAlgn="base"/>
            <a:r>
              <a:rPr lang="en-US" dirty="0">
                <a:effectLst/>
              </a:rPr>
              <a:t>The main goals of cancer screening are to:</a:t>
            </a:r>
          </a:p>
          <a:p>
            <a:pPr lvl="1" fontAlgn="base"/>
            <a:r>
              <a:rPr lang="en-US" dirty="0">
                <a:effectLst/>
              </a:rPr>
              <a:t>Reduce the number of people who die from the disease, or prevent deaths from cancer altogether</a:t>
            </a:r>
            <a:endParaRPr lang="cs-CZ" dirty="0">
              <a:effectLst/>
            </a:endParaRPr>
          </a:p>
          <a:p>
            <a:pPr lvl="1" fontAlgn="base"/>
            <a:r>
              <a:rPr lang="en-US" dirty="0">
                <a:effectLst/>
              </a:rPr>
              <a:t>Reduce the number of people who develop the disease</a:t>
            </a:r>
          </a:p>
          <a:p>
            <a:pPr fontAlgn="base"/>
            <a:endParaRPr lang="cs-CZ" dirty="0">
              <a:effectLst/>
            </a:endParaRPr>
          </a:p>
          <a:p>
            <a:pPr fontAlgn="base"/>
            <a:r>
              <a:rPr lang="en-US" dirty="0">
                <a:effectLst/>
              </a:rPr>
              <a:t>Each type of cancer has its own screening tests</a:t>
            </a:r>
            <a:r>
              <a:rPr lang="cs-CZ" dirty="0">
                <a:effectLst/>
              </a:rPr>
              <a:t>?</a:t>
            </a:r>
            <a:r>
              <a:rPr lang="en-US" dirty="0">
                <a:effectLst/>
              </a:rPr>
              <a:t> </a:t>
            </a:r>
            <a:endParaRPr lang="cs-CZ" dirty="0">
              <a:effectLst/>
            </a:endParaRPr>
          </a:p>
          <a:p>
            <a:pPr fontAlgn="base"/>
            <a:r>
              <a:rPr lang="en-US" dirty="0">
                <a:effectLst/>
              </a:rPr>
              <a:t>Some types of cancer currently do not have an effective screening method. Developing new cancer screening tests is an area of active research.</a:t>
            </a:r>
          </a:p>
          <a:p>
            <a:endParaRPr lang="cs-CZ" dirty="0"/>
          </a:p>
        </p:txBody>
      </p:sp>
    </p:spTree>
    <p:extLst>
      <p:ext uri="{BB962C8B-B14F-4D97-AF65-F5344CB8AC3E}">
        <p14:creationId xmlns:p14="http://schemas.microsoft.com/office/powerpoint/2010/main" val="177360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8473A-CBF0-453F-B8F6-870F9FD8FBE9}"/>
              </a:ext>
            </a:extLst>
          </p:cNvPr>
          <p:cNvSpPr>
            <a:spLocks noGrp="1"/>
          </p:cNvSpPr>
          <p:nvPr>
            <p:ph type="title"/>
          </p:nvPr>
        </p:nvSpPr>
        <p:spPr>
          <a:xfrm>
            <a:off x="628650" y="260649"/>
            <a:ext cx="7886700" cy="720080"/>
          </a:xfrm>
        </p:spPr>
        <p:txBody>
          <a:bodyPr>
            <a:normAutofit fontScale="90000"/>
          </a:bodyPr>
          <a:lstStyle/>
          <a:p>
            <a:r>
              <a:rPr lang="cs-CZ" dirty="0" err="1"/>
              <a:t>Types</a:t>
            </a:r>
            <a:r>
              <a:rPr lang="cs-CZ" dirty="0"/>
              <a:t> </a:t>
            </a:r>
            <a:r>
              <a:rPr lang="cs-CZ" dirty="0" err="1"/>
              <a:t>of</a:t>
            </a:r>
            <a:r>
              <a:rPr lang="cs-CZ" dirty="0"/>
              <a:t> </a:t>
            </a:r>
            <a:r>
              <a:rPr lang="cs-CZ" dirty="0" err="1"/>
              <a:t>screening</a:t>
            </a:r>
            <a:r>
              <a:rPr lang="cs-CZ" dirty="0"/>
              <a:t> </a:t>
            </a:r>
            <a:r>
              <a:rPr lang="cs-CZ" dirty="0" err="1"/>
              <a:t>tests</a:t>
            </a:r>
            <a:r>
              <a:rPr lang="cs-CZ" dirty="0"/>
              <a:t> I</a:t>
            </a:r>
          </a:p>
        </p:txBody>
      </p:sp>
      <p:sp>
        <p:nvSpPr>
          <p:cNvPr id="3" name="Zástupný obsah 2">
            <a:extLst>
              <a:ext uri="{FF2B5EF4-FFF2-40B4-BE49-F238E27FC236}">
                <a16:creationId xmlns:a16="http://schemas.microsoft.com/office/drawing/2014/main" id="{13DDC126-2D47-42C5-9FC6-830FD31369FE}"/>
              </a:ext>
            </a:extLst>
          </p:cNvPr>
          <p:cNvSpPr>
            <a:spLocks noGrp="1"/>
          </p:cNvSpPr>
          <p:nvPr>
            <p:ph idx="1"/>
          </p:nvPr>
        </p:nvSpPr>
        <p:spPr>
          <a:xfrm>
            <a:off x="628650" y="980728"/>
            <a:ext cx="8119814" cy="5877271"/>
          </a:xfrm>
        </p:spPr>
        <p:txBody>
          <a:bodyPr>
            <a:normAutofit fontScale="77500" lnSpcReduction="20000"/>
          </a:bodyPr>
          <a:lstStyle/>
          <a:p>
            <a:pPr fontAlgn="base"/>
            <a:r>
              <a:rPr lang="en-US" b="1" dirty="0"/>
              <a:t>Breast cancer</a:t>
            </a:r>
            <a:endParaRPr lang="cs-CZ" b="1" dirty="0"/>
          </a:p>
          <a:p>
            <a:pPr lvl="1" fontAlgn="base"/>
            <a:r>
              <a:rPr lang="en-US" dirty="0">
                <a:effectLst/>
              </a:rPr>
              <a:t>Mammography</a:t>
            </a:r>
            <a:r>
              <a:rPr lang="cs-CZ" b="1" dirty="0">
                <a:effectLst/>
              </a:rPr>
              <a:t> -</a:t>
            </a:r>
            <a:r>
              <a:rPr lang="en-US" dirty="0">
                <a:effectLst/>
              </a:rPr>
              <a:t> a type of x-ray specifically designed to view the breast. </a:t>
            </a:r>
            <a:endParaRPr lang="cs-CZ" dirty="0">
              <a:effectLst/>
            </a:endParaRPr>
          </a:p>
          <a:p>
            <a:pPr lvl="1" fontAlgn="base"/>
            <a:r>
              <a:rPr lang="en-US" dirty="0">
                <a:effectLst/>
              </a:rPr>
              <a:t>Clinical breast examination</a:t>
            </a:r>
            <a:endParaRPr lang="cs-CZ" dirty="0">
              <a:effectLst/>
            </a:endParaRPr>
          </a:p>
          <a:p>
            <a:pPr lvl="1" fontAlgn="base"/>
            <a:r>
              <a:rPr lang="en-US" dirty="0">
                <a:effectLst/>
              </a:rPr>
              <a:t>Breast self-examination</a:t>
            </a:r>
          </a:p>
          <a:p>
            <a:pPr fontAlgn="base"/>
            <a:r>
              <a:rPr lang="en-US" b="1" dirty="0"/>
              <a:t>Cervical cancer</a:t>
            </a:r>
            <a:endParaRPr lang="cs-CZ" b="1" dirty="0"/>
          </a:p>
          <a:p>
            <a:pPr lvl="1" fontAlgn="base"/>
            <a:r>
              <a:rPr lang="en-US" dirty="0">
                <a:effectLst/>
              </a:rPr>
              <a:t>Human papillomavirus (HPV) testing. Cells are scraped from the outside of a woman’s cervix. Some strains of HPV are more strongly linked to an increased risk of cervical cancer. This test may be done alone or combined with a Pap test</a:t>
            </a:r>
            <a:endParaRPr lang="cs-CZ" dirty="0">
              <a:effectLst/>
            </a:endParaRPr>
          </a:p>
          <a:p>
            <a:pPr lvl="1" fontAlgn="base"/>
            <a:r>
              <a:rPr lang="en-US" dirty="0">
                <a:effectLst/>
              </a:rPr>
              <a:t>Pap test</a:t>
            </a:r>
            <a:r>
              <a:rPr lang="en-US" b="1" dirty="0">
                <a:effectLst/>
              </a:rPr>
              <a:t>.</a:t>
            </a:r>
            <a:r>
              <a:rPr lang="en-US" dirty="0">
                <a:effectLst/>
              </a:rPr>
              <a:t> This test also uses cells from the outside of a woman's cervix. A pathologist then identifies any precancerous or cancerous cells. </a:t>
            </a:r>
          </a:p>
          <a:p>
            <a:pPr fontAlgn="base"/>
            <a:r>
              <a:rPr lang="en-US" b="1" dirty="0"/>
              <a:t>Colorectal cancer</a:t>
            </a:r>
          </a:p>
          <a:p>
            <a:pPr lvl="1" fontAlgn="base"/>
            <a:r>
              <a:rPr lang="en-US" dirty="0">
                <a:effectLst/>
              </a:rPr>
              <a:t>Fecal occult blood test (FOBT). This immunochemical test finds blood in the stool, which can be a sign of polyps or cancer. </a:t>
            </a:r>
          </a:p>
          <a:p>
            <a:pPr lvl="1" fontAlgn="base"/>
            <a:r>
              <a:rPr lang="en-US" dirty="0">
                <a:effectLst/>
              </a:rPr>
              <a:t>Colonoscopy.  The doctor check the entire colon for polyps or cancer.</a:t>
            </a:r>
          </a:p>
        </p:txBody>
      </p:sp>
    </p:spTree>
    <p:extLst>
      <p:ext uri="{BB962C8B-B14F-4D97-AF65-F5344CB8AC3E}">
        <p14:creationId xmlns:p14="http://schemas.microsoft.com/office/powerpoint/2010/main" val="74265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8473A-CBF0-453F-B8F6-870F9FD8FBE9}"/>
              </a:ext>
            </a:extLst>
          </p:cNvPr>
          <p:cNvSpPr>
            <a:spLocks noGrp="1"/>
          </p:cNvSpPr>
          <p:nvPr>
            <p:ph type="title"/>
          </p:nvPr>
        </p:nvSpPr>
        <p:spPr>
          <a:xfrm>
            <a:off x="628650" y="260649"/>
            <a:ext cx="7886700" cy="720080"/>
          </a:xfrm>
        </p:spPr>
        <p:txBody>
          <a:bodyPr>
            <a:normAutofit fontScale="90000"/>
          </a:bodyPr>
          <a:lstStyle/>
          <a:p>
            <a:r>
              <a:rPr lang="cs-CZ" dirty="0" err="1"/>
              <a:t>Types</a:t>
            </a:r>
            <a:r>
              <a:rPr lang="cs-CZ" dirty="0"/>
              <a:t> </a:t>
            </a:r>
            <a:r>
              <a:rPr lang="cs-CZ" dirty="0" err="1"/>
              <a:t>of</a:t>
            </a:r>
            <a:r>
              <a:rPr lang="cs-CZ" dirty="0"/>
              <a:t> </a:t>
            </a:r>
            <a:r>
              <a:rPr lang="cs-CZ" dirty="0" err="1"/>
              <a:t>screening</a:t>
            </a:r>
            <a:r>
              <a:rPr lang="cs-CZ" dirty="0"/>
              <a:t> </a:t>
            </a:r>
            <a:r>
              <a:rPr lang="cs-CZ" dirty="0" err="1"/>
              <a:t>tests</a:t>
            </a:r>
            <a:r>
              <a:rPr lang="cs-CZ" dirty="0"/>
              <a:t> II</a:t>
            </a:r>
          </a:p>
        </p:txBody>
      </p:sp>
      <p:sp>
        <p:nvSpPr>
          <p:cNvPr id="3" name="Zástupný obsah 2">
            <a:extLst>
              <a:ext uri="{FF2B5EF4-FFF2-40B4-BE49-F238E27FC236}">
                <a16:creationId xmlns:a16="http://schemas.microsoft.com/office/drawing/2014/main" id="{13DDC126-2D47-42C5-9FC6-830FD31369FE}"/>
              </a:ext>
            </a:extLst>
          </p:cNvPr>
          <p:cNvSpPr>
            <a:spLocks noGrp="1"/>
          </p:cNvSpPr>
          <p:nvPr>
            <p:ph idx="1"/>
          </p:nvPr>
        </p:nvSpPr>
        <p:spPr>
          <a:xfrm>
            <a:off x="628650" y="980729"/>
            <a:ext cx="8119814" cy="5616622"/>
          </a:xfrm>
        </p:spPr>
        <p:txBody>
          <a:bodyPr>
            <a:normAutofit/>
          </a:bodyPr>
          <a:lstStyle/>
          <a:p>
            <a:pPr fontAlgn="base"/>
            <a:r>
              <a:rPr lang="en-US" b="1" dirty="0"/>
              <a:t>Prostate cancer</a:t>
            </a:r>
          </a:p>
          <a:p>
            <a:pPr lvl="1" fontAlgn="base"/>
            <a:r>
              <a:rPr lang="en-US" dirty="0">
                <a:effectLst/>
              </a:rPr>
              <a:t>Digital rectal examination (DRE). A DRE is a test in which the doctor inserts a gloved lubricated finger into a man’s rectum and feels the surface of the prostate for any irregularities.</a:t>
            </a:r>
          </a:p>
          <a:p>
            <a:pPr lvl="1" fontAlgn="base"/>
            <a:r>
              <a:rPr lang="en-US" dirty="0">
                <a:effectLst/>
              </a:rPr>
              <a:t>Prostate-specific antigen (PSA) test. </a:t>
            </a:r>
            <a:endParaRPr lang="cs-CZ" dirty="0">
              <a:effectLst/>
            </a:endParaRPr>
          </a:p>
          <a:p>
            <a:pPr fontAlgn="base"/>
            <a:r>
              <a:rPr lang="en-US" dirty="0"/>
              <a:t>Skin cancer</a:t>
            </a:r>
          </a:p>
          <a:p>
            <a:pPr lvl="1" fontAlgn="base"/>
            <a:r>
              <a:rPr lang="en-US" dirty="0">
                <a:effectLst/>
              </a:rPr>
              <a:t>Complete skin exam. </a:t>
            </a:r>
          </a:p>
          <a:p>
            <a:pPr fontAlgn="base"/>
            <a:r>
              <a:rPr lang="en-US" dirty="0"/>
              <a:t>Lung cancer</a:t>
            </a:r>
          </a:p>
          <a:p>
            <a:pPr lvl="1" fontAlgn="base"/>
            <a:r>
              <a:rPr lang="en-US" dirty="0">
                <a:effectLst/>
              </a:rPr>
              <a:t>Low-dose helical or spiral computed tomography (CT or CAT) scan. </a:t>
            </a:r>
            <a:endParaRPr lang="cs-CZ" dirty="0"/>
          </a:p>
        </p:txBody>
      </p:sp>
    </p:spTree>
    <p:extLst>
      <p:ext uri="{BB962C8B-B14F-4D97-AF65-F5344CB8AC3E}">
        <p14:creationId xmlns:p14="http://schemas.microsoft.com/office/powerpoint/2010/main" val="153420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1" y="404664"/>
            <a:ext cx="9433042" cy="584775"/>
          </a:xfrm>
          <a:prstGeom prst="rect">
            <a:avLst/>
          </a:prstGeom>
        </p:spPr>
        <p:txBody>
          <a:bodyPr wrap="square">
            <a:spAutoFit/>
          </a:bodyPr>
          <a:lstStyle/>
          <a:p>
            <a:r>
              <a:rPr lang="en-US" sz="3200" b="1" dirty="0">
                <a:effectLst/>
              </a:rPr>
              <a:t>The controversy in searching of tumors</a:t>
            </a:r>
            <a:r>
              <a:rPr lang="cs-CZ" sz="3200" b="1" dirty="0">
                <a:effectLst/>
              </a:rPr>
              <a:t> – </a:t>
            </a:r>
            <a:r>
              <a:rPr lang="cs-CZ" sz="3200" b="1" dirty="0" err="1">
                <a:effectLst/>
              </a:rPr>
              <a:t>screening</a:t>
            </a:r>
            <a:endParaRPr lang="cs-CZ" sz="3200" b="1" dirty="0"/>
          </a:p>
        </p:txBody>
      </p:sp>
      <p:sp>
        <p:nvSpPr>
          <p:cNvPr id="3" name="Zástupný symbol pro obsah 2"/>
          <p:cNvSpPr txBox="1">
            <a:spLocks/>
          </p:cNvSpPr>
          <p:nvPr/>
        </p:nvSpPr>
        <p:spPr>
          <a:xfrm>
            <a:off x="457200" y="989440"/>
            <a:ext cx="8229600" cy="5607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cs-CZ" sz="3100" dirty="0"/>
          </a:p>
          <a:p>
            <a:pPr lvl="1"/>
            <a:r>
              <a:rPr lang="cs-CZ" sz="3100" dirty="0" err="1"/>
              <a:t>prostate</a:t>
            </a:r>
            <a:r>
              <a:rPr lang="cs-CZ" sz="3100" dirty="0"/>
              <a:t> </a:t>
            </a:r>
            <a:r>
              <a:rPr lang="cs-CZ" sz="3100" dirty="0" err="1"/>
              <a:t>cancer</a:t>
            </a:r>
            <a:r>
              <a:rPr lang="cs-CZ" sz="3100" dirty="0"/>
              <a:t> – PSA? </a:t>
            </a:r>
            <a:r>
              <a:rPr lang="cs-CZ" sz="2600" dirty="0"/>
              <a:t>(</a:t>
            </a:r>
            <a:r>
              <a:rPr lang="cs-CZ" sz="1900" dirty="0" err="1"/>
              <a:t>Duffy</a:t>
            </a:r>
            <a:r>
              <a:rPr lang="cs-CZ" sz="1900" dirty="0"/>
              <a:t> MJ. </a:t>
            </a:r>
            <a:r>
              <a:rPr lang="cs-CZ" sz="1900" b="1" dirty="0"/>
              <a:t>PSA in </a:t>
            </a:r>
            <a:r>
              <a:rPr lang="cs-CZ" sz="1900" b="1" dirty="0" err="1"/>
              <a:t>screening</a:t>
            </a:r>
            <a:r>
              <a:rPr lang="cs-CZ" sz="1900" b="1" dirty="0"/>
              <a:t> </a:t>
            </a:r>
            <a:r>
              <a:rPr lang="cs-CZ" sz="1900" b="1" dirty="0" err="1"/>
              <a:t>for</a:t>
            </a:r>
            <a:r>
              <a:rPr lang="cs-CZ" sz="1900" b="1" dirty="0"/>
              <a:t> </a:t>
            </a:r>
            <a:r>
              <a:rPr lang="cs-CZ" sz="1900" b="1" dirty="0" err="1"/>
              <a:t>prostate</a:t>
            </a:r>
            <a:r>
              <a:rPr lang="cs-CZ" sz="1900" b="1" dirty="0"/>
              <a:t> </a:t>
            </a:r>
            <a:r>
              <a:rPr lang="cs-CZ" sz="1900" b="1" dirty="0" err="1"/>
              <a:t>cancer</a:t>
            </a:r>
            <a:r>
              <a:rPr lang="cs-CZ" sz="1900" b="1" dirty="0"/>
              <a:t>: more </a:t>
            </a:r>
            <a:r>
              <a:rPr lang="cs-CZ" sz="1900" b="1" dirty="0" err="1"/>
              <a:t>good</a:t>
            </a:r>
            <a:r>
              <a:rPr lang="cs-CZ" sz="1900" b="1" dirty="0"/>
              <a:t> </a:t>
            </a:r>
            <a:r>
              <a:rPr lang="cs-CZ" sz="1900" b="1" dirty="0" err="1"/>
              <a:t>than</a:t>
            </a:r>
            <a:r>
              <a:rPr lang="cs-CZ" sz="1900" b="1" dirty="0"/>
              <a:t> </a:t>
            </a:r>
            <a:r>
              <a:rPr lang="cs-CZ" sz="1900" b="1" dirty="0" err="1"/>
              <a:t>harm</a:t>
            </a:r>
            <a:r>
              <a:rPr lang="cs-CZ" sz="1900" b="1" dirty="0"/>
              <a:t> </a:t>
            </a:r>
            <a:r>
              <a:rPr lang="cs-CZ" sz="1900" b="1" dirty="0" err="1"/>
              <a:t>or</a:t>
            </a:r>
            <a:r>
              <a:rPr lang="cs-CZ" sz="1900" b="1" dirty="0"/>
              <a:t> more </a:t>
            </a:r>
            <a:r>
              <a:rPr lang="cs-CZ" sz="1900" b="1" dirty="0" err="1"/>
              <a:t>harm</a:t>
            </a:r>
            <a:r>
              <a:rPr lang="cs-CZ" sz="1900" b="1" dirty="0"/>
              <a:t> </a:t>
            </a:r>
            <a:r>
              <a:rPr lang="cs-CZ" sz="1900" b="1" dirty="0" err="1"/>
              <a:t>than</a:t>
            </a:r>
            <a:r>
              <a:rPr lang="cs-CZ" sz="1900" b="1" dirty="0"/>
              <a:t> </a:t>
            </a:r>
            <a:r>
              <a:rPr lang="cs-CZ" sz="1900" b="1" dirty="0" err="1"/>
              <a:t>good</a:t>
            </a:r>
            <a:r>
              <a:rPr lang="cs-CZ" sz="1900" b="1" dirty="0"/>
              <a:t>?</a:t>
            </a:r>
            <a:r>
              <a:rPr lang="cs-CZ" sz="1900" dirty="0"/>
              <a:t> </a:t>
            </a:r>
            <a:r>
              <a:rPr lang="cs-CZ" sz="1900" dirty="0" err="1"/>
              <a:t>Adv</a:t>
            </a:r>
            <a:r>
              <a:rPr lang="cs-CZ" sz="1900" dirty="0"/>
              <a:t> </a:t>
            </a:r>
            <a:r>
              <a:rPr lang="cs-CZ" sz="1900" dirty="0" err="1"/>
              <a:t>Clin</a:t>
            </a:r>
            <a:r>
              <a:rPr lang="cs-CZ" sz="1900" dirty="0"/>
              <a:t> </a:t>
            </a:r>
            <a:r>
              <a:rPr lang="cs-CZ" sz="1900" dirty="0" err="1"/>
              <a:t>Chem</a:t>
            </a:r>
            <a:r>
              <a:rPr lang="cs-CZ" sz="1900" dirty="0"/>
              <a:t> 2014;66:1-23.)</a:t>
            </a:r>
          </a:p>
          <a:p>
            <a:pPr lvl="1"/>
            <a:r>
              <a:rPr lang="cs-CZ" altLang="cs-CZ" sz="3100" dirty="0" err="1"/>
              <a:t>faecal</a:t>
            </a:r>
            <a:r>
              <a:rPr lang="cs-CZ" altLang="cs-CZ" sz="3100" dirty="0"/>
              <a:t> </a:t>
            </a:r>
            <a:r>
              <a:rPr lang="cs-CZ" altLang="cs-CZ" sz="3100" dirty="0" err="1"/>
              <a:t>blood</a:t>
            </a:r>
            <a:r>
              <a:rPr lang="cs-CZ" altLang="cs-CZ" sz="3100" dirty="0"/>
              <a:t> test - !! </a:t>
            </a:r>
            <a:r>
              <a:rPr lang="cs-CZ" altLang="cs-CZ" sz="3100" dirty="0" err="1"/>
              <a:t>Population</a:t>
            </a:r>
            <a:r>
              <a:rPr lang="cs-CZ" altLang="cs-CZ" sz="3100" dirty="0"/>
              <a:t> </a:t>
            </a:r>
            <a:r>
              <a:rPr lang="cs-CZ" altLang="cs-CZ" sz="3100" dirty="0" err="1"/>
              <a:t>screening</a:t>
            </a:r>
            <a:endParaRPr lang="cs-CZ" altLang="cs-CZ" sz="3100" dirty="0"/>
          </a:p>
          <a:p>
            <a:r>
              <a:rPr lang="cs-CZ" altLang="cs-CZ" sz="3300" b="1" dirty="0"/>
              <a:t>risk </a:t>
            </a:r>
            <a:r>
              <a:rPr lang="cs-CZ" altLang="cs-CZ" sz="3300" b="1" dirty="0" err="1"/>
              <a:t>populations</a:t>
            </a:r>
            <a:r>
              <a:rPr lang="cs-CZ" altLang="cs-CZ" sz="3300" b="1" dirty="0"/>
              <a:t> </a:t>
            </a:r>
            <a:endParaRPr lang="cs-CZ" altLang="cs-CZ" sz="2900" b="1" dirty="0"/>
          </a:p>
          <a:p>
            <a:pPr lvl="1"/>
            <a:r>
              <a:rPr lang="cs-CZ" altLang="cs-CZ" sz="2400" dirty="0" err="1"/>
              <a:t>calcitonin</a:t>
            </a:r>
            <a:r>
              <a:rPr lang="cs-CZ" altLang="cs-CZ" sz="2400" dirty="0"/>
              <a:t> - </a:t>
            </a:r>
            <a:r>
              <a:rPr lang="cs-CZ" altLang="cs-CZ" sz="2400" dirty="0" err="1"/>
              <a:t>families</a:t>
            </a:r>
            <a:r>
              <a:rPr lang="cs-CZ" altLang="cs-CZ" sz="2400" dirty="0"/>
              <a:t> </a:t>
            </a:r>
            <a:r>
              <a:rPr lang="cs-CZ" altLang="cs-CZ" sz="2400" dirty="0" err="1"/>
              <a:t>with</a:t>
            </a:r>
            <a:r>
              <a:rPr lang="cs-CZ" altLang="cs-CZ" sz="2400" dirty="0"/>
              <a:t> </a:t>
            </a:r>
            <a:r>
              <a:rPr lang="cs-CZ" altLang="cs-CZ" sz="2400" dirty="0" err="1"/>
              <a:t>medullar</a:t>
            </a:r>
            <a:r>
              <a:rPr lang="cs-CZ" altLang="cs-CZ" sz="2400" dirty="0"/>
              <a:t> CA </a:t>
            </a:r>
            <a:r>
              <a:rPr lang="cs-CZ" altLang="cs-CZ" sz="2400" dirty="0" err="1"/>
              <a:t>of</a:t>
            </a:r>
            <a:r>
              <a:rPr lang="cs-CZ" altLang="cs-CZ" sz="2400" dirty="0"/>
              <a:t> </a:t>
            </a:r>
            <a:r>
              <a:rPr lang="cs-CZ" altLang="cs-CZ" sz="2400" dirty="0" err="1"/>
              <a:t>the</a:t>
            </a:r>
            <a:r>
              <a:rPr lang="cs-CZ" altLang="cs-CZ" sz="2400" dirty="0"/>
              <a:t> </a:t>
            </a:r>
            <a:r>
              <a:rPr lang="cs-CZ" altLang="cs-CZ" sz="2400" dirty="0" err="1"/>
              <a:t>thyroid</a:t>
            </a:r>
            <a:r>
              <a:rPr lang="cs-CZ" altLang="cs-CZ" sz="2400" dirty="0"/>
              <a:t> </a:t>
            </a:r>
            <a:r>
              <a:rPr lang="cs-CZ" altLang="cs-CZ" sz="2400" dirty="0" err="1"/>
              <a:t>gland</a:t>
            </a:r>
            <a:endParaRPr lang="cs-CZ" altLang="cs-CZ" sz="2400" dirty="0"/>
          </a:p>
          <a:p>
            <a:pPr lvl="1"/>
            <a:r>
              <a:rPr lang="cs-CZ" altLang="cs-CZ" sz="2400" dirty="0"/>
              <a:t>CA 125 (HE4) – ovary </a:t>
            </a:r>
            <a:r>
              <a:rPr lang="cs-CZ" altLang="cs-CZ" sz="2400" dirty="0" err="1"/>
              <a:t>cancer</a:t>
            </a:r>
            <a:r>
              <a:rPr lang="cs-CZ" altLang="cs-CZ" sz="2400" dirty="0"/>
              <a:t> in risk </a:t>
            </a:r>
            <a:r>
              <a:rPr lang="cs-CZ" altLang="cs-CZ" sz="2400" dirty="0" err="1"/>
              <a:t>families</a:t>
            </a:r>
            <a:r>
              <a:rPr lang="cs-CZ" altLang="cs-CZ" sz="2400" dirty="0"/>
              <a:t> </a:t>
            </a:r>
          </a:p>
          <a:p>
            <a:pPr lvl="1"/>
            <a:r>
              <a:rPr lang="cs-CZ" altLang="cs-CZ" sz="2400" dirty="0"/>
              <a:t>CA 15-3 in BRCA </a:t>
            </a:r>
            <a:r>
              <a:rPr lang="cs-CZ" altLang="cs-CZ" sz="2400" dirty="0" err="1"/>
              <a:t>mutations</a:t>
            </a:r>
            <a:endParaRPr lang="cs-CZ" altLang="cs-CZ" sz="2400" dirty="0"/>
          </a:p>
          <a:p>
            <a:pPr lvl="1"/>
            <a:r>
              <a:rPr lang="cs-CZ" altLang="cs-CZ" sz="2400" dirty="0"/>
              <a:t>AFP – </a:t>
            </a:r>
            <a:r>
              <a:rPr lang="cs-CZ" altLang="cs-CZ" sz="2400" dirty="0" err="1"/>
              <a:t>hepatocellular</a:t>
            </a:r>
            <a:r>
              <a:rPr lang="cs-CZ" altLang="cs-CZ" sz="2400" dirty="0"/>
              <a:t> </a:t>
            </a:r>
            <a:r>
              <a:rPr lang="cs-CZ" altLang="cs-CZ" sz="2400" dirty="0" err="1"/>
              <a:t>cancer</a:t>
            </a:r>
            <a:r>
              <a:rPr lang="cs-CZ" altLang="cs-CZ" sz="2400" dirty="0"/>
              <a:t> – </a:t>
            </a:r>
            <a:r>
              <a:rPr lang="cs-CZ" altLang="cs-CZ" sz="2400" dirty="0" err="1"/>
              <a:t>Asia</a:t>
            </a:r>
            <a:r>
              <a:rPr lang="cs-CZ" altLang="cs-CZ" sz="2400" dirty="0"/>
              <a:t>, </a:t>
            </a:r>
            <a:r>
              <a:rPr lang="cs-CZ" altLang="cs-CZ" sz="2400" dirty="0" err="1"/>
              <a:t>Africa</a:t>
            </a:r>
            <a:endParaRPr lang="cs-CZ" altLang="cs-CZ" sz="2400" dirty="0"/>
          </a:p>
          <a:p>
            <a:pPr marL="914400" lvl="2" indent="0">
              <a:buNone/>
            </a:pPr>
            <a:r>
              <a:rPr lang="cs-CZ" altLang="cs-CZ" dirty="0"/>
              <a:t>- </a:t>
            </a:r>
            <a:r>
              <a:rPr lang="cs-CZ" altLang="cs-CZ" dirty="0" err="1"/>
              <a:t>cirrhotic</a:t>
            </a:r>
            <a:r>
              <a:rPr lang="cs-CZ" altLang="cs-CZ" dirty="0"/>
              <a:t> </a:t>
            </a:r>
            <a:r>
              <a:rPr lang="cs-CZ" altLang="cs-CZ" dirty="0" err="1"/>
              <a:t>patients</a:t>
            </a:r>
            <a:r>
              <a:rPr lang="cs-CZ" altLang="cs-CZ" dirty="0"/>
              <a:t> </a:t>
            </a:r>
          </a:p>
          <a:p>
            <a:endParaRPr lang="cs-CZ" sz="2400" dirty="0"/>
          </a:p>
        </p:txBody>
      </p:sp>
    </p:spTree>
    <p:extLst>
      <p:ext uri="{BB962C8B-B14F-4D97-AF65-F5344CB8AC3E}">
        <p14:creationId xmlns:p14="http://schemas.microsoft.com/office/powerpoint/2010/main" val="399700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2"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1028"/>
          <p:cNvSpPr>
            <a:spLocks noGrp="1" noChangeArrowheads="1"/>
          </p:cNvSpPr>
          <p:nvPr>
            <p:ph type="title"/>
          </p:nvPr>
        </p:nvSpPr>
        <p:spPr>
          <a:xfrm>
            <a:off x="5059971" y="1783959"/>
            <a:ext cx="3483937" cy="2889114"/>
          </a:xfrm>
        </p:spPr>
        <p:txBody>
          <a:bodyPr vert="horz" lIns="91440" tIns="45720" rIns="91440" bIns="45720" rtlCol="0" anchor="b">
            <a:normAutofit/>
          </a:bodyPr>
          <a:lstStyle/>
          <a:p>
            <a:pPr algn="l">
              <a:lnSpc>
                <a:spcPct val="90000"/>
              </a:lnSpc>
            </a:pPr>
            <a:r>
              <a:rPr lang="en-US" sz="5600" b="1" kern="1200">
                <a:solidFill>
                  <a:schemeClr val="bg1"/>
                </a:solidFill>
                <a:latin typeface="+mj-lt"/>
                <a:ea typeface="+mj-ea"/>
                <a:cs typeface="+mj-cs"/>
              </a:rPr>
              <a:t>Discover of new tumor markers</a:t>
            </a:r>
          </a:p>
        </p:txBody>
      </p:sp>
      <p:sp>
        <p:nvSpPr>
          <p:cNvPr id="6861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8" descr="VÃ½sledek obrÃ¡zku pro cancer">
            <a:extLst>
              <a:ext uri="{FF2B5EF4-FFF2-40B4-BE49-F238E27FC236}">
                <a16:creationId xmlns:a16="http://schemas.microsoft.com/office/drawing/2014/main" id="{26D0111D-5B1C-4602-9607-661F7D1C81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894868"/>
            <a:ext cx="3035882" cy="170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9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p:spPr>
        <p:txBody>
          <a:bodyPr rtlCol="0">
            <a:normAutofit/>
          </a:bodyPr>
          <a:lstStyle/>
          <a:p>
            <a:pPr eaLnBrk="1" fontAlgn="auto" hangingPunct="1">
              <a:spcAft>
                <a:spcPts val="0"/>
              </a:spcAft>
              <a:defRPr/>
            </a:pPr>
            <a:r>
              <a:rPr lang="en-GB" sz="4000" b="1" dirty="0"/>
              <a:t>Potential new tumour markers</a:t>
            </a:r>
          </a:p>
        </p:txBody>
      </p:sp>
      <p:sp>
        <p:nvSpPr>
          <p:cNvPr id="38915" name="Rectangle 3"/>
          <p:cNvSpPr>
            <a:spLocks noGrp="1" noChangeArrowheads="1"/>
          </p:cNvSpPr>
          <p:nvPr>
            <p:ph type="body" idx="1"/>
          </p:nvPr>
        </p:nvSpPr>
        <p:spPr>
          <a:xfrm>
            <a:off x="533400" y="1219200"/>
            <a:ext cx="8305800" cy="4114800"/>
          </a:xfrm>
        </p:spPr>
        <p:txBody>
          <a:bodyPr rtlCol="0">
            <a:noAutofit/>
          </a:bodyPr>
          <a:lstStyle/>
          <a:p>
            <a:pPr eaLnBrk="1" fontAlgn="auto" hangingPunct="1">
              <a:lnSpc>
                <a:spcPct val="90000"/>
              </a:lnSpc>
              <a:spcAft>
                <a:spcPts val="0"/>
              </a:spcAft>
              <a:buFontTx/>
              <a:buNone/>
              <a:defRPr/>
            </a:pPr>
            <a:r>
              <a:rPr lang="en-GB" sz="2800" b="1" dirty="0"/>
              <a:t>Proteins and </a:t>
            </a:r>
            <a:r>
              <a:rPr lang="en-GB" sz="2800" b="1" dirty="0" err="1"/>
              <a:t>oncoproteins</a:t>
            </a:r>
            <a:r>
              <a:rPr lang="en-GB" sz="2800" b="1" dirty="0"/>
              <a:t> – products of mutated</a:t>
            </a:r>
          </a:p>
          <a:p>
            <a:pPr eaLnBrk="1" fontAlgn="auto" hangingPunct="1">
              <a:lnSpc>
                <a:spcPct val="90000"/>
              </a:lnSpc>
              <a:spcAft>
                <a:spcPts val="0"/>
              </a:spcAft>
              <a:buFontTx/>
              <a:buNone/>
              <a:defRPr/>
            </a:pPr>
            <a:r>
              <a:rPr lang="en-GB" sz="2800" b="1" dirty="0"/>
              <a:t>genes which play a role in cell life, their division, </a:t>
            </a:r>
          </a:p>
          <a:p>
            <a:pPr eaLnBrk="1" fontAlgn="auto" hangingPunct="1">
              <a:lnSpc>
                <a:spcPct val="90000"/>
              </a:lnSpc>
              <a:spcAft>
                <a:spcPts val="0"/>
              </a:spcAft>
              <a:buFontTx/>
              <a:buNone/>
              <a:defRPr/>
            </a:pPr>
            <a:r>
              <a:rPr lang="en-GB" sz="2800" b="1" dirty="0"/>
              <a:t>differentiation and </a:t>
            </a:r>
            <a:r>
              <a:rPr lang="en-GB" sz="2800" b="1" dirty="0" err="1"/>
              <a:t>metastasing</a:t>
            </a:r>
            <a:endParaRPr lang="en-GB" sz="2800" b="1" dirty="0"/>
          </a:p>
          <a:p>
            <a:pPr lvl="1" eaLnBrk="1" fontAlgn="auto" hangingPunct="1">
              <a:lnSpc>
                <a:spcPct val="90000"/>
              </a:lnSpc>
              <a:spcAft>
                <a:spcPts val="0"/>
              </a:spcAft>
              <a:buFont typeface="Wingdings" pitchFamily="2" charset="2"/>
              <a:buChar char="Ø"/>
              <a:defRPr/>
            </a:pPr>
            <a:r>
              <a:rPr lang="en-GB" sz="2400" b="1" dirty="0"/>
              <a:t>Regulation of the cell cycle</a:t>
            </a:r>
            <a:r>
              <a:rPr lang="en-GB" sz="2400" dirty="0"/>
              <a:t> - cy</a:t>
            </a:r>
            <a:r>
              <a:rPr lang="cs-CZ" sz="2400" dirty="0"/>
              <a:t>c</a:t>
            </a:r>
            <a:r>
              <a:rPr lang="en-GB" sz="2400" dirty="0" err="1"/>
              <a:t>lins</a:t>
            </a:r>
            <a:endParaRPr lang="en-GB" sz="2400" dirty="0"/>
          </a:p>
          <a:p>
            <a:pPr lvl="1" eaLnBrk="1" fontAlgn="auto" hangingPunct="1">
              <a:lnSpc>
                <a:spcPct val="90000"/>
              </a:lnSpc>
              <a:spcAft>
                <a:spcPts val="0"/>
              </a:spcAft>
              <a:buFont typeface="Wingdings" pitchFamily="2" charset="2"/>
              <a:buChar char="Ø"/>
              <a:defRPr/>
            </a:pPr>
            <a:r>
              <a:rPr lang="en-GB" sz="2400" b="1" dirty="0"/>
              <a:t>Apoptosis</a:t>
            </a:r>
            <a:r>
              <a:rPr lang="en-GB" sz="2400" dirty="0"/>
              <a:t> – Bcl-2 protein, </a:t>
            </a:r>
            <a:r>
              <a:rPr lang="en-GB" sz="2400" dirty="0" err="1"/>
              <a:t>sFas</a:t>
            </a:r>
            <a:r>
              <a:rPr lang="en-GB" sz="2400" dirty="0"/>
              <a:t>, protein-product of mutated gene p53</a:t>
            </a:r>
          </a:p>
          <a:p>
            <a:pPr lvl="1" eaLnBrk="1" fontAlgn="auto" hangingPunct="1">
              <a:lnSpc>
                <a:spcPct val="90000"/>
              </a:lnSpc>
              <a:spcAft>
                <a:spcPts val="0"/>
              </a:spcAft>
              <a:buFont typeface="Wingdings" pitchFamily="2" charset="2"/>
              <a:buChar char="Ø"/>
              <a:defRPr/>
            </a:pPr>
            <a:r>
              <a:rPr lang="en-GB" sz="2400" b="1" dirty="0"/>
              <a:t>Signal transduction</a:t>
            </a:r>
            <a:r>
              <a:rPr lang="en-GB" sz="2400" dirty="0"/>
              <a:t> - c-erbB-2 (Her-2/</a:t>
            </a:r>
            <a:r>
              <a:rPr lang="en-GB" sz="2400" dirty="0" err="1"/>
              <a:t>neu</a:t>
            </a:r>
            <a:r>
              <a:rPr lang="en-GB" sz="2400" dirty="0"/>
              <a:t>), EGRF, IGF, TNF-</a:t>
            </a:r>
            <a:r>
              <a:rPr lang="en-GB" sz="2400" dirty="0">
                <a:sym typeface="Symbol" pitchFamily="18" charset="2"/>
              </a:rPr>
              <a:t></a:t>
            </a:r>
            <a:r>
              <a:rPr lang="en-GB" sz="2400" dirty="0"/>
              <a:t> </a:t>
            </a:r>
          </a:p>
          <a:p>
            <a:pPr lvl="1" eaLnBrk="1" fontAlgn="auto" hangingPunct="1">
              <a:lnSpc>
                <a:spcPct val="90000"/>
              </a:lnSpc>
              <a:spcAft>
                <a:spcPts val="0"/>
              </a:spcAft>
              <a:buFont typeface="Wingdings" pitchFamily="2" charset="2"/>
              <a:buChar char="Ø"/>
              <a:defRPr/>
            </a:pPr>
            <a:r>
              <a:rPr lang="en-GB" sz="2400" b="1" dirty="0"/>
              <a:t>Adhesion</a:t>
            </a:r>
            <a:r>
              <a:rPr lang="en-GB" sz="2400" dirty="0"/>
              <a:t> - ICAM-1, VCAM-1</a:t>
            </a:r>
          </a:p>
          <a:p>
            <a:pPr lvl="1" eaLnBrk="1" fontAlgn="auto" hangingPunct="1">
              <a:lnSpc>
                <a:spcPct val="90000"/>
              </a:lnSpc>
              <a:spcAft>
                <a:spcPts val="0"/>
              </a:spcAft>
              <a:buFont typeface="Wingdings" pitchFamily="2" charset="2"/>
              <a:buChar char="Ø"/>
              <a:defRPr/>
            </a:pPr>
            <a:r>
              <a:rPr lang="en-GB" sz="2400" b="1" dirty="0"/>
              <a:t>Angiogenesis</a:t>
            </a:r>
            <a:r>
              <a:rPr lang="en-GB" sz="2400" dirty="0"/>
              <a:t> – inhibitors of angiogenesis - </a:t>
            </a:r>
            <a:r>
              <a:rPr lang="en-GB" sz="2400" dirty="0" err="1"/>
              <a:t>angiostatin</a:t>
            </a:r>
            <a:r>
              <a:rPr lang="en-GB" sz="2400" dirty="0"/>
              <a:t>, </a:t>
            </a:r>
            <a:r>
              <a:rPr lang="en-GB" sz="2400" dirty="0" err="1"/>
              <a:t>angiogenin</a:t>
            </a:r>
            <a:r>
              <a:rPr lang="en-GB" sz="2400" dirty="0"/>
              <a:t>, </a:t>
            </a:r>
            <a:r>
              <a:rPr lang="en-GB" sz="2400" dirty="0" err="1"/>
              <a:t>trombospondin</a:t>
            </a:r>
            <a:endParaRPr lang="en-GB" sz="2400" dirty="0"/>
          </a:p>
          <a:p>
            <a:pPr lvl="1" eaLnBrk="1" fontAlgn="auto" hangingPunct="1">
              <a:lnSpc>
                <a:spcPct val="90000"/>
              </a:lnSpc>
              <a:spcAft>
                <a:spcPts val="0"/>
              </a:spcAft>
              <a:buFont typeface="Wingdings" pitchFamily="2" charset="2"/>
              <a:buChar char="Ø"/>
              <a:defRPr/>
            </a:pPr>
            <a:r>
              <a:rPr lang="en-GB" sz="2400" b="1" dirty="0"/>
              <a:t>Markers associated with specific characteristics of tumour cells</a:t>
            </a:r>
            <a:r>
              <a:rPr lang="en-GB" sz="2400" dirty="0"/>
              <a:t> – matrix </a:t>
            </a:r>
            <a:r>
              <a:rPr lang="en-GB" sz="2400" dirty="0" err="1"/>
              <a:t>metalloproteinases</a:t>
            </a:r>
            <a:r>
              <a:rPr lang="en-GB" sz="2400" dirty="0"/>
              <a:t>, </a:t>
            </a:r>
            <a:r>
              <a:rPr lang="en-GB" sz="2400" dirty="0" err="1"/>
              <a:t>urokinase</a:t>
            </a:r>
            <a:r>
              <a:rPr lang="en-GB" sz="2400" dirty="0"/>
              <a:t> plasminogen activator (</a:t>
            </a:r>
            <a:r>
              <a:rPr lang="en-GB" sz="2400" dirty="0" err="1"/>
              <a:t>uPA</a:t>
            </a:r>
            <a:r>
              <a:rPr lang="en-GB" sz="2400" dirty="0"/>
              <a:t>) and its inhibitor (PAI-1)</a:t>
            </a:r>
          </a:p>
          <a:p>
            <a:pPr lvl="1" eaLnBrk="1" fontAlgn="auto" hangingPunct="1">
              <a:lnSpc>
                <a:spcPct val="90000"/>
              </a:lnSpc>
              <a:spcAft>
                <a:spcPts val="0"/>
              </a:spcAft>
              <a:buFontTx/>
              <a:buNone/>
              <a:defRPr/>
            </a:pPr>
            <a:endParaRPr lang="en-GB" sz="2400" dirty="0"/>
          </a:p>
        </p:txBody>
      </p:sp>
    </p:spTree>
    <p:extLst>
      <p:ext uri="{BB962C8B-B14F-4D97-AF65-F5344CB8AC3E}">
        <p14:creationId xmlns:p14="http://schemas.microsoft.com/office/powerpoint/2010/main" val="323449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a:t>Liquid</a:t>
            </a:r>
            <a:r>
              <a:rPr lang="cs-CZ" dirty="0"/>
              <a:t> </a:t>
            </a:r>
            <a:r>
              <a:rPr lang="cs-CZ" dirty="0" err="1"/>
              <a:t>biopsy</a:t>
            </a:r>
            <a:r>
              <a:rPr lang="cs-CZ" dirty="0"/>
              <a:t> – </a:t>
            </a:r>
            <a:r>
              <a:rPr lang="cs-CZ" dirty="0" err="1"/>
              <a:t>why</a:t>
            </a:r>
            <a:r>
              <a:rPr lang="cs-CZ" dirty="0"/>
              <a:t> ?</a:t>
            </a:r>
          </a:p>
        </p:txBody>
      </p:sp>
      <p:sp>
        <p:nvSpPr>
          <p:cNvPr id="6" name="Zástupný symbol pro obsah 5"/>
          <p:cNvSpPr>
            <a:spLocks noGrp="1"/>
          </p:cNvSpPr>
          <p:nvPr>
            <p:ph idx="1"/>
          </p:nvPr>
        </p:nvSpPr>
        <p:spPr/>
        <p:txBody>
          <a:bodyPr>
            <a:normAutofit fontScale="85000" lnSpcReduction="20000"/>
          </a:bodyPr>
          <a:lstStyle/>
          <a:p>
            <a:pPr marL="0" indent="0">
              <a:buNone/>
            </a:pPr>
            <a:r>
              <a:rPr lang="en-US" dirty="0"/>
              <a:t>Personalized therapies for cancer patients</a:t>
            </a:r>
          </a:p>
          <a:p>
            <a:pPr lvl="1"/>
            <a:r>
              <a:rPr lang="en-US" dirty="0"/>
              <a:t>Molecular characterization of tumors allows progression to personalized medicine form „one fits all“ </a:t>
            </a:r>
            <a:r>
              <a:rPr lang="en-US" dirty="0" err="1"/>
              <a:t>strat</a:t>
            </a:r>
            <a:r>
              <a:rPr lang="cs-CZ" dirty="0"/>
              <a:t>egy</a:t>
            </a:r>
            <a:endParaRPr lang="en-US" dirty="0"/>
          </a:p>
          <a:p>
            <a:pPr lvl="1"/>
            <a:r>
              <a:rPr lang="en-US" dirty="0"/>
              <a:t>Correlation mutation profiles with sensitivity or resistance to therapy is needed</a:t>
            </a:r>
            <a:endParaRPr lang="cs-CZ" dirty="0"/>
          </a:p>
          <a:p>
            <a:pPr marL="342900" lvl="1" indent="0">
              <a:buNone/>
            </a:pPr>
            <a:endParaRPr lang="en-US" dirty="0"/>
          </a:p>
          <a:p>
            <a:pPr marL="0" indent="0">
              <a:buNone/>
            </a:pPr>
            <a:r>
              <a:rPr lang="en-US" dirty="0"/>
              <a:t>Successful treatment requires monitoring of a disease in real-time</a:t>
            </a:r>
          </a:p>
          <a:p>
            <a:pPr marL="0" indent="0">
              <a:buNone/>
            </a:pPr>
            <a:endParaRPr lang="en-US" dirty="0"/>
          </a:p>
          <a:p>
            <a:pPr marL="0" indent="0">
              <a:buNone/>
            </a:pPr>
            <a:r>
              <a:rPr lang="en-US" dirty="0"/>
              <a:t>Looking for novel non-invasive biomarkers for</a:t>
            </a:r>
          </a:p>
          <a:p>
            <a:pPr lvl="1"/>
            <a:r>
              <a:rPr lang="en-US" dirty="0"/>
              <a:t>Diagnosis (character of tumor, cancer genome analysis</a:t>
            </a:r>
            <a:r>
              <a:rPr lang="cs-CZ" dirty="0"/>
              <a:t>)</a:t>
            </a:r>
            <a:endParaRPr lang="en-US" dirty="0"/>
          </a:p>
          <a:p>
            <a:pPr lvl="1"/>
            <a:r>
              <a:rPr lang="en-US" dirty="0"/>
              <a:t>Prognosis (clinical decision, outcome monitoring</a:t>
            </a:r>
            <a:r>
              <a:rPr lang="cs-CZ" dirty="0"/>
              <a:t>)</a:t>
            </a:r>
            <a:endParaRPr lang="en-US" dirty="0"/>
          </a:p>
        </p:txBody>
      </p:sp>
    </p:spTree>
    <p:extLst>
      <p:ext uri="{BB962C8B-B14F-4D97-AF65-F5344CB8AC3E}">
        <p14:creationId xmlns:p14="http://schemas.microsoft.com/office/powerpoint/2010/main" val="403742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075C9-8AF3-4765-ACF3-89CDC64FD26C}"/>
              </a:ext>
            </a:extLst>
          </p:cNvPr>
          <p:cNvSpPr>
            <a:spLocks noGrp="1"/>
          </p:cNvSpPr>
          <p:nvPr>
            <p:ph type="title"/>
          </p:nvPr>
        </p:nvSpPr>
        <p:spPr>
          <a:xfrm>
            <a:off x="628650" y="260648"/>
            <a:ext cx="7886700" cy="1864618"/>
          </a:xfrm>
        </p:spPr>
        <p:txBody>
          <a:bodyPr/>
          <a:lstStyle/>
          <a:p>
            <a:r>
              <a:rPr lang="cs-CZ" dirty="0" err="1">
                <a:cs typeface="Calibri Light"/>
              </a:rPr>
              <a:t>Circulating</a:t>
            </a:r>
            <a:r>
              <a:rPr lang="cs-CZ" dirty="0">
                <a:cs typeface="Calibri Light"/>
              </a:rPr>
              <a:t> tumor </a:t>
            </a:r>
            <a:r>
              <a:rPr lang="cs-CZ" dirty="0" err="1">
                <a:cs typeface="Calibri Light"/>
              </a:rPr>
              <a:t>cells</a:t>
            </a:r>
            <a:endParaRPr lang="cs-CZ" dirty="0"/>
          </a:p>
        </p:txBody>
      </p:sp>
      <p:sp>
        <p:nvSpPr>
          <p:cNvPr id="18" name="TextovéPole 17">
            <a:extLst>
              <a:ext uri="{FF2B5EF4-FFF2-40B4-BE49-F238E27FC236}">
                <a16:creationId xmlns:a16="http://schemas.microsoft.com/office/drawing/2014/main" id="{2161FF32-7E70-445E-80D6-837471EB4E36}"/>
              </a:ext>
            </a:extLst>
          </p:cNvPr>
          <p:cNvSpPr txBox="1"/>
          <p:nvPr/>
        </p:nvSpPr>
        <p:spPr>
          <a:xfrm>
            <a:off x="5732253" y="5586682"/>
            <a:ext cx="2855343"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cs-CZ" sz="1350" b="1" dirty="0">
                <a:ea typeface="+mn-lt"/>
                <a:cs typeface="+mn-lt"/>
              </a:rPr>
              <a:t>DOI:</a:t>
            </a:r>
            <a:r>
              <a:rPr lang="cs-CZ" sz="1350" dirty="0">
                <a:ea typeface="+mn-lt"/>
                <a:cs typeface="+mn-lt"/>
              </a:rPr>
              <a:t> 10.1158/1078-0432.CCR-14-0894</a:t>
            </a:r>
            <a:endParaRPr lang="cs-CZ" sz="1350" dirty="0"/>
          </a:p>
        </p:txBody>
      </p:sp>
      <p:sp>
        <p:nvSpPr>
          <p:cNvPr id="8" name="Zástupný obsah 7">
            <a:extLst>
              <a:ext uri="{FF2B5EF4-FFF2-40B4-BE49-F238E27FC236}">
                <a16:creationId xmlns:a16="http://schemas.microsoft.com/office/drawing/2014/main" id="{9D7ABC8F-EC34-422D-BE6E-22A65120935A}"/>
              </a:ext>
            </a:extLst>
          </p:cNvPr>
          <p:cNvSpPr>
            <a:spLocks noGrp="1"/>
          </p:cNvSpPr>
          <p:nvPr>
            <p:ph idx="1"/>
          </p:nvPr>
        </p:nvSpPr>
        <p:spPr/>
        <p:txBody>
          <a:bodyPr>
            <a:normAutofit fontScale="92500" lnSpcReduction="10000"/>
          </a:bodyPr>
          <a:lstStyle/>
          <a:p>
            <a:r>
              <a:rPr lang="en-US" dirty="0"/>
              <a:t>CTCs are extremely rare (1 per 1 ml blood)</a:t>
            </a:r>
          </a:p>
          <a:p>
            <a:r>
              <a:rPr lang="en-US" dirty="0"/>
              <a:t>CTC can be damaged during the extraction from blood (fragility)</a:t>
            </a:r>
          </a:p>
          <a:p>
            <a:r>
              <a:rPr lang="en-US" dirty="0"/>
              <a:t>CTC are heterogeneous as tumors</a:t>
            </a:r>
          </a:p>
          <a:p>
            <a:pPr marL="0" indent="0">
              <a:buNone/>
            </a:pPr>
            <a:endParaRPr lang="en-US" dirty="0"/>
          </a:p>
          <a:p>
            <a:r>
              <a:rPr lang="en-US" dirty="0"/>
              <a:t>Optimization of CTC isolation and detection is essential</a:t>
            </a:r>
          </a:p>
          <a:p>
            <a:r>
              <a:rPr lang="en-US" dirty="0"/>
              <a:t>Limitation of technologies (low sensitivity, selection bias, poor specificity)</a:t>
            </a:r>
          </a:p>
        </p:txBody>
      </p:sp>
      <p:sp>
        <p:nvSpPr>
          <p:cNvPr id="3" name="Šipka dolů 2"/>
          <p:cNvSpPr/>
          <p:nvPr/>
        </p:nvSpPr>
        <p:spPr>
          <a:xfrm>
            <a:off x="3873137" y="3371850"/>
            <a:ext cx="326571" cy="4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51083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C5C18-F2B6-403F-A679-2A7464162F0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7E61585-E273-482F-8BF2-7A7D2CF9C3C1}"/>
              </a:ext>
            </a:extLst>
          </p:cNvPr>
          <p:cNvSpPr>
            <a:spLocks noGrp="1"/>
          </p:cNvSpPr>
          <p:nvPr>
            <p:ph idx="1"/>
          </p:nvPr>
        </p:nvSpPr>
        <p:spPr/>
        <p:txBody>
          <a:bodyPr/>
          <a:lstStyle/>
          <a:p>
            <a:endParaRPr lang="cs-CZ" dirty="0"/>
          </a:p>
        </p:txBody>
      </p:sp>
      <p:pic>
        <p:nvPicPr>
          <p:cNvPr id="3074" name="Picture 2" descr="https://www.gene-quantification.de/liquid-assets-cancerworld.jpg">
            <a:extLst>
              <a:ext uri="{FF2B5EF4-FFF2-40B4-BE49-F238E27FC236}">
                <a16:creationId xmlns:a16="http://schemas.microsoft.com/office/drawing/2014/main" id="{BA8662DC-76CC-4900-BBAD-35D3C67C4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85" y="48008"/>
            <a:ext cx="8572315" cy="6509909"/>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47D1F467-2003-4C78-9CFD-7DB47CBDB7CE}"/>
              </a:ext>
            </a:extLst>
          </p:cNvPr>
          <p:cNvSpPr/>
          <p:nvPr/>
        </p:nvSpPr>
        <p:spPr>
          <a:xfrm>
            <a:off x="6795280" y="6557918"/>
            <a:ext cx="2348720" cy="300082"/>
          </a:xfrm>
          <a:prstGeom prst="rect">
            <a:avLst/>
          </a:prstGeom>
        </p:spPr>
        <p:txBody>
          <a:bodyPr wrap="none">
            <a:spAutoFit/>
          </a:bodyPr>
          <a:lstStyle/>
          <a:p>
            <a:r>
              <a:rPr lang="cs-CZ" sz="1350" dirty="0">
                <a:solidFill>
                  <a:srgbClr val="000000"/>
                </a:solidFill>
                <a:latin typeface="Helvetica" panose="020B0604020202020204" pitchFamily="34" charset="0"/>
              </a:rPr>
              <a:t>Marc </a:t>
            </a:r>
            <a:r>
              <a:rPr lang="cs-CZ" sz="1350" dirty="0" err="1">
                <a:solidFill>
                  <a:srgbClr val="000000"/>
                </a:solidFill>
                <a:latin typeface="Helvetica" panose="020B0604020202020204" pitchFamily="34" charset="0"/>
              </a:rPr>
              <a:t>Beishon</a:t>
            </a:r>
            <a:r>
              <a:rPr lang="cs-CZ" sz="1350" dirty="0">
                <a:solidFill>
                  <a:srgbClr val="000000"/>
                </a:solidFill>
                <a:latin typeface="Helvetica" panose="020B0604020202020204" pitchFamily="34" charset="0"/>
              </a:rPr>
              <a:t>, </a:t>
            </a:r>
            <a:r>
              <a:rPr lang="cs-CZ" sz="1350" dirty="0" err="1">
                <a:solidFill>
                  <a:srgbClr val="000000"/>
                </a:solidFill>
                <a:latin typeface="Helvetica" panose="020B0604020202020204" pitchFamily="34" charset="0"/>
              </a:rPr>
              <a:t>CancerWorld</a:t>
            </a:r>
            <a:endParaRPr lang="cs-CZ" sz="1350" dirty="0"/>
          </a:p>
        </p:txBody>
      </p:sp>
    </p:spTree>
    <p:extLst>
      <p:ext uri="{BB962C8B-B14F-4D97-AF65-F5344CB8AC3E}">
        <p14:creationId xmlns:p14="http://schemas.microsoft.com/office/powerpoint/2010/main" val="34165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7D47F-45B2-4DF0-A689-2B22E7714923}"/>
              </a:ext>
            </a:extLst>
          </p:cNvPr>
          <p:cNvSpPr>
            <a:spLocks noGrp="1"/>
          </p:cNvSpPr>
          <p:nvPr>
            <p:ph type="title"/>
          </p:nvPr>
        </p:nvSpPr>
        <p:spPr/>
        <p:txBody>
          <a:bodyPr/>
          <a:lstStyle/>
          <a:p>
            <a:r>
              <a:rPr lang="cs-CZ" dirty="0" err="1">
                <a:cs typeface="Calibri Light"/>
              </a:rPr>
              <a:t>Clinical</a:t>
            </a:r>
            <a:r>
              <a:rPr lang="cs-CZ" dirty="0">
                <a:cs typeface="Calibri Light"/>
              </a:rPr>
              <a:t> validity </a:t>
            </a:r>
            <a:r>
              <a:rPr lang="cs-CZ" dirty="0" err="1">
                <a:cs typeface="Calibri Light"/>
              </a:rPr>
              <a:t>of</a:t>
            </a:r>
            <a:r>
              <a:rPr lang="cs-CZ" dirty="0">
                <a:cs typeface="Calibri Light"/>
              </a:rPr>
              <a:t> CTC</a:t>
            </a:r>
            <a:endParaRPr lang="cs-CZ" dirty="0"/>
          </a:p>
        </p:txBody>
      </p:sp>
      <p:pic>
        <p:nvPicPr>
          <p:cNvPr id="4" name="Obrázek 4" descr="Obsah obrázku text, mapa&#10;&#10;Popis vygenerovaný s velmi vysokou mírou spolehlivosti">
            <a:extLst>
              <a:ext uri="{FF2B5EF4-FFF2-40B4-BE49-F238E27FC236}">
                <a16:creationId xmlns:a16="http://schemas.microsoft.com/office/drawing/2014/main" id="{55084D7B-30DD-4580-8FCD-AAC1216518B9}"/>
              </a:ext>
            </a:extLst>
          </p:cNvPr>
          <p:cNvPicPr>
            <a:picLocks noGrp="1" noChangeAspect="1"/>
          </p:cNvPicPr>
          <p:nvPr>
            <p:ph idx="1"/>
          </p:nvPr>
        </p:nvPicPr>
        <p:blipFill>
          <a:blip r:embed="rId2"/>
          <a:stretch>
            <a:fillRect/>
          </a:stretch>
        </p:blipFill>
        <p:spPr>
          <a:xfrm>
            <a:off x="556143" y="1417638"/>
            <a:ext cx="8446594" cy="4747666"/>
          </a:xfrm>
          <a:prstGeom prst="rect">
            <a:avLst/>
          </a:prstGeom>
        </p:spPr>
      </p:pic>
      <p:sp>
        <p:nvSpPr>
          <p:cNvPr id="6" name="TextovéPole 5">
            <a:extLst>
              <a:ext uri="{FF2B5EF4-FFF2-40B4-BE49-F238E27FC236}">
                <a16:creationId xmlns:a16="http://schemas.microsoft.com/office/drawing/2014/main" id="{879FC1CD-8D43-44B5-9C83-E71056F53E17}"/>
              </a:ext>
            </a:extLst>
          </p:cNvPr>
          <p:cNvSpPr txBox="1"/>
          <p:nvPr/>
        </p:nvSpPr>
        <p:spPr>
          <a:xfrm>
            <a:off x="6372200" y="6453336"/>
            <a:ext cx="2553418"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cs-CZ" sz="1350" b="1" dirty="0">
                <a:ea typeface="+mn-lt"/>
                <a:cs typeface="+mn-lt"/>
              </a:rPr>
              <a:t>DOI: </a:t>
            </a:r>
            <a:r>
              <a:rPr lang="cs-CZ" sz="1350" dirty="0">
                <a:ea typeface="+mn-lt"/>
                <a:cs typeface="+mn-lt"/>
              </a:rPr>
              <a:t>10.1007/s10147-017-1105-2</a:t>
            </a:r>
          </a:p>
        </p:txBody>
      </p:sp>
    </p:spTree>
    <p:extLst>
      <p:ext uri="{BB962C8B-B14F-4D97-AF65-F5344CB8AC3E}">
        <p14:creationId xmlns:p14="http://schemas.microsoft.com/office/powerpoint/2010/main" val="12761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délník 2"/>
          <p:cNvSpPr>
            <a:spLocks noChangeArrowheads="1"/>
          </p:cNvSpPr>
          <p:nvPr/>
        </p:nvSpPr>
        <p:spPr bwMode="auto">
          <a:xfrm>
            <a:off x="395288" y="188640"/>
            <a:ext cx="7993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sz="2800" dirty="0"/>
              <a:t>TUMOR MARKERS</a:t>
            </a:r>
          </a:p>
          <a:p>
            <a:pPr algn="ctr"/>
            <a:r>
              <a:rPr lang="en-US" sz="2800" dirty="0">
                <a:latin typeface="Georgia" pitchFamily="18" charset="0"/>
              </a:rPr>
              <a:t>have a very long research history …..</a:t>
            </a:r>
          </a:p>
        </p:txBody>
      </p:sp>
      <p:sp>
        <p:nvSpPr>
          <p:cNvPr id="5123" name="Obdélník 3"/>
          <p:cNvSpPr>
            <a:spLocks noChangeArrowheads="1"/>
          </p:cNvSpPr>
          <p:nvPr/>
        </p:nvSpPr>
        <p:spPr bwMode="auto">
          <a:xfrm>
            <a:off x="395288" y="1989138"/>
            <a:ext cx="6696075"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30000"/>
              </a:spcBef>
            </a:pPr>
            <a:r>
              <a:rPr lang="en-US" dirty="0"/>
              <a:t>Discoveries of the best known tumor markers</a:t>
            </a:r>
          </a:p>
          <a:p>
            <a:pPr eaLnBrk="0" hangingPunct="0">
              <a:spcBef>
                <a:spcPct val="30000"/>
              </a:spcBef>
            </a:pPr>
            <a:endParaRPr lang="cs-CZ" dirty="0">
              <a:latin typeface="Tahoma" pitchFamily="34" charset="0"/>
              <a:cs typeface="Times New Roman" pitchFamily="18" charset="0"/>
            </a:endParaRPr>
          </a:p>
          <a:p>
            <a:pPr eaLnBrk="0" hangingPunct="0">
              <a:spcBef>
                <a:spcPct val="30000"/>
              </a:spcBef>
            </a:pPr>
            <a:r>
              <a:rPr lang="cs-CZ" dirty="0">
                <a:latin typeface="Tahoma" pitchFamily="34" charset="0"/>
                <a:cs typeface="Times New Roman" pitchFamily="18" charset="0"/>
              </a:rPr>
              <a:t>	1928 -   </a:t>
            </a:r>
            <a:r>
              <a:rPr lang="cs-CZ" dirty="0" err="1">
                <a:latin typeface="Tahoma" pitchFamily="34" charset="0"/>
                <a:cs typeface="Times New Roman" pitchFamily="18" charset="0"/>
              </a:rPr>
              <a:t>Ascheim</a:t>
            </a:r>
            <a:r>
              <a:rPr lang="cs-CZ" dirty="0">
                <a:latin typeface="Tahoma" pitchFamily="34" charset="0"/>
                <a:cs typeface="Times New Roman" pitchFamily="18" charset="0"/>
              </a:rPr>
              <a:t>- </a:t>
            </a:r>
            <a:r>
              <a:rPr lang="cs-CZ" dirty="0" err="1">
                <a:latin typeface="Tahoma" pitchFamily="34" charset="0"/>
                <a:cs typeface="Times New Roman" pitchFamily="18" charset="0"/>
              </a:rPr>
              <a:t>Zondek</a:t>
            </a:r>
            <a:r>
              <a:rPr lang="cs-CZ" dirty="0">
                <a:latin typeface="Tahoma" pitchFamily="34" charset="0"/>
                <a:cs typeface="Times New Roman" pitchFamily="18" charset="0"/>
              </a:rPr>
              <a:t>		</a:t>
            </a:r>
            <a:r>
              <a:rPr lang="cs-CZ" dirty="0" err="1">
                <a:latin typeface="Tahoma" pitchFamily="34" charset="0"/>
                <a:cs typeface="Times New Roman" pitchFamily="18" charset="0"/>
              </a:rPr>
              <a:t>hCG</a:t>
            </a:r>
            <a:endParaRPr lang="cs-CZ" dirty="0">
              <a:latin typeface="Tahoma" pitchFamily="34" charset="0"/>
              <a:cs typeface="Times New Roman" pitchFamily="18" charset="0"/>
            </a:endParaRPr>
          </a:p>
          <a:p>
            <a:pPr eaLnBrk="0" hangingPunct="0">
              <a:spcBef>
                <a:spcPct val="30000"/>
              </a:spcBef>
            </a:pPr>
            <a:r>
              <a:rPr lang="cs-CZ" dirty="0">
                <a:latin typeface="Tahoma" pitchFamily="34" charset="0"/>
                <a:cs typeface="Times New Roman" pitchFamily="18" charset="0"/>
              </a:rPr>
              <a:t>	1936 -   </a:t>
            </a:r>
            <a:r>
              <a:rPr lang="cs-CZ" dirty="0" err="1">
                <a:latin typeface="Tahoma" pitchFamily="34" charset="0"/>
                <a:cs typeface="Times New Roman" pitchFamily="18" charset="0"/>
              </a:rPr>
              <a:t>Gutman</a:t>
            </a:r>
            <a:r>
              <a:rPr lang="cs-CZ" dirty="0">
                <a:latin typeface="Tahoma" pitchFamily="34" charset="0"/>
                <a:cs typeface="Times New Roman" pitchFamily="18" charset="0"/>
              </a:rPr>
              <a:t> 			PAP</a:t>
            </a:r>
          </a:p>
          <a:p>
            <a:pPr eaLnBrk="0" hangingPunct="0">
              <a:spcBef>
                <a:spcPct val="30000"/>
              </a:spcBef>
            </a:pPr>
            <a:r>
              <a:rPr lang="cs-CZ" dirty="0">
                <a:latin typeface="Tahoma" pitchFamily="34" charset="0"/>
                <a:cs typeface="Times New Roman" pitchFamily="18" charset="0"/>
              </a:rPr>
              <a:t>	1957 -   </a:t>
            </a:r>
            <a:r>
              <a:rPr lang="cs-CZ" dirty="0" err="1">
                <a:latin typeface="Tahoma" pitchFamily="34" charset="0"/>
                <a:cs typeface="Times New Roman" pitchFamily="18" charset="0"/>
              </a:rPr>
              <a:t>Bjorklund</a:t>
            </a:r>
            <a:r>
              <a:rPr lang="cs-CZ" dirty="0">
                <a:latin typeface="Tahoma" pitchFamily="34" charset="0"/>
                <a:cs typeface="Times New Roman" pitchFamily="18" charset="0"/>
              </a:rPr>
              <a:t> 		TPA</a:t>
            </a:r>
          </a:p>
          <a:p>
            <a:pPr eaLnBrk="0" hangingPunct="0">
              <a:spcBef>
                <a:spcPct val="30000"/>
              </a:spcBef>
            </a:pPr>
            <a:r>
              <a:rPr lang="cs-CZ" dirty="0">
                <a:latin typeface="Tahoma" pitchFamily="34" charset="0"/>
                <a:cs typeface="Times New Roman" pitchFamily="18" charset="0"/>
              </a:rPr>
              <a:t>	1963 -   </a:t>
            </a:r>
            <a:r>
              <a:rPr lang="cs-CZ" dirty="0" err="1">
                <a:latin typeface="Tahoma" pitchFamily="34" charset="0"/>
                <a:cs typeface="Times New Roman" pitchFamily="18" charset="0"/>
              </a:rPr>
              <a:t>Abelev</a:t>
            </a:r>
            <a:r>
              <a:rPr lang="cs-CZ" dirty="0">
                <a:latin typeface="Tahoma" pitchFamily="34" charset="0"/>
                <a:cs typeface="Times New Roman" pitchFamily="18" charset="0"/>
              </a:rPr>
              <a:t> 			AFP </a:t>
            </a:r>
          </a:p>
          <a:p>
            <a:pPr eaLnBrk="0" hangingPunct="0">
              <a:spcBef>
                <a:spcPct val="30000"/>
              </a:spcBef>
            </a:pPr>
            <a:r>
              <a:rPr lang="cs-CZ" dirty="0">
                <a:latin typeface="Tahoma" pitchFamily="34" charset="0"/>
                <a:cs typeface="Times New Roman" pitchFamily="18" charset="0"/>
              </a:rPr>
              <a:t>	1965 -   Gold 			CEA</a:t>
            </a:r>
          </a:p>
          <a:p>
            <a:pPr eaLnBrk="0" hangingPunct="0">
              <a:spcBef>
                <a:spcPct val="30000"/>
              </a:spcBef>
            </a:pPr>
            <a:r>
              <a:rPr lang="cs-CZ" dirty="0">
                <a:latin typeface="Tahoma" pitchFamily="34" charset="0"/>
                <a:cs typeface="Times New Roman" pitchFamily="18" charset="0"/>
              </a:rPr>
              <a:t>	1979 -   </a:t>
            </a:r>
            <a:r>
              <a:rPr lang="cs-CZ" dirty="0" err="1">
                <a:latin typeface="Tahoma" pitchFamily="34" charset="0"/>
                <a:cs typeface="Times New Roman" pitchFamily="18" charset="0"/>
              </a:rPr>
              <a:t>Koprowski</a:t>
            </a:r>
            <a:r>
              <a:rPr lang="cs-CZ" dirty="0">
                <a:latin typeface="Tahoma" pitchFamily="34" charset="0"/>
                <a:cs typeface="Times New Roman" pitchFamily="18" charset="0"/>
              </a:rPr>
              <a:t> 		CA 19-9</a:t>
            </a:r>
          </a:p>
          <a:p>
            <a:pPr eaLnBrk="0" hangingPunct="0">
              <a:spcBef>
                <a:spcPct val="30000"/>
              </a:spcBef>
            </a:pPr>
            <a:r>
              <a:rPr lang="cs-CZ" dirty="0">
                <a:latin typeface="Tahoma" pitchFamily="34" charset="0"/>
                <a:cs typeface="Times New Roman" pitchFamily="18" charset="0"/>
              </a:rPr>
              <a:t>	1979 -   </a:t>
            </a:r>
            <a:r>
              <a:rPr lang="cs-CZ" dirty="0" err="1">
                <a:latin typeface="Tahoma" pitchFamily="34" charset="0"/>
                <a:cs typeface="Times New Roman" pitchFamily="18" charset="0"/>
              </a:rPr>
              <a:t>Wang</a:t>
            </a:r>
            <a:r>
              <a:rPr lang="cs-CZ" dirty="0">
                <a:latin typeface="Tahoma" pitchFamily="34" charset="0"/>
                <a:cs typeface="Times New Roman" pitchFamily="18" charset="0"/>
              </a:rPr>
              <a:t> 			PSA</a:t>
            </a:r>
          </a:p>
          <a:p>
            <a:pPr eaLnBrk="0" hangingPunct="0">
              <a:spcBef>
                <a:spcPct val="30000"/>
              </a:spcBef>
            </a:pPr>
            <a:r>
              <a:rPr lang="cs-CZ" dirty="0">
                <a:latin typeface="Tahoma" pitchFamily="34" charset="0"/>
                <a:cs typeface="Times New Roman" pitchFamily="18" charset="0"/>
              </a:rPr>
              <a:t>	1981 -   Best 			CA  125</a:t>
            </a:r>
          </a:p>
          <a:p>
            <a:pPr eaLnBrk="0" hangingPunct="0">
              <a:spcBef>
                <a:spcPct val="30000"/>
              </a:spcBef>
            </a:pPr>
            <a:r>
              <a:rPr lang="cs-CZ" dirty="0">
                <a:latin typeface="Tahoma" pitchFamily="34" charset="0"/>
                <a:cs typeface="Times New Roman" pitchFamily="18" charset="0"/>
              </a:rPr>
              <a:t>	1983 -   </a:t>
            </a:r>
            <a:r>
              <a:rPr lang="cs-CZ" dirty="0" err="1">
                <a:latin typeface="Tahoma" pitchFamily="34" charset="0"/>
                <a:cs typeface="Times New Roman" pitchFamily="18" charset="0"/>
              </a:rPr>
              <a:t>Kufe</a:t>
            </a:r>
            <a:r>
              <a:rPr lang="cs-CZ" dirty="0">
                <a:latin typeface="Tahoma" pitchFamily="34" charset="0"/>
                <a:cs typeface="Times New Roman" pitchFamily="18" charset="0"/>
              </a:rPr>
              <a:t> 			CA 15-3</a:t>
            </a:r>
            <a:r>
              <a:rPr lang="cs-CZ" sz="2000" dirty="0">
                <a:latin typeface="Tahoma" pitchFamily="34" charset="0"/>
              </a:rPr>
              <a:t> </a:t>
            </a:r>
          </a:p>
        </p:txBody>
      </p:sp>
      <p:pic>
        <p:nvPicPr>
          <p:cNvPr id="5124" name="Picture 5" descr="http://www.bayerpharma.com/closing-in-on-cancer/template/images/body_m_smal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981075"/>
            <a:ext cx="259556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40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582259-CD7D-4F88-AB68-C46B8F179517}"/>
              </a:ext>
            </a:extLst>
          </p:cNvPr>
          <p:cNvSpPr>
            <a:spLocks noGrp="1"/>
          </p:cNvSpPr>
          <p:nvPr>
            <p:ph type="title"/>
          </p:nvPr>
        </p:nvSpPr>
        <p:spPr/>
        <p:txBody>
          <a:bodyPr>
            <a:normAutofit fontScale="90000"/>
          </a:bodyPr>
          <a:lstStyle/>
          <a:p>
            <a:r>
              <a:rPr lang="en-US" dirty="0">
                <a:cs typeface="Calibri Light"/>
              </a:rPr>
              <a:t>Clinical applications of liquid biopsy in personalized medicine</a:t>
            </a:r>
            <a:endParaRPr lang="en-US" dirty="0"/>
          </a:p>
        </p:txBody>
      </p:sp>
      <p:pic>
        <p:nvPicPr>
          <p:cNvPr id="4" name="Obrázek 4" descr="Obsah obrázku text&#10;&#10;Popis vygenerovaný s velmi vysokou mírou spolehlivosti">
            <a:extLst>
              <a:ext uri="{FF2B5EF4-FFF2-40B4-BE49-F238E27FC236}">
                <a16:creationId xmlns:a16="http://schemas.microsoft.com/office/drawing/2014/main" id="{EDDC95D6-7F21-4D19-9B17-231F7D038EE6}"/>
              </a:ext>
            </a:extLst>
          </p:cNvPr>
          <p:cNvPicPr>
            <a:picLocks noGrp="1" noChangeAspect="1"/>
          </p:cNvPicPr>
          <p:nvPr>
            <p:ph sz="half" idx="1"/>
          </p:nvPr>
        </p:nvPicPr>
        <p:blipFill rotWithShape="1">
          <a:blip r:embed="rId3"/>
          <a:stretch/>
        </p:blipFill>
        <p:spPr>
          <a:xfrm>
            <a:off x="5875184" y="2226468"/>
            <a:ext cx="3128510" cy="3680343"/>
          </a:xfrm>
          <a:prstGeom prst="rect">
            <a:avLst/>
          </a:prstGeom>
        </p:spPr>
      </p:pic>
      <p:sp>
        <p:nvSpPr>
          <p:cNvPr id="3" name="Zástupný text 2">
            <a:extLst>
              <a:ext uri="{FF2B5EF4-FFF2-40B4-BE49-F238E27FC236}">
                <a16:creationId xmlns:a16="http://schemas.microsoft.com/office/drawing/2014/main" id="{85E4EA15-68B1-491F-92C5-69BECCF52A6D}"/>
              </a:ext>
            </a:extLst>
          </p:cNvPr>
          <p:cNvSpPr>
            <a:spLocks noGrp="1"/>
          </p:cNvSpPr>
          <p:nvPr>
            <p:ph sz="half" idx="2"/>
          </p:nvPr>
        </p:nvSpPr>
        <p:spPr>
          <a:xfrm>
            <a:off x="609115" y="1988839"/>
            <a:ext cx="5262823" cy="3917973"/>
          </a:xfrm>
        </p:spPr>
        <p:txBody>
          <a:bodyPr vert="horz" lIns="68580" tIns="34290" rIns="68580" bIns="34290" rtlCol="0" anchor="t">
            <a:noAutofit/>
          </a:bodyPr>
          <a:lstStyle/>
          <a:p>
            <a:pPr marL="0" indent="0" algn="ctr">
              <a:buNone/>
            </a:pPr>
            <a:r>
              <a:rPr lang="en-GB" b="1" dirty="0">
                <a:cs typeface="Calibri"/>
              </a:rPr>
              <a:t>Predict relapse of metastatic process</a:t>
            </a:r>
            <a:endParaRPr lang="cs-CZ" b="1" dirty="0">
              <a:cs typeface="Calibri"/>
            </a:endParaRPr>
          </a:p>
          <a:p>
            <a:pPr marL="0" indent="0" algn="ctr">
              <a:buNone/>
            </a:pPr>
            <a:endParaRPr lang="en-GB" b="1" dirty="0">
              <a:cs typeface="Calibri"/>
            </a:endParaRPr>
          </a:p>
          <a:p>
            <a:pPr marL="0" indent="0" algn="ctr">
              <a:buNone/>
            </a:pPr>
            <a:r>
              <a:rPr lang="en-GB" b="1" dirty="0">
                <a:cs typeface="Calibri"/>
              </a:rPr>
              <a:t>Monitor therapy efficacy</a:t>
            </a:r>
            <a:endParaRPr lang="cs-CZ" b="1" dirty="0">
              <a:cs typeface="Calibri"/>
            </a:endParaRPr>
          </a:p>
          <a:p>
            <a:pPr marL="0" indent="0" algn="ctr">
              <a:buNone/>
            </a:pPr>
            <a:endParaRPr lang="en-GB" b="1" dirty="0">
              <a:cs typeface="Calibri"/>
            </a:endParaRPr>
          </a:p>
          <a:p>
            <a:pPr marL="0" indent="0" algn="ctr">
              <a:buNone/>
            </a:pPr>
            <a:r>
              <a:rPr lang="en-GB" b="1" dirty="0">
                <a:cs typeface="Calibri"/>
              </a:rPr>
              <a:t>Understand therapy resistance mechanism</a:t>
            </a:r>
            <a:endParaRPr lang="cs-CZ" b="1" dirty="0">
              <a:cs typeface="Calibri"/>
            </a:endParaRPr>
          </a:p>
          <a:p>
            <a:pPr marL="0" indent="0" algn="ctr">
              <a:buNone/>
            </a:pPr>
            <a:endParaRPr lang="en-GB" b="1" dirty="0">
              <a:cs typeface="Calibri"/>
            </a:endParaRPr>
          </a:p>
          <a:p>
            <a:pPr marL="0" indent="0" algn="ctr">
              <a:buNone/>
            </a:pPr>
            <a:r>
              <a:rPr lang="en-GB" b="1" dirty="0">
                <a:cs typeface="Calibri"/>
              </a:rPr>
              <a:t>Patients </a:t>
            </a:r>
            <a:r>
              <a:rPr lang="en-GB" b="1" dirty="0" err="1">
                <a:cs typeface="Calibri"/>
              </a:rPr>
              <a:t>stratif</a:t>
            </a:r>
            <a:r>
              <a:rPr lang="cs-CZ" b="1" dirty="0">
                <a:cs typeface="Calibri"/>
              </a:rPr>
              <a:t>i</a:t>
            </a:r>
            <a:r>
              <a:rPr lang="en-GB" b="1" dirty="0">
                <a:cs typeface="Calibri"/>
              </a:rPr>
              <a:t>cation</a:t>
            </a:r>
          </a:p>
          <a:p>
            <a:endParaRPr lang="en-GB" dirty="0">
              <a:cs typeface="Calibri"/>
            </a:endParaRPr>
          </a:p>
        </p:txBody>
      </p:sp>
      <p:sp>
        <p:nvSpPr>
          <p:cNvPr id="8" name="TextovéPole 7">
            <a:extLst>
              <a:ext uri="{FF2B5EF4-FFF2-40B4-BE49-F238E27FC236}">
                <a16:creationId xmlns:a16="http://schemas.microsoft.com/office/drawing/2014/main" id="{ACE2F15D-E191-4242-8E45-5D1ADE833CC6}"/>
              </a:ext>
            </a:extLst>
          </p:cNvPr>
          <p:cNvSpPr txBox="1"/>
          <p:nvPr/>
        </p:nvSpPr>
        <p:spPr>
          <a:xfrm>
            <a:off x="6084168" y="6381328"/>
            <a:ext cx="2919526"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cs-CZ" sz="1350" b="1" dirty="0">
                <a:ea typeface="+mn-lt"/>
                <a:cs typeface="+mn-lt"/>
              </a:rPr>
              <a:t>DOI:</a:t>
            </a:r>
            <a:r>
              <a:rPr lang="cs-CZ" sz="1350" dirty="0">
                <a:ea typeface="+mn-lt"/>
                <a:cs typeface="+mn-lt"/>
              </a:rPr>
              <a:t> 10.1158/2159-8290.CD-15-1483</a:t>
            </a:r>
            <a:endParaRPr lang="cs-CZ" sz="1350" dirty="0"/>
          </a:p>
        </p:txBody>
      </p:sp>
    </p:spTree>
    <p:extLst>
      <p:ext uri="{BB962C8B-B14F-4D97-AF65-F5344CB8AC3E}">
        <p14:creationId xmlns:p14="http://schemas.microsoft.com/office/powerpoint/2010/main" val="94766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p:txBody>
          <a:bodyPr rtlCol="0">
            <a:normAutofit fontScale="90000"/>
          </a:bodyPr>
          <a:lstStyle/>
          <a:p>
            <a:pPr eaLnBrk="1" fontAlgn="auto" hangingPunct="1">
              <a:spcAft>
                <a:spcPts val="0"/>
              </a:spcAft>
              <a:defRPr/>
            </a:pPr>
            <a:r>
              <a:rPr lang="cs-CZ"/>
              <a:t>WHAT APPROACHES ARE AVAILABLE</a:t>
            </a:r>
          </a:p>
        </p:txBody>
      </p:sp>
      <p:sp>
        <p:nvSpPr>
          <p:cNvPr id="31746" name="Zástupný symbol pro obsah 2"/>
          <p:cNvSpPr>
            <a:spLocks noGrp="1"/>
          </p:cNvSpPr>
          <p:nvPr>
            <p:ph idx="1"/>
          </p:nvPr>
        </p:nvSpPr>
        <p:spPr/>
        <p:txBody>
          <a:bodyPr/>
          <a:lstStyle/>
          <a:p>
            <a:pPr eaLnBrk="1" hangingPunct="1"/>
            <a:r>
              <a:rPr lang="cs-CZ"/>
              <a:t>single gene </a:t>
            </a:r>
            <a:r>
              <a:rPr lang="en-US"/>
              <a:t>assays</a:t>
            </a:r>
          </a:p>
          <a:p>
            <a:pPr lvl="2" eaLnBrk="1" hangingPunct="1"/>
            <a:r>
              <a:rPr lang="en-US"/>
              <a:t>somatic mutations and other alterations (gene amplification)</a:t>
            </a:r>
          </a:p>
          <a:p>
            <a:pPr lvl="2" eaLnBrk="1" hangingPunct="1"/>
            <a:r>
              <a:rPr lang="en-US"/>
              <a:t>germ line alterations</a:t>
            </a:r>
          </a:p>
          <a:p>
            <a:pPr eaLnBrk="1" hangingPunct="1"/>
            <a:r>
              <a:rPr lang="en-US"/>
              <a:t>multigene arrays and sign</a:t>
            </a:r>
            <a:r>
              <a:rPr lang="cs-CZ"/>
              <a:t>a</a:t>
            </a:r>
            <a:r>
              <a:rPr lang="en-US"/>
              <a:t>tures</a:t>
            </a:r>
          </a:p>
          <a:p>
            <a:pPr lvl="2" eaLnBrk="1" hangingPunct="1"/>
            <a:r>
              <a:rPr lang="en-US"/>
              <a:t>classification</a:t>
            </a:r>
          </a:p>
          <a:p>
            <a:pPr lvl="2" eaLnBrk="1" hangingPunct="1"/>
            <a:r>
              <a:rPr lang="en-US"/>
              <a:t>prognostication</a:t>
            </a:r>
          </a:p>
          <a:p>
            <a:pPr lvl="2" eaLnBrk="1" hangingPunct="1"/>
            <a:r>
              <a:rPr lang="en-US"/>
              <a:t>prediction of treatment benefit</a:t>
            </a:r>
          </a:p>
          <a:p>
            <a:pPr eaLnBrk="1" hangingPunct="1"/>
            <a:r>
              <a:rPr lang="en-US"/>
              <a:t>next generation sequencing</a:t>
            </a:r>
          </a:p>
        </p:txBody>
      </p:sp>
      <p:pic>
        <p:nvPicPr>
          <p:cNvPr id="563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663" y="4224337"/>
            <a:ext cx="3335337"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14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5867400" y="6391275"/>
            <a:ext cx="3276600" cy="466725"/>
          </a:xfrm>
          <a:prstGeom prst="rect">
            <a:avLst/>
          </a:prstGeom>
          <a:solidFill>
            <a:srgbClr val="FF9900"/>
          </a:solidFill>
          <a:ln w="9525">
            <a:solidFill>
              <a:schemeClr val="tx1"/>
            </a:solidFill>
            <a:miter lim="800000"/>
            <a:headEnd/>
            <a:tailEnd/>
          </a:ln>
          <a:effectLst/>
        </p:spPr>
        <p:txBody>
          <a:bodyPr>
            <a:spAutoFit/>
          </a:bodyPr>
          <a:lstStyle/>
          <a:p>
            <a:pPr>
              <a:spcBef>
                <a:spcPct val="50000"/>
              </a:spcBef>
              <a:defRPr/>
            </a:pPr>
            <a:r>
              <a:rPr lang="en-US" b="1">
                <a:solidFill>
                  <a:schemeClr val="bg1"/>
                </a:solidFill>
                <a:effectLst>
                  <a:outerShdw blurRad="38100" dist="38100" dir="2700000" algn="tl">
                    <a:srgbClr val="000000"/>
                  </a:outerShdw>
                </a:effectLst>
              </a:rPr>
              <a:t>Many potential pitfalls</a:t>
            </a:r>
            <a:endParaRPr lang="en-US"/>
          </a:p>
        </p:txBody>
      </p:sp>
      <p:grpSp>
        <p:nvGrpSpPr>
          <p:cNvPr id="2" name="Group 3"/>
          <p:cNvGrpSpPr>
            <a:grpSpLocks/>
          </p:cNvGrpSpPr>
          <p:nvPr/>
        </p:nvGrpSpPr>
        <p:grpSpPr bwMode="auto">
          <a:xfrm>
            <a:off x="0" y="0"/>
            <a:ext cx="9525000" cy="2012950"/>
            <a:chOff x="0" y="0"/>
            <a:chExt cx="6000" cy="1268"/>
          </a:xfrm>
        </p:grpSpPr>
        <p:sp>
          <p:nvSpPr>
            <p:cNvPr id="90116" name="Text Box 4"/>
            <p:cNvSpPr txBox="1">
              <a:spLocks noChangeArrowheads="1"/>
            </p:cNvSpPr>
            <p:nvPr/>
          </p:nvSpPr>
          <p:spPr bwMode="auto">
            <a:xfrm>
              <a:off x="1728" y="0"/>
              <a:ext cx="2448" cy="36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Human Genome</a:t>
              </a:r>
              <a:endParaRPr lang="en-US"/>
            </a:p>
          </p:txBody>
        </p:sp>
        <p:sp>
          <p:nvSpPr>
            <p:cNvPr id="90117" name="Text Box 5"/>
            <p:cNvSpPr txBox="1">
              <a:spLocks noChangeArrowheads="1"/>
            </p:cNvSpPr>
            <p:nvPr/>
          </p:nvSpPr>
          <p:spPr bwMode="auto">
            <a:xfrm>
              <a:off x="0" y="672"/>
              <a:ext cx="6000" cy="596"/>
            </a:xfrm>
            <a:prstGeom prst="rect">
              <a:avLst/>
            </a:prstGeom>
            <a:noFill/>
            <a:ln w="9525">
              <a:noFill/>
              <a:miter lim="800000"/>
              <a:headEnd/>
              <a:tailEnd/>
            </a:ln>
            <a:effectLst/>
          </p:spPr>
          <p:txBody>
            <a:bodyPr>
              <a:spAutoFit/>
            </a:bodyPr>
            <a:lstStyle/>
            <a:p>
              <a:pPr algn="ctr">
                <a:spcBef>
                  <a:spcPct val="50000"/>
                </a:spcBef>
                <a:defRPr/>
              </a:pPr>
              <a:r>
                <a:rPr lang="en-US" sz="2800" b="1" dirty="0">
                  <a:effectLst>
                    <a:outerShdw blurRad="38100" dist="38100" dir="2700000" algn="tl">
                      <a:srgbClr val="000000"/>
                    </a:outerShdw>
                  </a:effectLst>
                  <a:latin typeface="Arial" pitchFamily="34" charset="0"/>
                </a:rPr>
                <a:t>Establish tissue expression of all human genes by microarray technology</a:t>
              </a:r>
              <a:endParaRPr lang="en-US" dirty="0"/>
            </a:p>
          </p:txBody>
        </p:sp>
        <p:sp>
          <p:nvSpPr>
            <p:cNvPr id="69649" name="AutoShape 6"/>
            <p:cNvSpPr>
              <a:spLocks noChangeArrowheads="1"/>
            </p:cNvSpPr>
            <p:nvPr/>
          </p:nvSpPr>
          <p:spPr bwMode="auto">
            <a:xfrm>
              <a:off x="2784" y="393"/>
              <a:ext cx="306" cy="327"/>
            </a:xfrm>
            <a:prstGeom prst="downArrow">
              <a:avLst>
                <a:gd name="adj1" fmla="val 50000"/>
                <a:gd name="adj2" fmla="val 26716"/>
              </a:avLst>
            </a:prstGeom>
            <a:solidFill>
              <a:schemeClr val="accent1"/>
            </a:solidFill>
            <a:ln w="9525">
              <a:solidFill>
                <a:schemeClr val="tx1"/>
              </a:solidFill>
              <a:miter lim="800000"/>
              <a:headEnd/>
              <a:tailEnd/>
            </a:ln>
          </p:spPr>
          <p:txBody>
            <a:bodyPr wrap="none" anchor="ctr"/>
            <a:lstStyle/>
            <a:p>
              <a:endParaRPr lang="cs-CZ"/>
            </a:p>
          </p:txBody>
        </p:sp>
      </p:grpSp>
      <p:grpSp>
        <p:nvGrpSpPr>
          <p:cNvPr id="3" name="Group 7"/>
          <p:cNvGrpSpPr>
            <a:grpSpLocks/>
          </p:cNvGrpSpPr>
          <p:nvPr/>
        </p:nvGrpSpPr>
        <p:grpSpPr bwMode="auto">
          <a:xfrm>
            <a:off x="2133600" y="2133600"/>
            <a:ext cx="5715000" cy="2209800"/>
            <a:chOff x="1344" y="1344"/>
            <a:chExt cx="3600" cy="1392"/>
          </a:xfrm>
        </p:grpSpPr>
        <p:sp>
          <p:nvSpPr>
            <p:cNvPr id="90120" name="Text Box 8"/>
            <p:cNvSpPr txBox="1">
              <a:spLocks noChangeArrowheads="1"/>
            </p:cNvSpPr>
            <p:nvPr/>
          </p:nvSpPr>
          <p:spPr bwMode="auto">
            <a:xfrm>
              <a:off x="1344" y="1785"/>
              <a:ext cx="3600" cy="32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latin typeface="Arial" pitchFamily="34" charset="0"/>
                </a:rPr>
                <a:t>Identify “tissue-specific” genes</a:t>
              </a:r>
              <a:endParaRPr lang="en-US"/>
            </a:p>
          </p:txBody>
        </p:sp>
        <p:sp>
          <p:nvSpPr>
            <p:cNvPr id="90121" name="Text Box 9"/>
            <p:cNvSpPr txBox="1">
              <a:spLocks noChangeArrowheads="1"/>
            </p:cNvSpPr>
            <p:nvPr/>
          </p:nvSpPr>
          <p:spPr bwMode="auto">
            <a:xfrm>
              <a:off x="1440" y="2409"/>
              <a:ext cx="3504" cy="327"/>
            </a:xfrm>
            <a:prstGeom prst="rect">
              <a:avLst/>
            </a:prstGeom>
            <a:noFill/>
            <a:ln w="9525">
              <a:noFill/>
              <a:miter lim="800000"/>
              <a:headEnd/>
              <a:tailEnd/>
            </a:ln>
            <a:effectLst/>
          </p:spPr>
          <p:txBody>
            <a:bodyPr>
              <a:spAutoFit/>
            </a:bodyPr>
            <a:lstStyle/>
            <a:p>
              <a:pPr>
                <a:spcBef>
                  <a:spcPct val="50000"/>
                </a:spcBef>
                <a:defRPr/>
              </a:pPr>
              <a:r>
                <a:rPr lang="en-US" sz="2800" b="1" dirty="0">
                  <a:effectLst>
                    <a:outerShdw blurRad="38100" dist="38100" dir="2700000" algn="tl">
                      <a:srgbClr val="000000"/>
                    </a:outerShdw>
                  </a:effectLst>
                  <a:latin typeface="Arial" pitchFamily="34" charset="0"/>
                </a:rPr>
                <a:t>Compare “normal” </a:t>
              </a:r>
              <a:r>
                <a:rPr lang="en-US" sz="2800" b="1" dirty="0" err="1">
                  <a:effectLst>
                    <a:outerShdw blurRad="38100" dist="38100" dir="2700000" algn="tl">
                      <a:srgbClr val="000000"/>
                    </a:outerShdw>
                  </a:effectLst>
                  <a:latin typeface="Arial" pitchFamily="34" charset="0"/>
                </a:rPr>
                <a:t>vs</a:t>
              </a:r>
              <a:r>
                <a:rPr lang="en-US" sz="2800" b="1" dirty="0">
                  <a:effectLst>
                    <a:outerShdw blurRad="38100" dist="38100" dir="2700000" algn="tl">
                      <a:srgbClr val="000000"/>
                    </a:outerShdw>
                  </a:effectLst>
                  <a:latin typeface="Arial" pitchFamily="34" charset="0"/>
                </a:rPr>
                <a:t> “cancer”</a:t>
              </a:r>
              <a:endParaRPr lang="en-US" dirty="0"/>
            </a:p>
          </p:txBody>
        </p:sp>
        <p:sp>
          <p:nvSpPr>
            <p:cNvPr id="69645" name="AutoShape 10"/>
            <p:cNvSpPr>
              <a:spLocks noChangeArrowheads="1"/>
            </p:cNvSpPr>
            <p:nvPr/>
          </p:nvSpPr>
          <p:spPr bwMode="auto">
            <a:xfrm>
              <a:off x="2784" y="1344"/>
              <a:ext cx="306" cy="327"/>
            </a:xfrm>
            <a:prstGeom prst="downArrow">
              <a:avLst>
                <a:gd name="adj1" fmla="val 50000"/>
                <a:gd name="adj2" fmla="val 26716"/>
              </a:avLst>
            </a:prstGeom>
            <a:solidFill>
              <a:schemeClr val="accent1"/>
            </a:solidFill>
            <a:ln w="9525">
              <a:solidFill>
                <a:schemeClr val="tx1"/>
              </a:solidFill>
              <a:miter lim="800000"/>
              <a:headEnd/>
              <a:tailEnd/>
            </a:ln>
          </p:spPr>
          <p:txBody>
            <a:bodyPr wrap="none" anchor="ctr"/>
            <a:lstStyle/>
            <a:p>
              <a:endParaRPr lang="cs-CZ"/>
            </a:p>
          </p:txBody>
        </p:sp>
        <p:sp>
          <p:nvSpPr>
            <p:cNvPr id="69646" name="AutoShape 11"/>
            <p:cNvSpPr>
              <a:spLocks noChangeArrowheads="1"/>
            </p:cNvSpPr>
            <p:nvPr/>
          </p:nvSpPr>
          <p:spPr bwMode="auto">
            <a:xfrm>
              <a:off x="2784" y="2112"/>
              <a:ext cx="306" cy="327"/>
            </a:xfrm>
            <a:prstGeom prst="downArrow">
              <a:avLst>
                <a:gd name="adj1" fmla="val 50000"/>
                <a:gd name="adj2" fmla="val 26716"/>
              </a:avLst>
            </a:prstGeom>
            <a:solidFill>
              <a:schemeClr val="accent1"/>
            </a:solidFill>
            <a:ln w="9525">
              <a:solidFill>
                <a:schemeClr val="tx1"/>
              </a:solidFill>
              <a:miter lim="800000"/>
              <a:headEnd/>
              <a:tailEnd/>
            </a:ln>
          </p:spPr>
          <p:txBody>
            <a:bodyPr wrap="none" anchor="ctr"/>
            <a:lstStyle/>
            <a:p>
              <a:endParaRPr lang="cs-CZ"/>
            </a:p>
          </p:txBody>
        </p:sp>
      </p:grpSp>
      <p:grpSp>
        <p:nvGrpSpPr>
          <p:cNvPr id="4" name="Group 12"/>
          <p:cNvGrpSpPr>
            <a:grpSpLocks/>
          </p:cNvGrpSpPr>
          <p:nvPr/>
        </p:nvGrpSpPr>
        <p:grpSpPr bwMode="auto">
          <a:xfrm>
            <a:off x="1828800" y="4343400"/>
            <a:ext cx="6324600" cy="1066800"/>
            <a:chOff x="1152" y="2736"/>
            <a:chExt cx="3984" cy="672"/>
          </a:xfrm>
        </p:grpSpPr>
        <p:sp>
          <p:nvSpPr>
            <p:cNvPr id="90125" name="Text Box 13"/>
            <p:cNvSpPr txBox="1">
              <a:spLocks noChangeArrowheads="1"/>
            </p:cNvSpPr>
            <p:nvPr/>
          </p:nvSpPr>
          <p:spPr bwMode="auto">
            <a:xfrm>
              <a:off x="1152" y="3081"/>
              <a:ext cx="3984" cy="327"/>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latin typeface="Arial" pitchFamily="34" charset="0"/>
                </a:rPr>
                <a:t>Select highly overexpressed genes</a:t>
              </a:r>
              <a:endParaRPr lang="en-US"/>
            </a:p>
          </p:txBody>
        </p:sp>
        <p:sp>
          <p:nvSpPr>
            <p:cNvPr id="69642" name="AutoShape 14"/>
            <p:cNvSpPr>
              <a:spLocks noChangeArrowheads="1"/>
            </p:cNvSpPr>
            <p:nvPr/>
          </p:nvSpPr>
          <p:spPr bwMode="auto">
            <a:xfrm>
              <a:off x="2784" y="2736"/>
              <a:ext cx="306" cy="327"/>
            </a:xfrm>
            <a:prstGeom prst="downArrow">
              <a:avLst>
                <a:gd name="adj1" fmla="val 50000"/>
                <a:gd name="adj2" fmla="val 26716"/>
              </a:avLst>
            </a:prstGeom>
            <a:solidFill>
              <a:schemeClr val="accent1"/>
            </a:solidFill>
            <a:ln w="9525">
              <a:solidFill>
                <a:schemeClr val="tx1"/>
              </a:solidFill>
              <a:miter lim="800000"/>
              <a:headEnd/>
              <a:tailEnd/>
            </a:ln>
          </p:spPr>
          <p:txBody>
            <a:bodyPr wrap="none" anchor="ctr"/>
            <a:lstStyle/>
            <a:p>
              <a:endParaRPr lang="cs-CZ"/>
            </a:p>
          </p:txBody>
        </p:sp>
      </p:grpSp>
      <p:grpSp>
        <p:nvGrpSpPr>
          <p:cNvPr id="5" name="Group 15"/>
          <p:cNvGrpSpPr>
            <a:grpSpLocks/>
          </p:cNvGrpSpPr>
          <p:nvPr/>
        </p:nvGrpSpPr>
        <p:grpSpPr bwMode="auto">
          <a:xfrm>
            <a:off x="3200400" y="5410200"/>
            <a:ext cx="4419600" cy="914400"/>
            <a:chOff x="2016" y="3408"/>
            <a:chExt cx="2784" cy="576"/>
          </a:xfrm>
        </p:grpSpPr>
        <p:sp>
          <p:nvSpPr>
            <p:cNvPr id="90128" name="Text Box 16"/>
            <p:cNvSpPr txBox="1">
              <a:spLocks noChangeArrowheads="1"/>
            </p:cNvSpPr>
            <p:nvPr/>
          </p:nvSpPr>
          <p:spPr bwMode="auto">
            <a:xfrm>
              <a:off x="2016" y="3657"/>
              <a:ext cx="2784" cy="327"/>
            </a:xfrm>
            <a:prstGeom prst="rect">
              <a:avLst/>
            </a:prstGeom>
            <a:noFill/>
            <a:ln w="9525">
              <a:noFill/>
              <a:miter lim="800000"/>
              <a:headEnd/>
              <a:tailEnd/>
            </a:ln>
            <a:effectLst/>
          </p:spPr>
          <p:txBody>
            <a:bodyPr>
              <a:spAutoFit/>
            </a:bodyPr>
            <a:lstStyle/>
            <a:p>
              <a:pPr>
                <a:spcBef>
                  <a:spcPct val="50000"/>
                </a:spcBef>
                <a:defRPr/>
              </a:pPr>
              <a:r>
                <a:rPr lang="en-US" sz="2800" b="1" dirty="0">
                  <a:effectLst>
                    <a:outerShdw blurRad="38100" dist="38100" dir="2700000" algn="tl">
                      <a:srgbClr val="000000"/>
                    </a:outerShdw>
                  </a:effectLst>
                  <a:latin typeface="Arial" pitchFamily="34" charset="0"/>
                </a:rPr>
                <a:t>Evaluate in detail</a:t>
              </a:r>
            </a:p>
          </p:txBody>
        </p:sp>
        <p:sp>
          <p:nvSpPr>
            <p:cNvPr id="69640" name="AutoShape 17"/>
            <p:cNvSpPr>
              <a:spLocks noChangeArrowheads="1"/>
            </p:cNvSpPr>
            <p:nvPr/>
          </p:nvSpPr>
          <p:spPr bwMode="auto">
            <a:xfrm>
              <a:off x="2784" y="3408"/>
              <a:ext cx="306" cy="327"/>
            </a:xfrm>
            <a:prstGeom prst="downArrow">
              <a:avLst>
                <a:gd name="adj1" fmla="val 50000"/>
                <a:gd name="adj2" fmla="val 26716"/>
              </a:avLst>
            </a:prstGeom>
            <a:solidFill>
              <a:schemeClr val="accent1"/>
            </a:solidFill>
            <a:ln w="9525">
              <a:solidFill>
                <a:schemeClr val="tx1"/>
              </a:solidFill>
              <a:miter lim="800000"/>
              <a:headEnd/>
              <a:tailEnd/>
            </a:ln>
          </p:spPr>
          <p:txBody>
            <a:bodyPr wrap="none" anchor="ctr"/>
            <a:lstStyle/>
            <a:p>
              <a:endParaRPr lang="cs-CZ"/>
            </a:p>
          </p:txBody>
        </p:sp>
      </p:grpSp>
    </p:spTree>
    <p:extLst>
      <p:ext uri="{BB962C8B-B14F-4D97-AF65-F5344CB8AC3E}">
        <p14:creationId xmlns:p14="http://schemas.microsoft.com/office/powerpoint/2010/main" val="190692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pPr eaLnBrk="1" hangingPunct="1"/>
            <a:r>
              <a:rPr lang="cs-CZ"/>
              <a:t>Single gene assay</a:t>
            </a:r>
          </a:p>
        </p:txBody>
      </p:sp>
      <p:sp>
        <p:nvSpPr>
          <p:cNvPr id="57347" name="Zástupný symbol pro obsah 2"/>
          <p:cNvSpPr>
            <a:spLocks noGrp="1"/>
          </p:cNvSpPr>
          <p:nvPr>
            <p:ph sz="half" idx="1"/>
          </p:nvPr>
        </p:nvSpPr>
        <p:spPr>
          <a:xfrm>
            <a:off x="457200" y="2249488"/>
            <a:ext cx="4038600" cy="4525962"/>
          </a:xfrm>
        </p:spPr>
        <p:txBody>
          <a:bodyPr/>
          <a:lstStyle/>
          <a:p>
            <a:pPr eaLnBrk="1" hangingPunct="1"/>
            <a:r>
              <a:rPr lang="cs-CZ"/>
              <a:t>germline BRCA1 mutations</a:t>
            </a:r>
          </a:p>
          <a:p>
            <a:pPr lvl="1" eaLnBrk="1" hangingPunct="1"/>
            <a:r>
              <a:rPr lang="cs-CZ"/>
              <a:t>single gene with many different mutations</a:t>
            </a:r>
          </a:p>
          <a:p>
            <a:pPr lvl="1" eaLnBrk="1" hangingPunct="1"/>
            <a:r>
              <a:rPr lang="cs-CZ"/>
              <a:t>dramatically increases risk of breast and ovarian cancer</a:t>
            </a:r>
          </a:p>
          <a:p>
            <a:pPr lvl="2" eaLnBrk="1" hangingPunct="1"/>
            <a:r>
              <a:rPr lang="cs-CZ"/>
              <a:t>predisposition to triple negative breast cancer</a:t>
            </a:r>
          </a:p>
          <a:p>
            <a:pPr lvl="2" eaLnBrk="1" hangingPunct="1"/>
            <a:r>
              <a:rPr lang="cs-CZ"/>
              <a:t>may impact response to treatment</a:t>
            </a:r>
          </a:p>
          <a:p>
            <a:pPr lvl="4" eaLnBrk="1" hangingPunct="1">
              <a:buFont typeface="Georgia" pitchFamily="18" charset="0"/>
              <a:buNone/>
            </a:pPr>
            <a:endParaRPr lang="cs-CZ"/>
          </a:p>
        </p:txBody>
      </p:sp>
      <p:pic>
        <p:nvPicPr>
          <p:cNvPr id="57348" name="Zástupný symbol pro obsah 4" descr="nihms82734f3.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3438" y="2133600"/>
            <a:ext cx="4038600" cy="3405188"/>
          </a:xfrm>
        </p:spPr>
      </p:pic>
    </p:spTree>
    <p:extLst>
      <p:ext uri="{BB962C8B-B14F-4D97-AF65-F5344CB8AC3E}">
        <p14:creationId xmlns:p14="http://schemas.microsoft.com/office/powerpoint/2010/main" val="4064863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5"/>
          <p:cNvSpPr>
            <a:spLocks noGrp="1"/>
          </p:cNvSpPr>
          <p:nvPr>
            <p:ph type="title"/>
          </p:nvPr>
        </p:nvSpPr>
        <p:spPr/>
        <p:txBody>
          <a:bodyPr/>
          <a:lstStyle/>
          <a:p>
            <a:pPr eaLnBrk="1" hangingPunct="1"/>
            <a:r>
              <a:rPr lang="en-US"/>
              <a:t>Multigene arrays</a:t>
            </a:r>
          </a:p>
        </p:txBody>
      </p:sp>
      <p:sp>
        <p:nvSpPr>
          <p:cNvPr id="59395" name="Zástupný symbol pro obsah 8"/>
          <p:cNvSpPr>
            <a:spLocks noGrp="1"/>
          </p:cNvSpPr>
          <p:nvPr>
            <p:ph idx="1"/>
          </p:nvPr>
        </p:nvSpPr>
        <p:spPr>
          <a:xfrm>
            <a:off x="473847" y="1124744"/>
            <a:ext cx="4475163" cy="4324350"/>
          </a:xfrm>
        </p:spPr>
        <p:txBody>
          <a:bodyPr/>
          <a:lstStyle/>
          <a:p>
            <a:pPr algn="just" eaLnBrk="1" hangingPunct="1"/>
            <a:r>
              <a:rPr lang="en-US" sz="2400" dirty="0"/>
              <a:t>combination of expressed and repressed genes within a tumor</a:t>
            </a:r>
          </a:p>
          <a:p>
            <a:pPr algn="just" eaLnBrk="1" hangingPunct="1"/>
            <a:r>
              <a:rPr lang="en-US" sz="2400" dirty="0"/>
              <a:t>information about:</a:t>
            </a:r>
          </a:p>
          <a:p>
            <a:pPr lvl="1" eaLnBrk="1" hangingPunct="1"/>
            <a:r>
              <a:rPr lang="en-US" sz="2200" dirty="0"/>
              <a:t> global state of the tumor, revealing information pertaining to cellular</a:t>
            </a:r>
          </a:p>
          <a:p>
            <a:pPr lvl="3" eaLnBrk="1" hangingPunct="1"/>
            <a:r>
              <a:rPr lang="en-US" sz="1800" dirty="0"/>
              <a:t>metabolic rates, </a:t>
            </a:r>
          </a:p>
          <a:p>
            <a:pPr lvl="3" eaLnBrk="1" hangingPunct="1"/>
            <a:r>
              <a:rPr lang="en-US" sz="1800" dirty="0"/>
              <a:t>proliferative status</a:t>
            </a:r>
          </a:p>
          <a:p>
            <a:pPr lvl="3" eaLnBrk="1" hangingPunct="1"/>
            <a:r>
              <a:rPr lang="en-US" sz="1800" dirty="0"/>
              <a:t>molecular interactions between malignant epithelial cells and surrounding cells</a:t>
            </a:r>
          </a:p>
          <a:p>
            <a:pPr algn="just" eaLnBrk="1" hangingPunct="1"/>
            <a:endParaRPr lang="en-US" sz="2400" dirty="0"/>
          </a:p>
          <a:p>
            <a:pPr algn="just" eaLnBrk="1" hangingPunct="1"/>
            <a:endParaRPr lang="en-US" sz="2400" dirty="0"/>
          </a:p>
        </p:txBody>
      </p:sp>
      <p:pic>
        <p:nvPicPr>
          <p:cNvPr id="59396" name="Obrázek 9" descr="F3_mediu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268413"/>
            <a:ext cx="3805237"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5433290"/>
            <a:ext cx="3313311" cy="117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75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adpis 1"/>
          <p:cNvSpPr>
            <a:spLocks noGrp="1"/>
          </p:cNvSpPr>
          <p:nvPr>
            <p:ph type="title"/>
          </p:nvPr>
        </p:nvSpPr>
        <p:spPr/>
        <p:txBody>
          <a:bodyPr rtlCol="0">
            <a:normAutofit fontScale="90000"/>
          </a:bodyPr>
          <a:lstStyle/>
          <a:p>
            <a:pPr eaLnBrk="1" fontAlgn="auto" hangingPunct="1">
              <a:spcAft>
                <a:spcPts val="0"/>
              </a:spcAft>
              <a:defRPr/>
            </a:pPr>
            <a:r>
              <a:rPr lang="en-US"/>
              <a:t>Next generation sequencing</a:t>
            </a:r>
            <a:br>
              <a:rPr lang="en-US"/>
            </a:br>
            <a:r>
              <a:rPr lang="en-US"/>
              <a:t>(massively parallel sequencing)</a:t>
            </a:r>
          </a:p>
        </p:txBody>
      </p:sp>
      <p:sp>
        <p:nvSpPr>
          <p:cNvPr id="60419" name="Zástupný symbol pro obsah 2"/>
          <p:cNvSpPr>
            <a:spLocks noGrp="1"/>
          </p:cNvSpPr>
          <p:nvPr>
            <p:ph idx="1"/>
          </p:nvPr>
        </p:nvSpPr>
        <p:spPr/>
        <p:txBody>
          <a:bodyPr/>
          <a:lstStyle/>
          <a:p>
            <a:pPr eaLnBrk="1" hangingPunct="1"/>
            <a:r>
              <a:rPr lang="en-US" sz="2400"/>
              <a:t>technology </a:t>
            </a:r>
          </a:p>
          <a:p>
            <a:pPr lvl="1" eaLnBrk="1" hangingPunct="1"/>
            <a:r>
              <a:rPr lang="en-US" sz="2400"/>
              <a:t>has revolutionised our ability to characteri</a:t>
            </a:r>
            <a:r>
              <a:rPr lang="cs-CZ" sz="2400"/>
              <a:t>z</a:t>
            </a:r>
            <a:r>
              <a:rPr lang="en-US" sz="2400"/>
              <a:t>e cancers at the genomic, transcriptomic and epigenetic levels</a:t>
            </a:r>
          </a:p>
          <a:p>
            <a:pPr lvl="1" eaLnBrk="1" hangingPunct="1">
              <a:buFont typeface="Georgia" pitchFamily="18" charset="0"/>
              <a:buNone/>
            </a:pPr>
            <a:endParaRPr lang="en-US" sz="2400"/>
          </a:p>
          <a:p>
            <a:pPr lvl="1" eaLnBrk="1" hangingPunct="1"/>
            <a:r>
              <a:rPr lang="en-US" sz="2400"/>
              <a:t>is cataloguing all mutations, copy number aberrations and somatic rearrangements at base pa</a:t>
            </a:r>
            <a:r>
              <a:rPr lang="cs-CZ" sz="2400"/>
              <a:t>i</a:t>
            </a:r>
            <a:r>
              <a:rPr lang="en-US" sz="2400"/>
              <a:t>r resolution</a:t>
            </a:r>
          </a:p>
          <a:p>
            <a:pPr lvl="1" eaLnBrk="1" hangingPunct="1"/>
            <a:endParaRPr lang="en-US" sz="2400"/>
          </a:p>
          <a:p>
            <a:pPr lvl="1" eaLnBrk="1" hangingPunct="1"/>
            <a:r>
              <a:rPr lang="en-US" sz="2400"/>
              <a:t>can be used as a means for unbiased transcriptomic analysis of mRNAs, small RNAs and noncoding RNAs, genome-wide methylation assays and high-throughput chromati</a:t>
            </a:r>
            <a:r>
              <a:rPr lang="cs-CZ" sz="2400"/>
              <a:t>n</a:t>
            </a:r>
            <a:r>
              <a:rPr lang="en-US" sz="2400"/>
              <a:t> immunoprecipitation assays</a:t>
            </a:r>
          </a:p>
        </p:txBody>
      </p:sp>
    </p:spTree>
    <p:extLst>
      <p:ext uri="{BB962C8B-B14F-4D97-AF65-F5344CB8AC3E}">
        <p14:creationId xmlns:p14="http://schemas.microsoft.com/office/powerpoint/2010/main" val="2745805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cs-CZ" b="1" dirty="0">
                <a:cs typeface="Traditional Arabic" pitchFamily="18" charset="-78"/>
              </a:rPr>
              <a:t>C</a:t>
            </a:r>
            <a:r>
              <a:rPr lang="en-US" b="1" dirty="0" err="1">
                <a:cs typeface="Traditional Arabic" pitchFamily="18" charset="-78"/>
              </a:rPr>
              <a:t>onclusion</a:t>
            </a:r>
            <a:endParaRPr lang="ar-EG" dirty="0"/>
          </a:p>
        </p:txBody>
      </p:sp>
      <p:sp>
        <p:nvSpPr>
          <p:cNvPr id="3" name="Content Placeholder 2"/>
          <p:cNvSpPr>
            <a:spLocks noGrp="1"/>
          </p:cNvSpPr>
          <p:nvPr>
            <p:ph idx="1"/>
          </p:nvPr>
        </p:nvSpPr>
        <p:spPr/>
        <p:txBody>
          <a:bodyPr rtlCol="0">
            <a:normAutofit/>
          </a:bodyPr>
          <a:lstStyle/>
          <a:p>
            <a:pPr marL="274320" indent="-274320" eaLnBrk="1" fontAlgn="auto" hangingPunct="1">
              <a:spcAft>
                <a:spcPts val="0"/>
              </a:spcAft>
              <a:buClr>
                <a:schemeClr val="accent3"/>
              </a:buClr>
              <a:buFont typeface="Wingdings 2"/>
              <a:buChar char=""/>
              <a:defRPr/>
            </a:pPr>
            <a:endParaRPr lang="en-US" dirty="0"/>
          </a:p>
          <a:p>
            <a:r>
              <a:rPr lang="en-US" dirty="0"/>
              <a:t>    </a:t>
            </a:r>
            <a:r>
              <a:rPr lang="cs-CZ" dirty="0"/>
              <a:t>T</a:t>
            </a:r>
            <a:r>
              <a:rPr lang="en-US" dirty="0" err="1"/>
              <a:t>umour</a:t>
            </a:r>
            <a:r>
              <a:rPr lang="en-US" dirty="0"/>
              <a:t> markers </a:t>
            </a:r>
            <a:r>
              <a:rPr lang="en-US" b="1" dirty="0"/>
              <a:t>is a low-cost test when used correctly</a:t>
            </a:r>
            <a:r>
              <a:rPr lang="cs-CZ" b="1" dirty="0"/>
              <a:t>.</a:t>
            </a:r>
          </a:p>
          <a:p>
            <a:r>
              <a:rPr lang="cs-CZ" b="1" dirty="0"/>
              <a:t>   </a:t>
            </a:r>
            <a:r>
              <a:rPr lang="en-US" b="1" dirty="0"/>
              <a:t> </a:t>
            </a:r>
            <a:r>
              <a:rPr lang="en-US" dirty="0">
                <a:ea typeface="Majalla UI"/>
                <a:cs typeface="Majalla UI"/>
              </a:rPr>
              <a:t>Appropriate</a:t>
            </a:r>
            <a:r>
              <a:rPr lang="en-US" b="1" dirty="0">
                <a:ea typeface="Majalla UI"/>
                <a:cs typeface="Majalla UI"/>
              </a:rPr>
              <a:t> requesting  and interpretation </a:t>
            </a:r>
            <a:r>
              <a:rPr lang="en-US" dirty="0">
                <a:ea typeface="Majalla UI"/>
                <a:cs typeface="Majalla UI"/>
              </a:rPr>
              <a:t>are the keys to achieve the desired clinical utilities of TM </a:t>
            </a:r>
            <a:endParaRPr lang="cs-CZ" dirty="0">
              <a:ea typeface="Majalla UI"/>
              <a:cs typeface="Majalla UI"/>
            </a:endParaRPr>
          </a:p>
          <a:p>
            <a:pPr>
              <a:defRPr/>
            </a:pPr>
            <a:r>
              <a:rPr lang="cs-CZ" b="1" dirty="0"/>
              <a:t>	</a:t>
            </a:r>
            <a:r>
              <a:rPr lang="cs-CZ" dirty="0"/>
              <a:t>T</a:t>
            </a:r>
            <a:r>
              <a:rPr lang="en-US" dirty="0"/>
              <a:t>he results obtained by different analytical systems are not interchangeable.</a:t>
            </a:r>
            <a:endParaRPr lang="en-US" b="1" dirty="0"/>
          </a:p>
          <a:p>
            <a:pPr marL="274320" indent="-274320" algn="ctr" eaLnBrk="1" fontAlgn="auto" hangingPunct="1">
              <a:spcAft>
                <a:spcPts val="0"/>
              </a:spcAft>
              <a:buClr>
                <a:schemeClr val="accent3"/>
              </a:buClr>
              <a:buFont typeface="Arial" pitchFamily="34" charset="0"/>
              <a:buNone/>
              <a:defRPr/>
            </a:pPr>
            <a:endParaRPr lang="ar-EG" dirty="0">
              <a:solidFill>
                <a:srgbClr val="FF0000"/>
              </a:solidFill>
              <a:latin typeface="Constantia" pitchFamily="18" charset="0"/>
            </a:endParaRPr>
          </a:p>
        </p:txBody>
      </p:sp>
    </p:spTree>
    <p:extLst>
      <p:ext uri="{BB962C8B-B14F-4D97-AF65-F5344CB8AC3E}">
        <p14:creationId xmlns:p14="http://schemas.microsoft.com/office/powerpoint/2010/main" val="2250640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ar-EG" dirty="0"/>
          </a:p>
        </p:txBody>
      </p:sp>
      <p:sp>
        <p:nvSpPr>
          <p:cNvPr id="3" name="Content Placeholder 2"/>
          <p:cNvSpPr>
            <a:spLocks noGrp="1"/>
          </p:cNvSpPr>
          <p:nvPr>
            <p:ph idx="1"/>
          </p:nvPr>
        </p:nvSpPr>
        <p:spPr>
          <a:xfrm>
            <a:off x="457200" y="908720"/>
            <a:ext cx="8229600" cy="5217443"/>
          </a:xfrm>
        </p:spPr>
        <p:txBody>
          <a:bodyPr rtlCol="0">
            <a:normAutofit/>
          </a:bodyPr>
          <a:lstStyle/>
          <a:p>
            <a:pPr marL="274320" indent="-274320" eaLnBrk="1" fontAlgn="auto" hangingPunct="1">
              <a:spcAft>
                <a:spcPts val="0"/>
              </a:spcAft>
              <a:buClr>
                <a:schemeClr val="accent3"/>
              </a:buClr>
              <a:buFont typeface="Wingdings 2"/>
              <a:buChar char=""/>
              <a:defRPr/>
            </a:pPr>
            <a:endParaRPr lang="en-US" dirty="0"/>
          </a:p>
          <a:p>
            <a:pPr marL="0" indent="0" algn="ctr">
              <a:buNone/>
              <a:defRPr/>
            </a:pPr>
            <a:r>
              <a:rPr lang="en-US" sz="4400" b="1" dirty="0">
                <a:effectLst>
                  <a:outerShdw blurRad="38100" dist="38100" dir="2700000" algn="tl">
                    <a:srgbClr val="000000">
                      <a:alpha val="43137"/>
                    </a:srgbClr>
                  </a:outerShdw>
                </a:effectLst>
              </a:rPr>
              <a:t>Tumor markers are important tools that can aid clinicians in questions regarding early diagnosis, estimation of patient prognosis, prediction of therapy response, and disease monitoring. </a:t>
            </a:r>
            <a:endParaRPr lang="cs-CZ" sz="4400" b="1" dirty="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pitchFamily="34" charset="0"/>
              <a:buNone/>
              <a:defRPr/>
            </a:pPr>
            <a:endParaRPr lang="ar-EG" dirty="0">
              <a:solidFill>
                <a:srgbClr val="FF0000"/>
              </a:solidFill>
              <a:latin typeface="Constantia" pitchFamily="18" charset="0"/>
            </a:endParaRPr>
          </a:p>
        </p:txBody>
      </p:sp>
    </p:spTree>
    <p:extLst>
      <p:ext uri="{BB962C8B-B14F-4D97-AF65-F5344CB8AC3E}">
        <p14:creationId xmlns:p14="http://schemas.microsoft.com/office/powerpoint/2010/main" val="1131397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PREDVYBER _karolinum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75486" cy="692460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7504" y="548680"/>
            <a:ext cx="9036496" cy="1569660"/>
          </a:xfrm>
          <a:prstGeom prst="rect">
            <a:avLst/>
          </a:prstGeom>
          <a:noFill/>
        </p:spPr>
        <p:txBody>
          <a:bodyPr wrap="square" rtlCol="0">
            <a:spAutoFit/>
          </a:bodyPr>
          <a:lstStyle/>
          <a:p>
            <a:pPr algn="ctr"/>
            <a:r>
              <a:rPr lang="cs-CZ" altLang="cs-CZ" sz="4800" b="1" dirty="0" err="1">
                <a:solidFill>
                  <a:srgbClr val="FF0000"/>
                </a:solidFill>
              </a:rPr>
              <a:t>Thank</a:t>
            </a:r>
            <a:r>
              <a:rPr lang="cs-CZ" altLang="cs-CZ" sz="4800" b="1" dirty="0">
                <a:solidFill>
                  <a:srgbClr val="FF0000"/>
                </a:solidFill>
              </a:rPr>
              <a:t> </a:t>
            </a:r>
            <a:r>
              <a:rPr lang="cs-CZ" altLang="cs-CZ" sz="4800" b="1" dirty="0" err="1">
                <a:solidFill>
                  <a:srgbClr val="FF0000"/>
                </a:solidFill>
              </a:rPr>
              <a:t>you</a:t>
            </a:r>
            <a:r>
              <a:rPr lang="cs-CZ" altLang="cs-CZ" sz="4800" b="1" dirty="0">
                <a:solidFill>
                  <a:srgbClr val="FF0000"/>
                </a:solidFill>
              </a:rPr>
              <a:t> very much</a:t>
            </a:r>
          </a:p>
          <a:p>
            <a:pPr algn="ctr"/>
            <a:endParaRPr lang="cs-CZ" sz="4800" dirty="0"/>
          </a:p>
        </p:txBody>
      </p:sp>
    </p:spTree>
    <p:extLst>
      <p:ext uri="{BB962C8B-B14F-4D97-AF65-F5344CB8AC3E}">
        <p14:creationId xmlns:p14="http://schemas.microsoft.com/office/powerpoint/2010/main" val="86490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5800" y="1981200"/>
            <a:ext cx="7772400" cy="4400550"/>
          </a:xfrm>
        </p:spPr>
        <p:txBody>
          <a:bodyPr>
            <a:normAutofit/>
          </a:bodyPr>
          <a:lstStyle/>
          <a:p>
            <a:pPr>
              <a:lnSpc>
                <a:spcPct val="80000"/>
              </a:lnSpc>
            </a:pPr>
            <a:r>
              <a:rPr lang="en-GB" sz="2800" b="1" dirty="0"/>
              <a:t>Soluble markers</a:t>
            </a:r>
            <a:r>
              <a:rPr lang="en-GB" sz="2800" dirty="0"/>
              <a:t> – c</a:t>
            </a:r>
            <a:r>
              <a:rPr lang="cs-CZ" sz="2800" dirty="0" err="1"/>
              <a:t>ommon</a:t>
            </a:r>
            <a:r>
              <a:rPr lang="en-GB" sz="2800" dirty="0"/>
              <a:t> tumour markers, various chemical substances </a:t>
            </a:r>
            <a:r>
              <a:rPr lang="cs-CZ" sz="2800" dirty="0"/>
              <a:t>– </a:t>
            </a:r>
            <a:r>
              <a:rPr lang="cs-CZ" sz="2800" dirty="0" err="1"/>
              <a:t>enzymes</a:t>
            </a:r>
            <a:r>
              <a:rPr lang="cs-CZ" sz="2800" dirty="0"/>
              <a:t>, </a:t>
            </a:r>
            <a:r>
              <a:rPr lang="cs-CZ" sz="2800" dirty="0" err="1"/>
              <a:t>hormones</a:t>
            </a:r>
            <a:r>
              <a:rPr lang="cs-CZ" sz="2800" dirty="0"/>
              <a:t>, </a:t>
            </a:r>
            <a:r>
              <a:rPr lang="cs-CZ" sz="2800" dirty="0" err="1"/>
              <a:t>cytokeratines</a:t>
            </a:r>
            <a:r>
              <a:rPr lang="cs-CZ" sz="2800" dirty="0"/>
              <a:t>, g</a:t>
            </a:r>
            <a:r>
              <a:rPr lang="en-GB" sz="2800" dirty="0" err="1"/>
              <a:t>lycoproteins</a:t>
            </a:r>
            <a:r>
              <a:rPr lang="en-GB" sz="2800" dirty="0"/>
              <a:t>, </a:t>
            </a:r>
            <a:r>
              <a:rPr lang="en-GB" sz="2800" dirty="0" err="1"/>
              <a:t>glycolipids</a:t>
            </a:r>
            <a:r>
              <a:rPr lang="cs-CZ" sz="2800" dirty="0"/>
              <a:t>, </a:t>
            </a:r>
            <a:r>
              <a:rPr lang="cs-CZ" sz="2800" dirty="0" err="1"/>
              <a:t>receptors</a:t>
            </a:r>
            <a:r>
              <a:rPr lang="en-GB" sz="2800" dirty="0"/>
              <a:t> </a:t>
            </a:r>
          </a:p>
          <a:p>
            <a:pPr eaLnBrk="1" hangingPunct="1"/>
            <a:r>
              <a:rPr lang="en-GB" sz="2800" b="1" dirty="0"/>
              <a:t>Circulating cellular elements</a:t>
            </a:r>
            <a:r>
              <a:rPr lang="en-GB" sz="2800" dirty="0"/>
              <a:t> – circulating tumour cells, circulating endothelial cells and their precursors</a:t>
            </a:r>
          </a:p>
          <a:p>
            <a:pPr eaLnBrk="1" hangingPunct="1"/>
            <a:r>
              <a:rPr lang="en-GB" sz="2800" b="1" dirty="0"/>
              <a:t>Genetic abnormalities</a:t>
            </a:r>
            <a:r>
              <a:rPr lang="en-GB" sz="2800" dirty="0"/>
              <a:t> – detection of mutations in  </a:t>
            </a:r>
            <a:r>
              <a:rPr lang="en-GB" sz="2800" dirty="0" err="1"/>
              <a:t>oncogenes</a:t>
            </a:r>
            <a:r>
              <a:rPr lang="en-GB" sz="2800" dirty="0"/>
              <a:t> and tumour </a:t>
            </a:r>
            <a:r>
              <a:rPr lang="en-GB" sz="2800" dirty="0" err="1"/>
              <a:t>supressor</a:t>
            </a:r>
            <a:r>
              <a:rPr lang="en-GB" sz="2800" dirty="0"/>
              <a:t> genes, protein products of </a:t>
            </a:r>
            <a:r>
              <a:rPr lang="en-GB" sz="2800" dirty="0" err="1"/>
              <a:t>oncogenes</a:t>
            </a:r>
            <a:r>
              <a:rPr lang="en-GB" sz="2800" dirty="0"/>
              <a:t>, further changes</a:t>
            </a:r>
          </a:p>
          <a:p>
            <a:pPr eaLnBrk="1" hangingPunct="1"/>
            <a:endParaRPr lang="en-GB" sz="2800" dirty="0"/>
          </a:p>
          <a:p>
            <a:pPr eaLnBrk="1" hangingPunct="1"/>
            <a:endParaRPr lang="en-GB" sz="2800" dirty="0"/>
          </a:p>
        </p:txBody>
      </p:sp>
      <p:sp>
        <p:nvSpPr>
          <p:cNvPr id="5" name="Nadpis 1"/>
          <p:cNvSpPr>
            <a:spLocks noGrp="1"/>
          </p:cNvSpPr>
          <p:nvPr>
            <p:ph type="title"/>
          </p:nvPr>
        </p:nvSpPr>
        <p:spPr/>
        <p:txBody>
          <a:bodyPr/>
          <a:lstStyle/>
          <a:p>
            <a:pPr algn="l" eaLnBrk="1" hangingPunct="1"/>
            <a:r>
              <a:rPr lang="cs-CZ" dirty="0"/>
              <a:t>     TUMOR MARKERS</a:t>
            </a: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121" y="120882"/>
            <a:ext cx="2106679" cy="18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47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3"/>
          <p:cNvGraphicFramePr>
            <a:graphicFrameLocks noGrp="1"/>
          </p:cNvGraphicFramePr>
          <p:nvPr>
            <p:ph idx="1"/>
            <p:extLst>
              <p:ext uri="{D42A27DB-BD31-4B8C-83A1-F6EECF244321}">
                <p14:modId xmlns:p14="http://schemas.microsoft.com/office/powerpoint/2010/main" val="72568972"/>
              </p:ext>
            </p:extLst>
          </p:nvPr>
        </p:nvGraphicFramePr>
        <p:xfrm>
          <a:off x="3131840" y="1988840"/>
          <a:ext cx="6336704" cy="4368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251520" y="620688"/>
            <a:ext cx="8569647" cy="1055688"/>
          </a:xfrm>
        </p:spPr>
        <p:txBody>
          <a:bodyPr/>
          <a:lstStyle/>
          <a:p>
            <a:pPr algn="l" eaLnBrk="1" hangingPunct="1"/>
            <a:r>
              <a:rPr lang="en-US" sz="2800" dirty="0">
                <a:cs typeface="Traditional Arabic" pitchFamily="18" charset="-78"/>
              </a:rPr>
              <a:t>Measurement of tumor marker ultimately impacts on clinical management of the malignant disease either by</a:t>
            </a:r>
            <a:endParaRPr lang="ar-EG" sz="2800" dirty="0"/>
          </a:p>
        </p:txBody>
      </p:sp>
      <p:sp>
        <p:nvSpPr>
          <p:cNvPr id="4" name="Rectangle 3"/>
          <p:cNvSpPr txBox="1">
            <a:spLocks noChangeArrowheads="1"/>
          </p:cNvSpPr>
          <p:nvPr/>
        </p:nvSpPr>
        <p:spPr bwMode="auto">
          <a:xfrm>
            <a:off x="179512" y="2276872"/>
            <a:ext cx="6515124"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20000"/>
              </a:spcBef>
              <a:buFont typeface="Arial" pitchFamily="34" charset="0"/>
              <a:buChar char="•"/>
            </a:pPr>
            <a:r>
              <a:rPr lang="en-US" sz="2800" dirty="0"/>
              <a:t>improving patient outcome</a:t>
            </a:r>
            <a:endParaRPr lang="cs-CZ" sz="2800" dirty="0"/>
          </a:p>
          <a:p>
            <a:pPr eaLnBrk="1" hangingPunct="1">
              <a:spcBef>
                <a:spcPct val="20000"/>
              </a:spcBef>
              <a:buFont typeface="Arial" pitchFamily="34" charset="0"/>
              <a:buChar char="•"/>
            </a:pPr>
            <a:r>
              <a:rPr lang="cs-CZ" sz="2800" dirty="0"/>
              <a:t>i</a:t>
            </a:r>
            <a:r>
              <a:rPr lang="en-US" sz="2800" dirty="0" err="1"/>
              <a:t>mproving</a:t>
            </a:r>
            <a:r>
              <a:rPr lang="en-US" sz="2800" dirty="0"/>
              <a:t> quality of life  </a:t>
            </a:r>
          </a:p>
          <a:p>
            <a:pPr eaLnBrk="1" hangingPunct="1">
              <a:spcBef>
                <a:spcPct val="20000"/>
              </a:spcBef>
              <a:buFont typeface="Arial" pitchFamily="34" charset="0"/>
              <a:buChar char="•"/>
            </a:pPr>
            <a:r>
              <a:rPr lang="en-US" sz="2800" dirty="0"/>
              <a:t>lowering costs of care </a:t>
            </a:r>
            <a:endParaRPr lang="cs-CZ" sz="2800" dirty="0"/>
          </a:p>
        </p:txBody>
      </p:sp>
    </p:spTree>
    <p:extLst>
      <p:ext uri="{BB962C8B-B14F-4D97-AF65-F5344CB8AC3E}">
        <p14:creationId xmlns:p14="http://schemas.microsoft.com/office/powerpoint/2010/main" val="341292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2D41F-7ECD-4B34-804A-E36A37536E2A}"/>
              </a:ext>
            </a:extLst>
          </p:cNvPr>
          <p:cNvSpPr>
            <a:spLocks noGrp="1"/>
          </p:cNvSpPr>
          <p:nvPr>
            <p:ph type="title"/>
          </p:nvPr>
        </p:nvSpPr>
        <p:spPr>
          <a:xfrm>
            <a:off x="457200" y="-21740"/>
            <a:ext cx="8229600" cy="1143000"/>
          </a:xfrm>
        </p:spPr>
        <p:txBody>
          <a:bodyPr>
            <a:normAutofit/>
          </a:bodyPr>
          <a:lstStyle/>
          <a:p>
            <a:r>
              <a:rPr lang="en-GB" dirty="0"/>
              <a:t>Specificity</a:t>
            </a:r>
            <a:r>
              <a:rPr lang="cs-CZ" dirty="0"/>
              <a:t> and s</a:t>
            </a:r>
            <a:r>
              <a:rPr lang="en-GB" dirty="0" err="1"/>
              <a:t>ensitivity</a:t>
            </a:r>
            <a:endParaRPr lang="cs-CZ" dirty="0"/>
          </a:p>
        </p:txBody>
      </p:sp>
      <p:sp>
        <p:nvSpPr>
          <p:cNvPr id="3" name="Zástupný obsah 2">
            <a:extLst>
              <a:ext uri="{FF2B5EF4-FFF2-40B4-BE49-F238E27FC236}">
                <a16:creationId xmlns:a16="http://schemas.microsoft.com/office/drawing/2014/main" id="{D20F6445-EB3C-4B9C-BC27-DE2E6B461EE1}"/>
              </a:ext>
            </a:extLst>
          </p:cNvPr>
          <p:cNvSpPr>
            <a:spLocks noGrp="1"/>
          </p:cNvSpPr>
          <p:nvPr>
            <p:ph idx="1"/>
          </p:nvPr>
        </p:nvSpPr>
        <p:spPr>
          <a:xfrm>
            <a:off x="457200" y="1052736"/>
            <a:ext cx="8229600" cy="5544616"/>
          </a:xfrm>
        </p:spPr>
        <p:txBody>
          <a:bodyPr>
            <a:normAutofit fontScale="70000" lnSpcReduction="20000"/>
          </a:bodyPr>
          <a:lstStyle/>
          <a:p>
            <a:pPr marL="0" indent="0">
              <a:buNone/>
            </a:pPr>
            <a:r>
              <a:rPr lang="en-GB" sz="3400" dirty="0"/>
              <a:t>The usefulness of a </a:t>
            </a:r>
            <a:r>
              <a:rPr lang="en-GB" sz="3400" dirty="0" err="1"/>
              <a:t>tumo</a:t>
            </a:r>
            <a:r>
              <a:rPr lang="cs-CZ" sz="3400" dirty="0"/>
              <a:t>u</a:t>
            </a:r>
            <a:r>
              <a:rPr lang="en-GB" sz="3400" dirty="0"/>
              <a:t>r marker will depend primarily on the specificity and  sensitivity of the test:</a:t>
            </a:r>
            <a:endParaRPr lang="cs-CZ" sz="3400" dirty="0"/>
          </a:p>
          <a:p>
            <a:endParaRPr lang="cs-CZ" sz="3400" dirty="0"/>
          </a:p>
          <a:p>
            <a:r>
              <a:rPr lang="en-GB" sz="3400" b="1" i="1" dirty="0"/>
              <a:t>Specificity</a:t>
            </a:r>
            <a:r>
              <a:rPr lang="en-GB" sz="3400" b="1" dirty="0"/>
              <a:t>: </a:t>
            </a:r>
            <a:r>
              <a:rPr lang="en-GB" sz="3400" dirty="0"/>
              <a:t>The percentage of normal persons or persons with benign conditions for whom a negative result is obtained.</a:t>
            </a:r>
            <a:br>
              <a:rPr lang="en-GB" sz="3400" dirty="0"/>
            </a:br>
            <a:r>
              <a:rPr lang="en-GB" sz="3400" dirty="0"/>
              <a:t>The greater the specificity, the fewer the false-positives.</a:t>
            </a:r>
            <a:endParaRPr lang="cs-CZ" sz="3400" b="1" dirty="0"/>
          </a:p>
          <a:p>
            <a:r>
              <a:rPr lang="en-GB" sz="3400" b="1" i="1" dirty="0"/>
              <a:t>Sensitivity</a:t>
            </a:r>
            <a:r>
              <a:rPr lang="en-GB" sz="3400" b="1" dirty="0"/>
              <a:t>: </a:t>
            </a:r>
            <a:r>
              <a:rPr lang="en-GB" sz="3400" dirty="0"/>
              <a:t>The percentage of test results which are correctly positive in the presence of a tumour.</a:t>
            </a:r>
            <a:br>
              <a:rPr lang="en-GB" sz="3400" dirty="0"/>
            </a:br>
            <a:r>
              <a:rPr lang="en-GB" sz="3400" dirty="0"/>
              <a:t>The greater the sensitivity, the fewer the false-negatives.</a:t>
            </a:r>
            <a:br>
              <a:rPr lang="en-GB" sz="3400" dirty="0"/>
            </a:br>
            <a:r>
              <a:rPr lang="en-GB" sz="3400" b="1" dirty="0"/>
              <a:t> </a:t>
            </a:r>
            <a:br>
              <a:rPr lang="en-GB" sz="3400" dirty="0"/>
            </a:br>
            <a:endParaRPr lang="cs-CZ" sz="3400" dirty="0"/>
          </a:p>
          <a:p>
            <a:pPr>
              <a:buFont typeface="Wingdings" pitchFamily="2" charset="2"/>
              <a:buNone/>
            </a:pPr>
            <a:r>
              <a:rPr lang="en-US" altLang="cs-CZ" sz="3400" dirty="0"/>
              <a:t>E</a:t>
            </a:r>
            <a:r>
              <a:rPr lang="cs-CZ" altLang="cs-CZ" sz="3400" dirty="0"/>
              <a:t>.</a:t>
            </a:r>
            <a:r>
              <a:rPr lang="en-US" altLang="cs-CZ" sz="3400" dirty="0"/>
              <a:t>g</a:t>
            </a:r>
            <a:r>
              <a:rPr lang="cs-CZ" altLang="cs-CZ" sz="3400" dirty="0"/>
              <a:t>.</a:t>
            </a:r>
            <a:r>
              <a:rPr lang="en-US" altLang="cs-CZ" sz="3400" dirty="0"/>
              <a:t> </a:t>
            </a:r>
            <a:r>
              <a:rPr lang="en-US" altLang="cs-CZ" sz="4000" b="1" dirty="0">
                <a:effectLst>
                  <a:outerShdw blurRad="38100" dist="38100" dir="2700000" algn="tl">
                    <a:srgbClr val="000000">
                      <a:alpha val="43137"/>
                    </a:srgbClr>
                  </a:outerShdw>
                </a:effectLst>
              </a:rPr>
              <a:t>for colon carcinoma, CEA has </a:t>
            </a:r>
            <a:endParaRPr lang="cs-CZ" altLang="cs-CZ" sz="4000" b="1" dirty="0">
              <a:effectLst>
                <a:outerShdw blurRad="38100" dist="38100" dir="2700000" algn="tl">
                  <a:srgbClr val="000000">
                    <a:alpha val="43137"/>
                  </a:srgbClr>
                </a:outerShdw>
              </a:effectLst>
            </a:endParaRPr>
          </a:p>
          <a:p>
            <a:pPr>
              <a:buFont typeface="Wingdings" pitchFamily="2" charset="2"/>
              <a:buNone/>
            </a:pPr>
            <a:r>
              <a:rPr lang="en-US" altLang="cs-CZ" sz="3400" dirty="0">
                <a:solidFill>
                  <a:srgbClr val="7030A0"/>
                </a:solidFill>
              </a:rPr>
              <a:t>95% specificity - incorrectly marks 5% of examined patients</a:t>
            </a:r>
          </a:p>
          <a:p>
            <a:pPr>
              <a:buFont typeface="Wingdings" pitchFamily="2" charset="2"/>
              <a:buNone/>
            </a:pPr>
            <a:r>
              <a:rPr lang="cs-CZ" altLang="cs-CZ" sz="3400" dirty="0"/>
              <a:t>and</a:t>
            </a:r>
            <a:endParaRPr lang="en-US" altLang="cs-CZ" sz="3400" dirty="0"/>
          </a:p>
          <a:p>
            <a:pPr>
              <a:buFont typeface="Wingdings" pitchFamily="2" charset="2"/>
              <a:buNone/>
            </a:pPr>
            <a:r>
              <a:rPr lang="en-US" altLang="cs-CZ" sz="3400" dirty="0">
                <a:solidFill>
                  <a:srgbClr val="C00000"/>
                </a:solidFill>
              </a:rPr>
              <a:t>70% sensitivity - it does not detect 30% of patients</a:t>
            </a:r>
            <a:endParaRPr lang="cs-CZ" altLang="cs-CZ" sz="3400" dirty="0">
              <a:solidFill>
                <a:srgbClr val="C00000"/>
              </a:solidFill>
            </a:endParaRPr>
          </a:p>
          <a:p>
            <a:endParaRPr lang="cs-CZ" dirty="0"/>
          </a:p>
        </p:txBody>
      </p:sp>
    </p:spTree>
    <p:extLst>
      <p:ext uri="{BB962C8B-B14F-4D97-AF65-F5344CB8AC3E}">
        <p14:creationId xmlns:p14="http://schemas.microsoft.com/office/powerpoint/2010/main" val="41652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dirty="0">
                <a:solidFill>
                  <a:srgbClr val="FF0000"/>
                </a:solidFill>
                <a:cs typeface="Traditional Arabic" pitchFamily="18" charset="-78"/>
              </a:rPr>
              <a:t> Guidelines Recommendations</a:t>
            </a:r>
            <a:endParaRPr lang="ar-EG"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a:cs typeface="Majalla UI"/>
              </a:rPr>
              <a:t>A </a:t>
            </a:r>
            <a:r>
              <a:rPr lang="en-US" b="1" dirty="0">
                <a:cs typeface="Majalla UI"/>
              </a:rPr>
              <a:t>number of international groups </a:t>
            </a:r>
            <a:r>
              <a:rPr lang="en-US" dirty="0">
                <a:cs typeface="Majalla UI"/>
              </a:rPr>
              <a:t>have released </a:t>
            </a:r>
            <a:r>
              <a:rPr lang="en-US" b="1" dirty="0">
                <a:solidFill>
                  <a:srgbClr val="FF0000"/>
                </a:solidFill>
                <a:cs typeface="Majalla UI"/>
              </a:rPr>
              <a:t>guidelines</a:t>
            </a:r>
            <a:r>
              <a:rPr lang="en-US" dirty="0">
                <a:cs typeface="Majalla UI"/>
              </a:rPr>
              <a:t> on the selection and use of tumor markers in the clinic.</a:t>
            </a:r>
          </a:p>
          <a:p>
            <a:pPr eaLnBrk="1" fontAlgn="auto" hangingPunct="1">
              <a:spcAft>
                <a:spcPts val="0"/>
              </a:spcAft>
              <a:defRPr/>
            </a:pPr>
            <a:r>
              <a:rPr lang="en-US" dirty="0">
                <a:cs typeface="Majalla UI"/>
              </a:rPr>
              <a:t>These </a:t>
            </a:r>
            <a:r>
              <a:rPr lang="en-US" dirty="0" err="1">
                <a:cs typeface="Majalla UI"/>
              </a:rPr>
              <a:t>gps</a:t>
            </a:r>
            <a:r>
              <a:rPr lang="en-US" dirty="0">
                <a:cs typeface="Majalla UI"/>
              </a:rPr>
              <a:t> include : National Academy of Clinical Biochemistry </a:t>
            </a:r>
            <a:r>
              <a:rPr lang="en-US" b="1" dirty="0">
                <a:cs typeface="Majalla UI"/>
              </a:rPr>
              <a:t>(NACB), </a:t>
            </a:r>
            <a:r>
              <a:rPr lang="en-US" dirty="0">
                <a:cs typeface="Majalla UI"/>
              </a:rPr>
              <a:t>the European Group on Tumor Markers </a:t>
            </a:r>
            <a:r>
              <a:rPr lang="en-US" b="1" dirty="0">
                <a:cs typeface="Majalla UI"/>
              </a:rPr>
              <a:t>(EGTM), </a:t>
            </a:r>
            <a:r>
              <a:rPr lang="en-US" dirty="0">
                <a:cs typeface="Majalla UI"/>
              </a:rPr>
              <a:t>the American Cancer Society </a:t>
            </a:r>
            <a:r>
              <a:rPr lang="en-US" b="1" dirty="0">
                <a:cs typeface="Majalla UI"/>
              </a:rPr>
              <a:t>(ACS), </a:t>
            </a:r>
            <a:r>
              <a:rPr lang="en-US" dirty="0">
                <a:cs typeface="Majalla UI"/>
              </a:rPr>
              <a:t>the American Society for Clinical Oncology </a:t>
            </a:r>
            <a:r>
              <a:rPr lang="en-US" b="1" dirty="0">
                <a:cs typeface="Majalla UI"/>
              </a:rPr>
              <a:t>(ASC</a:t>
            </a:r>
            <a:r>
              <a:rPr lang="cs-CZ" b="1" dirty="0">
                <a:cs typeface="Majalla UI"/>
              </a:rPr>
              <a:t>O</a:t>
            </a:r>
            <a:r>
              <a:rPr lang="en-US" b="1" dirty="0">
                <a:cs typeface="Majalla UI"/>
              </a:rPr>
              <a:t>)</a:t>
            </a:r>
            <a:r>
              <a:rPr lang="en-US" dirty="0">
                <a:cs typeface="Majalla UI"/>
              </a:rPr>
              <a:t>,and</a:t>
            </a:r>
            <a:r>
              <a:rPr lang="cs-CZ" dirty="0">
                <a:cs typeface="Majalla UI"/>
              </a:rPr>
              <a:t> </a:t>
            </a:r>
            <a:r>
              <a:rPr lang="cs-CZ" dirty="0" err="1">
                <a:cs typeface="Majalla UI"/>
              </a:rPr>
              <a:t>the</a:t>
            </a:r>
            <a:r>
              <a:rPr lang="en-US" dirty="0">
                <a:cs typeface="Majalla UI"/>
              </a:rPr>
              <a:t> others. </a:t>
            </a:r>
            <a:endParaRPr lang="ar-EG" dirty="0"/>
          </a:p>
        </p:txBody>
      </p:sp>
    </p:spTree>
    <p:extLst>
      <p:ext uri="{BB962C8B-B14F-4D97-AF65-F5344CB8AC3E}">
        <p14:creationId xmlns:p14="http://schemas.microsoft.com/office/powerpoint/2010/main" val="148366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847850"/>
          </a:xfrm>
        </p:spPr>
        <p:txBody>
          <a:bodyPr/>
          <a:lstStyle/>
          <a:p>
            <a:pPr eaLnBrk="1" hangingPunct="1"/>
            <a:r>
              <a:rPr lang="en-US" sz="2400" b="1">
                <a:cs typeface="Traditional Arabic" pitchFamily="18" charset="-78"/>
              </a:rPr>
              <a:t>Most frequently requested serum tumour markers and the current recommendations of the </a:t>
            </a:r>
            <a:r>
              <a:rPr lang="en-US" sz="2400" b="1">
                <a:solidFill>
                  <a:srgbClr val="C00000"/>
                </a:solidFill>
                <a:latin typeface="Arial Black" pitchFamily="34" charset="0"/>
                <a:cs typeface="Traditional Arabic" pitchFamily="18" charset="-78"/>
              </a:rPr>
              <a:t>National Academy of Clinical Biochemistry</a:t>
            </a:r>
            <a:r>
              <a:rPr lang="en-US" sz="2400" b="1">
                <a:cs typeface="Traditional Arabic" pitchFamily="18" charset="-78"/>
              </a:rPr>
              <a:t> for the appropriate clinical use of these markers</a:t>
            </a:r>
            <a:endParaRPr lang="ar-EG" sz="2400"/>
          </a:p>
        </p:txBody>
      </p:sp>
      <p:pic>
        <p:nvPicPr>
          <p:cNvPr id="3072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71500" y="1785938"/>
            <a:ext cx="8229600" cy="4857750"/>
          </a:xfrm>
        </p:spPr>
      </p:pic>
    </p:spTree>
    <p:extLst>
      <p:ext uri="{BB962C8B-B14F-4D97-AF65-F5344CB8AC3E}">
        <p14:creationId xmlns:p14="http://schemas.microsoft.com/office/powerpoint/2010/main" val="14667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95288" y="1844675"/>
            <a:ext cx="6765925" cy="4471988"/>
          </a:xfrm>
        </p:spPr>
        <p:txBody>
          <a:bodyPr>
            <a:normAutofit fontScale="92500" lnSpcReduction="10000"/>
          </a:bodyPr>
          <a:lstStyle/>
          <a:p>
            <a:pPr eaLnBrk="1" hangingPunct="1"/>
            <a:r>
              <a:rPr lang="cs-CZ" sz="2800" b="1" dirty="0" err="1"/>
              <a:t>Colorectal</a:t>
            </a:r>
            <a:r>
              <a:rPr lang="cs-CZ" sz="2800" b="1" dirty="0"/>
              <a:t> </a:t>
            </a:r>
          </a:p>
          <a:p>
            <a:pPr lvl="1" eaLnBrk="1" hangingPunct="1"/>
            <a:r>
              <a:rPr lang="cs-CZ" sz="2400" dirty="0"/>
              <a:t>CA 19-9, CEA, CA 72-4</a:t>
            </a:r>
          </a:p>
          <a:p>
            <a:pPr>
              <a:lnSpc>
                <a:spcPct val="90000"/>
              </a:lnSpc>
            </a:pPr>
            <a:r>
              <a:rPr lang="en-GB" sz="2800" b="1" dirty="0"/>
              <a:t>Liver</a:t>
            </a:r>
          </a:p>
          <a:p>
            <a:pPr lvl="1">
              <a:lnSpc>
                <a:spcPct val="90000"/>
              </a:lnSpc>
            </a:pPr>
            <a:r>
              <a:rPr lang="en-GB" sz="2400" b="1" dirty="0">
                <a:solidFill>
                  <a:srgbClr val="FF0000"/>
                </a:solidFill>
              </a:rPr>
              <a:t>AFP</a:t>
            </a:r>
            <a:r>
              <a:rPr lang="en-GB" sz="2400" dirty="0"/>
              <a:t>, CEA </a:t>
            </a:r>
          </a:p>
          <a:p>
            <a:pPr lvl="1">
              <a:lnSpc>
                <a:spcPct val="90000"/>
              </a:lnSpc>
            </a:pPr>
            <a:r>
              <a:rPr lang="en-GB" sz="2400" dirty="0" err="1"/>
              <a:t>cholangiocellular</a:t>
            </a:r>
            <a:r>
              <a:rPr lang="en-GB" sz="2400" dirty="0"/>
              <a:t> - CA 19-9</a:t>
            </a:r>
          </a:p>
          <a:p>
            <a:pPr lvl="1">
              <a:lnSpc>
                <a:spcPct val="90000"/>
              </a:lnSpc>
            </a:pPr>
            <a:r>
              <a:rPr lang="en-GB" sz="2400" dirty="0"/>
              <a:t>metastases - CEA</a:t>
            </a:r>
          </a:p>
          <a:p>
            <a:r>
              <a:rPr lang="cs-CZ" sz="2800" b="1" dirty="0" err="1"/>
              <a:t>Multiple</a:t>
            </a:r>
            <a:r>
              <a:rPr lang="cs-CZ" sz="2800" b="1" dirty="0"/>
              <a:t> </a:t>
            </a:r>
            <a:r>
              <a:rPr lang="cs-CZ" sz="2800" b="1" dirty="0" err="1"/>
              <a:t>myeloma</a:t>
            </a:r>
            <a:r>
              <a:rPr lang="cs-CZ" sz="2800" dirty="0"/>
              <a:t>  </a:t>
            </a:r>
          </a:p>
          <a:p>
            <a:pPr lvl="1"/>
            <a:r>
              <a:rPr lang="cs-CZ" sz="2400" dirty="0"/>
              <a:t>B2M, </a:t>
            </a:r>
            <a:r>
              <a:rPr lang="cs-CZ" sz="2400" dirty="0" err="1"/>
              <a:t>paraproteins</a:t>
            </a:r>
            <a:r>
              <a:rPr lang="cs-CZ" sz="2400" dirty="0"/>
              <a:t> </a:t>
            </a:r>
          </a:p>
          <a:p>
            <a:r>
              <a:rPr lang="cs-CZ" sz="2800" b="1" dirty="0" err="1"/>
              <a:t>Lymfoma</a:t>
            </a:r>
            <a:r>
              <a:rPr lang="cs-CZ" sz="2800" dirty="0"/>
              <a:t> </a:t>
            </a:r>
          </a:p>
          <a:p>
            <a:pPr lvl="1"/>
            <a:r>
              <a:rPr lang="cs-CZ" sz="2400" dirty="0" err="1"/>
              <a:t>Hodgkin</a:t>
            </a:r>
            <a:r>
              <a:rPr lang="cs-CZ" sz="2400" dirty="0"/>
              <a:t> - B2M, FER, LD </a:t>
            </a:r>
          </a:p>
          <a:p>
            <a:pPr lvl="1"/>
            <a:r>
              <a:rPr lang="cs-CZ" sz="2400" dirty="0"/>
              <a:t>non-</a:t>
            </a:r>
            <a:r>
              <a:rPr lang="cs-CZ" sz="2400" dirty="0" err="1"/>
              <a:t>Hodgkin</a:t>
            </a:r>
            <a:r>
              <a:rPr lang="cs-CZ" sz="2400" dirty="0"/>
              <a:t> - TK, B2M, LD</a:t>
            </a:r>
          </a:p>
          <a:p>
            <a:pPr lvl="1" eaLnBrk="1" hangingPunct="1"/>
            <a:endParaRPr lang="cs-CZ" sz="2400" dirty="0"/>
          </a:p>
        </p:txBody>
      </p:sp>
      <p:sp>
        <p:nvSpPr>
          <p:cNvPr id="27652" name="Rectangle 5"/>
          <p:cNvSpPr>
            <a:spLocks noGrp="1" noChangeArrowheads="1"/>
          </p:cNvSpPr>
          <p:nvPr>
            <p:ph type="title"/>
          </p:nvPr>
        </p:nvSpPr>
        <p:spPr>
          <a:xfrm>
            <a:off x="468313" y="333375"/>
            <a:ext cx="8424862" cy="1143000"/>
          </a:xfrm>
        </p:spPr>
        <p:txBody>
          <a:bodyPr/>
          <a:lstStyle/>
          <a:p>
            <a:pPr algn="r" eaLnBrk="1" hangingPunct="1"/>
            <a:r>
              <a:rPr lang="cs-CZ" sz="3200" b="1" dirty="0" err="1"/>
              <a:t>Tumour</a:t>
            </a:r>
            <a:r>
              <a:rPr lang="cs-CZ" sz="3200" b="1" dirty="0"/>
              <a:t> </a:t>
            </a:r>
            <a:r>
              <a:rPr lang="cs-CZ" sz="3200" b="1" dirty="0" err="1"/>
              <a:t>markers</a:t>
            </a:r>
            <a:r>
              <a:rPr lang="cs-CZ" sz="3200" b="1" dirty="0"/>
              <a:t> – </a:t>
            </a:r>
            <a:r>
              <a:rPr lang="cs-CZ" sz="2800" i="1" dirty="0" err="1"/>
              <a:t>recommened</a:t>
            </a:r>
            <a:r>
              <a:rPr lang="cs-CZ" sz="2800" i="1" dirty="0"/>
              <a:t> use </a:t>
            </a:r>
            <a:r>
              <a:rPr lang="cs-CZ" sz="2800" i="1" dirty="0" err="1"/>
              <a:t>according</a:t>
            </a:r>
            <a:r>
              <a:rPr lang="cs-CZ" sz="2800" i="1" dirty="0"/>
              <a:t> to </a:t>
            </a:r>
            <a:r>
              <a:rPr lang="cs-CZ" sz="2800" i="1" dirty="0" err="1"/>
              <a:t>localization</a:t>
            </a:r>
            <a:r>
              <a:rPr lang="cs-CZ" sz="2800" i="1" dirty="0"/>
              <a:t> and </a:t>
            </a:r>
            <a:r>
              <a:rPr lang="cs-CZ" sz="2800" i="1" dirty="0" err="1"/>
              <a:t>tumour</a:t>
            </a:r>
            <a:r>
              <a:rPr lang="cs-CZ" sz="2800" i="1" dirty="0"/>
              <a:t> type</a:t>
            </a:r>
          </a:p>
        </p:txBody>
      </p:sp>
      <p:pic>
        <p:nvPicPr>
          <p:cNvPr id="2052" name="Picture 4" descr="transparent body with healthy colon Reklamní fotografie - 64436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156" y="1707242"/>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59064" y="6440125"/>
            <a:ext cx="4830068" cy="261610"/>
          </a:xfrm>
          <a:prstGeom prst="rect">
            <a:avLst/>
          </a:prstGeom>
        </p:spPr>
        <p:txBody>
          <a:bodyPr wrap="square">
            <a:spAutoFit/>
          </a:bodyPr>
          <a:lstStyle/>
          <a:p>
            <a:r>
              <a:rPr lang="cs-CZ" sz="1100" dirty="0">
                <a:hlinkClick r:id="rId4"/>
              </a:rPr>
              <a:t>http://cz.123rf.com/photo_6443693_transparent-body-with-healthy-colon.html</a:t>
            </a:r>
            <a:endParaRPr lang="cs-CZ" sz="11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1963" y="3858388"/>
            <a:ext cx="3134493" cy="235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28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90&quot;&gt;&lt;object type=&quot;3&quot; unique_id=&quot;10091&quot;&gt;&lt;property id=&quot;20148&quot; value=&quot;5&quot;/&gt;&lt;property id=&quot;20300&quot; value=&quot;Slide 1 - &amp;quot;Tumour markers – using in the general practice&amp;quot;&quot;/&gt;&lt;property id=&quot;20307&quot; value=&quot;318&quot;/&gt;&lt;/object&gt;&lt;object type=&quot;3&quot; unique_id=&quot;10092&quot;&gt;&lt;property id=&quot;20148&quot; value=&quot;5&quot;/&gt;&lt;property id=&quot;20300&quot; value=&quot;Slide 2 - &amp;quot;TUMOR MARKERS&amp;quot;&quot;/&gt;&lt;property id=&quot;20307&quot; value=&quot;258&quot;/&gt;&lt;/object&gt;&lt;object type=&quot;3&quot; unique_id=&quot;10093&quot;&gt;&lt;property id=&quot;20148&quot; value=&quot;5&quot;/&gt;&lt;property id=&quot;20300&quot; value=&quot;Slide 3&quot;/&gt;&lt;property id=&quot;20307&quot; value=&quot;259&quot;/&gt;&lt;/object&gt;&lt;object type=&quot;3&quot; unique_id=&quot;10094&quot;&gt;&lt;property id=&quot;20148&quot; value=&quot;5&quot;/&gt;&lt;property id=&quot;20300&quot; value=&quot;Slide 4&quot;/&gt;&lt;property id=&quot;20307&quot; value=&quot;260&quot;/&gt;&lt;/object&gt;&lt;object type=&quot;3&quot; unique_id=&quot;10095&quot;&gt;&lt;property id=&quot;20148&quot; value=&quot;5&quot;/&gt;&lt;property id=&quot;20300&quot; value=&quot;Slide 5 - &amp;quot;Tumor Markers&amp;quot;&quot;/&gt;&lt;property id=&quot;20307&quot; value=&quot;329&quot;/&gt;&lt;/object&gt;&lt;object type=&quot;3&quot; unique_id=&quot;10096&quot;&gt;&lt;property id=&quot;20148&quot; value=&quot;5&quot;/&gt;&lt;property id=&quot;20300&quot; value=&quot;Slide 6 - &amp;quot;Measurement of tumor marker ultimately impacts on clinical management of the malignant disease either by&amp;quot;&quot;/&gt;&lt;property id=&quot;20307&quot; value=&quot;262&quot;/&gt;&lt;/object&gt;&lt;object type=&quot;3&quot; unique_id=&quot;10097&quot;&gt;&lt;property id=&quot;20148&quot; value=&quot;5&quot;/&gt;&lt;property id=&quot;20300&quot; value=&quot;Slide 7 - &amp;quot; Guidelines Recommendations&amp;quot;&quot;/&gt;&lt;property id=&quot;20307&quot; value=&quot;271&quot;/&gt;&lt;/object&gt;&lt;object type=&quot;3&quot; unique_id=&quot;10098&quot;&gt;&lt;property id=&quot;20148&quot; value=&quot;5&quot;/&gt;&lt;property id=&quot;20300&quot; value=&quot;Slide 8 - &amp;quot;Most frequently requested serum tumour markers and the current recommendations of the National Academy of Clinical &quot;/&gt;&lt;property id=&quot;20307&quot; value=&quot;272&quot;/&gt;&lt;/object&gt;&lt;object type=&quot;3&quot; unique_id=&quot;10099&quot;&gt;&lt;property id=&quot;20148&quot; value=&quot;5&quot;/&gt;&lt;property id=&quot;20300&quot; value=&quot;Slide 9&quot;/&gt;&lt;property id=&quot;20307&quot; value=&quot;273&quot;/&gt;&lt;/object&gt;&lt;object type=&quot;3&quot; unique_id=&quot;10100&quot;&gt;&lt;property id=&quot;20148&quot; value=&quot;5&quot;/&gt;&lt;property id=&quot;20300&quot; value=&quot;Slide 16 - &amp;quot;Frequency of investigation&amp;quot;&quot;/&gt;&lt;property id=&quot;20307&quot; value=&quot;330&quot;/&gt;&lt;/object&gt;&lt;object type=&quot;3&quot; unique_id=&quot;10101&quot;&gt;&lt;property id=&quot;20148&quot; value=&quot;5&quot;/&gt;&lt;property id=&quot;20300&quot; value=&quot;Slide 10&quot;/&gt;&lt;property id=&quot;20307&quot; value=&quot;311&quot;/&gt;&lt;/object&gt;&lt;object type=&quot;3&quot; unique_id=&quot;10102&quot;&gt;&lt;property id=&quot;20148&quot; value=&quot;5&quot;/&gt;&lt;property id=&quot;20300&quot; value=&quot;Slide 11&quot;/&gt;&lt;property id=&quot;20307&quot; value=&quot;312&quot;/&gt;&lt;/object&gt;&lt;object type=&quot;3&quot; unique_id=&quot;10103&quot;&gt;&lt;property id=&quot;20148&quot; value=&quot;5&quot;/&gt;&lt;property id=&quot;20300&quot; value=&quot;Slide 12 - &amp;quot;Tumour markers – recommened use according to localization and tumour type&amp;quot;&quot;/&gt;&lt;property id=&quot;20307&quot; value=&quot;313&quot;/&gt;&lt;/object&gt;&lt;object type=&quot;3&quot; unique_id=&quot;10104&quot;&gt;&lt;property id=&quot;20148&quot; value=&quot;5&quot;/&gt;&lt;property id=&quot;20300&quot; value=&quot;Slide 13 - &amp;quot;Tumour markers – recommened use according to localization and tumour type&amp;quot;&quot;/&gt;&lt;property id=&quot;20307&quot; value=&quot;314&quot;/&gt;&lt;/object&gt;&lt;object type=&quot;3&quot; unique_id=&quot;10105&quot;&gt;&lt;property id=&quot;20148&quot; value=&quot;5&quot;/&gt;&lt;property id=&quot;20300&quot; value=&quot;Slide 14 - &amp;quot;Tumour markers – recommened use according to localization and tumour type&amp;quot;&quot;/&gt;&lt;property id=&quot;20307&quot; value=&quot;315&quot;/&gt;&lt;/object&gt;&lt;object type=&quot;3&quot; unique_id=&quot;10106&quot;&gt;&lt;property id=&quot;20148&quot; value=&quot;5&quot;/&gt;&lt;property id=&quot;20300&quot; value=&quot;Slide 15 - &amp;quot;Tumour markers – recommened use according to localization and tumour type&amp;quot;&quot;/&gt;&lt;property id=&quot;20307&quot; value=&quot;316&quot;/&gt;&lt;/object&gt;&lt;object type=&quot;3&quot; unique_id=&quot;10108&quot;&gt;&lt;property id=&quot;20148&quot; value=&quot;5&quot;/&gt;&lt;property id=&quot;20300&quot; value=&quot;Slide 20 - &amp;quot;HE4&amp;quot;&quot;/&gt;&lt;property id=&quot;20307&quot; value=&quot;326&quot;/&gt;&lt;/object&gt;&lt;object type=&quot;3&quot; unique_id=&quot;10109&quot;&gt;&lt;property id=&quot;20148&quot; value=&quot;5&quot;/&gt;&lt;property id=&quot;20300&quot; value=&quot;Slide 21 - &amp;quot;HE4&amp;quot;&quot;/&gt;&lt;property id=&quot;20307&quot; value=&quot;327&quot;/&gt;&lt;/object&gt;&lt;object type=&quot;3&quot; unique_id=&quot;10110&quot;&gt;&lt;property id=&quot;20148&quot; value=&quot;5&quot;/&gt;&lt;property id=&quot;20300&quot; value=&quot;Slide 22&quot;/&gt;&lt;property id=&quot;20307&quot; value=&quot;328&quot;/&gt;&lt;/object&gt;&lt;object type=&quot;3&quot; unique_id=&quot;10111&quot;&gt;&lt;property id=&quot;20148&quot; value=&quot;5&quot;/&gt;&lt;property id=&quot;20300&quot; value=&quot;Slide 24 - &amp;quot;How can the process of requesting tumor markers be improved?&amp;#x0D;&amp;#x0A;&amp;quot;&quot;/&gt;&lt;property id=&quot;20307&quot; value=&quot;280&quot;/&gt;&lt;/object&gt;&lt;object type=&quot;3&quot; unique_id=&quot;10114&quot;&gt;&lt;property id=&quot;20148&quot; value=&quot;5&quot;/&gt;&lt;property id=&quot;20300&quot; value=&quot;Slide 25&quot;/&gt;&lt;property id=&quot;20307&quot; value=&quot;331&quot;/&gt;&lt;/object&gt;&lt;object type=&quot;3&quot; unique_id=&quot;10115&quot;&gt;&lt;property id=&quot;20148&quot; value=&quot;5&quot;/&gt;&lt;property id=&quot;20300&quot; value=&quot;Slide 27 - &amp;quot;CA 19-9&amp;quot;&quot;/&gt;&lt;property id=&quot;20307&quot; value=&quot;332&quot;/&gt;&lt;/object&gt;&lt;object type=&quot;3&quot; unique_id=&quot;10116&quot;&gt;&lt;property id=&quot;20148&quot; value=&quot;5&quot;/&gt;&lt;property id=&quot;20300&quot; value=&quot;Slide 28 - &amp;quot;CA 15-3&amp;quot;&quot;/&gt;&lt;property id=&quot;20307&quot; value=&quot;333&quot;/&gt;&lt;/object&gt;&lt;object type=&quot;3&quot; unique_id=&quot;10117&quot;&gt;&lt;property id=&quot;20148&quot; value=&quot;5&quot;/&gt;&lt;property id=&quot;20300&quot; value=&quot;Slide 29 - &amp;quot;NSE&amp;quot;&quot;/&gt;&lt;property id=&quot;20307&quot; value=&quot;334&quot;/&gt;&lt;/object&gt;&lt;object type=&quot;3&quot; unique_id=&quot;10118&quot;&gt;&lt;property id=&quot;20148&quot; value=&quot;5&quot;/&gt;&lt;property id=&quot;20300&quot; value=&quot;Slide 30 - &amp;quot;In conclusion&amp;quot;&quot;/&gt;&lt;property id=&quot;20307&quot; value=&quot;285&quot;/&gt;&lt;/object&gt;&lt;object type=&quot;3&quot; unique_id=&quot;10119&quot;&gt;&lt;property id=&quot;20148&quot; value=&quot;5&quot;/&gt;&lt;property id=&quot;20300&quot; value=&quot;Slide 31 - &amp;quot;Discover of new tumor markers&amp;quot;&quot;/&gt;&lt;property id=&quot;20307&quot; value=&quot;287&quot;/&gt;&lt;/object&gt;&lt;object type=&quot;3&quot; unique_id=&quot;10120&quot;&gt;&lt;property id=&quot;20148&quot; value=&quot;5&quot;/&gt;&lt;property id=&quot;20300&quot; value=&quot;Slide 32&quot;/&gt;&lt;property id=&quot;20307&quot; value=&quot;288&quot;/&gt;&lt;/object&gt;&lt;object type=&quot;3&quot; unique_id=&quot;10121&quot;&gt;&lt;property id=&quot;20148&quot; value=&quot;5&quot;/&gt;&lt;property id=&quot;20300&quot; value=&quot;Slide 33&quot;/&gt;&lt;property id=&quot;20307&quot; value=&quot;289&quot;/&gt;&lt;/object&gt;&lt;object type=&quot;3&quot; unique_id=&quot;10123&quot;&gt;&lt;property id=&quot;20148&quot; value=&quot;5&quot;/&gt;&lt;property id=&quot;20300&quot; value=&quot;Slide 34 - &amp;quot;Potential new tumour markers&amp;quot;&quot;/&gt;&lt;property id=&quot;20307&quot; value=&quot;291&quot;/&gt;&lt;/object&gt;&lt;object type=&quot;3&quot; unique_id=&quot;10124&quot;&gt;&lt;property id=&quot;20148&quot; value=&quot;5&quot;/&gt;&lt;property id=&quot;20300&quot; value=&quot;Slide 35 - &amp;quot;Oncogenes and their significance in tumour - examples&amp;quot;&quot;/&gt;&lt;property id=&quot;20307&quot; value=&quot;292&quot;/&gt;&lt;/object&gt;&lt;object type=&quot;3&quot; unique_id=&quot;10125&quot;&gt;&lt;property id=&quot;20148&quot; value=&quot;5&quot;/&gt;&lt;property id=&quot;20300&quot; value=&quot;Slide 36 - &amp;quot;Antioncogenes and their significance in tumour - examples&amp;quot;&quot;/&gt;&lt;property id=&quot;20307&quot; value=&quot;293&quot;/&gt;&lt;/object&gt;&lt;object type=&quot;3&quot; unique_id=&quot;10126&quot;&gt;&lt;property id=&quot;20148&quot; value=&quot;5&quot;/&gt;&lt;property id=&quot;20300&quot; value=&quot;Slide 37 - &amp;quot;Human Epidermal Growth Factor 2 (HER2)&amp;quot;&quot;/&gt;&lt;property id=&quot;20307&quot; value=&quot;294&quot;/&gt;&lt;/object&gt;&lt;object type=&quot;3&quot; unique_id=&quot;10127&quot;&gt;&lt;property id=&quot;20148&quot; value=&quot;5&quot;/&gt;&lt;property id=&quot;20300&quot; value=&quot;Slide 38 - &amp;quot;HER2 / neu&amp;quot;&quot;/&gt;&lt;property id=&quot;20307&quot; value=&quot;320&quot;/&gt;&lt;/object&gt;&lt;object type=&quot;3&quot; unique_id=&quot;10129&quot;&gt;&lt;property id=&quot;20148&quot; value=&quot;5&quot;/&gt;&lt;property id=&quot;20300&quot; value=&quot;Slide 42 - &amp;quot;WHAT APPROACHES ARE AVAILABLE&amp;quot;&quot;/&gt;&lt;property id=&quot;20307&quot; value=&quot;299&quot;/&gt;&lt;/object&gt;&lt;object type=&quot;3&quot; unique_id=&quot;10130&quot;&gt;&lt;property id=&quot;20148&quot; value=&quot;5&quot;/&gt;&lt;property id=&quot;20300&quot; value=&quot;Slide 43 - &amp;quot;Single gene assay&amp;quot;&quot;/&gt;&lt;property id=&quot;20307&quot; value=&quot;300&quot;/&gt;&lt;/object&gt;&lt;object type=&quot;3&quot; unique_id=&quot;10131&quot;&gt;&lt;property id=&quot;20148&quot; value=&quot;5&quot;/&gt;&lt;property id=&quot;20300&quot; value=&quot;Slide 44 - &amp;quot;Multigene arrays&amp;quot;&quot;/&gt;&lt;property id=&quot;20307&quot; value=&quot;302&quot;/&gt;&lt;/object&gt;&lt;object type=&quot;3&quot; unique_id=&quot;10132&quot;&gt;&lt;property id=&quot;20148&quot; value=&quot;5&quot;/&gt;&lt;property id=&quot;20300&quot; value=&quot;Slide 45 - &amp;quot;Next generation sequencing&amp;#x0D;&amp;#x0A;(massively parallel sequencing)&amp;quot;&quot;/&gt;&lt;property id=&quot;20307&quot; value=&quot;303&quot;/&gt;&lt;/object&gt;&lt;object type=&quot;3&quot; unique_id=&quot;10133&quot;&gt;&lt;property id=&quot;20148&quot; value=&quot;5&quot;/&gt;&lt;property id=&quot;20300&quot; value=&quot;Slide 46 - &amp;quot;Next generation sequencing - applications&amp;quot;&quot;/&gt;&lt;property id=&quot;20307&quot; value=&quot;304&quot;/&gt;&lt;/object&gt;&lt;object type=&quot;3&quot; unique_id=&quot;10134&quot;&gt;&lt;property id=&quot;20148&quot; value=&quot;5&quot;/&gt;&lt;property id=&quot;20300&quot; value=&quot;Slide 47&quot;/&gt;&lt;property id=&quot;20307&quot; value=&quot;309&quot;/&gt;&lt;/object&gt;&lt;object type=&quot;3&quot; unique_id=&quot;10135&quot;&gt;&lt;property id=&quot;20148&quot; value=&quot;5&quot;/&gt;&lt;property id=&quot;20300&quot; value=&quot;Slide 48 - &amp;quot;Conclusion&amp;quot;&quot;/&gt;&lt;property id=&quot;20307&quot; value=&quot;317&quot;/&gt;&lt;/object&gt;&lt;object type=&quot;3&quot; unique_id=&quot;10136&quot;&gt;&lt;property id=&quot;20148&quot; value=&quot;5&quot;/&gt;&lt;property id=&quot;20300&quot; value=&quot;Slide 49&quot;/&gt;&lt;property id=&quot;20307&quot; value=&quot;310&quot;/&gt;&lt;/object&gt;&lt;object type=&quot;3&quot; unique_id=&quot;17245&quot;&gt;&lt;property id=&quot;20148&quot; value=&quot;5&quot;/&gt;&lt;property id=&quot;20300&quot; value=&quot;Slide 17 - &amp;quot;Dynamic follow up&amp;quot;&quot;/&gt;&lt;property id=&quot;20307&quot; value=&quot;335&quot;/&gt;&lt;/object&gt;&lt;object type=&quot;3&quot; unique_id=&quot;17246&quot;&gt;&lt;property id=&quot;20148&quot; value=&quot;5&quot;/&gt;&lt;property id=&quot;20300&quot; value=&quot;Slide 18 - &amp;quot;Dynamic follow up&amp;quot;&quot;/&gt;&lt;property id=&quot;20307&quot; value=&quot;336&quot;/&gt;&lt;/object&gt;&lt;object type=&quot;3&quot; unique_id=&quot;17247&quot;&gt;&lt;property id=&quot;20148&quot; value=&quot;5&quot;/&gt;&lt;property id=&quot;20300&quot; value=&quot;Slide 19 - &amp;quot;New biomarkers&amp;quot;&quot;/&gt;&lt;property id=&quot;20307&quot; value=&quot;337&quot;/&gt;&lt;/object&gt;&lt;object type=&quot;3&quot; unique_id=&quot;17248&quot;&gt;&lt;property id=&quot;20148&quot; value=&quot;5&quot;/&gt;&lt;property id=&quot;20300&quot; value=&quot;Slide 26 - &amp;quot;Determination of tumour markers &amp;#x0D;&amp;#x0A;- analytical interferences&amp;quot;&quot;/&gt;&lt;property id=&quot;20307&quot; value=&quot;338&quot;/&gt;&lt;/object&gt;&lt;object type=&quot;3&quot; unique_id=&quot;17249&quot;&gt;&lt;property id=&quot;20148&quot; value=&quot;5&quot;/&gt;&lt;property id=&quot;20300&quot; value=&quot;Slide 39 - &amp;quot;Circulating tumor cells&amp;quot;&quot;/&gt;&lt;property id=&quot;20307&quot; value=&quot;339&quot;/&gt;&lt;/object&gt;&lt;object type=&quot;3&quot; unique_id=&quot;17250&quot;&gt;&lt;property id=&quot;20148&quot; value=&quot;5&quot;/&gt;&lt;property id=&quot;20300&quot; value=&quot;Slide 40 - &amp;quot;Why are we interested in CTC detection ?&amp;quot;&quot;/&gt;&lt;property id=&quot;20307&quot; value=&quot;340&quot;/&gt;&lt;/object&gt;&lt;object type=&quot;3&quot; unique_id=&quot;17251&quot;&gt;&lt;property id=&quot;20148&quot; value=&quot;5&quot;/&gt;&lt;property id=&quot;20300&quot; value=&quot;Slide 41 - &amp;quot;Our study conclusions&amp;quot;&quot;/&gt;&lt;property id=&quot;20307&quot; value=&quot;341&quot;/&gt;&lt;/object&gt;&lt;object type=&quot;3&quot; unique_id=&quot;17253&quot;&gt;&lt;property id=&quot;20148&quot; value=&quot;5&quot;/&gt;&lt;property id=&quot;20300&quot; value=&quot;Slide 23&quot;/&gt;&lt;property id=&quot;20307&quot; value=&quot;342&quot;/&gt;&lt;/object&gt;&lt;/object&gt;&lt;object type=&quot;8&quot; unique_id=&quot;10184&quot;&gt;&lt;/object&gt;&lt;/object&gt;&lt;/database&gt;"/>
  <p:tag name="SECTOMILLISECCONVERTED" val="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2112</Words>
  <Application>Microsoft Office PowerPoint</Application>
  <PresentationFormat>Předvádění na obrazovce (4:3)</PresentationFormat>
  <Paragraphs>312</Paragraphs>
  <Slides>38</Slides>
  <Notes>16</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38</vt:i4>
      </vt:variant>
    </vt:vector>
  </HeadingPairs>
  <TitlesOfParts>
    <vt:vector size="49" baseType="lpstr">
      <vt:lpstr>Arial</vt:lpstr>
      <vt:lpstr>Arial Black</vt:lpstr>
      <vt:lpstr>Calibri</vt:lpstr>
      <vt:lpstr>Constantia</vt:lpstr>
      <vt:lpstr>Georgia</vt:lpstr>
      <vt:lpstr>Helvetica</vt:lpstr>
      <vt:lpstr>Tahoma</vt:lpstr>
      <vt:lpstr>Times New Roman</vt:lpstr>
      <vt:lpstr>Wingdings</vt:lpstr>
      <vt:lpstr>Wingdings 2</vt:lpstr>
      <vt:lpstr>Motiv systému Office</vt:lpstr>
      <vt:lpstr>Tumour markers – using in the general practice</vt:lpstr>
      <vt:lpstr>Prezentace aplikace PowerPoint</vt:lpstr>
      <vt:lpstr>Prezentace aplikace PowerPoint</vt:lpstr>
      <vt:lpstr>     TUMOR MARKERS</vt:lpstr>
      <vt:lpstr>Measurement of tumor marker ultimately impacts on clinical management of the malignant disease either by</vt:lpstr>
      <vt:lpstr>Specificity and sensitivity</vt:lpstr>
      <vt:lpstr> Guidelines Recommendations</vt:lpstr>
      <vt:lpstr>Most frequently requested serum tumour markers and the current recommendations of the National Academy of Clinical Biochemistry for the appropriate clinical use of these markers</vt:lpstr>
      <vt:lpstr>Tumour markers – recommened use according to localization and tumour type</vt:lpstr>
      <vt:lpstr>PIVKA-II – new biomarker for hepatocellular carcinoma</vt:lpstr>
      <vt:lpstr>Prezentace aplikace PowerPoint</vt:lpstr>
      <vt:lpstr>Tumour markers – recommened use according to localization and tumour type</vt:lpstr>
      <vt:lpstr>Prezentace aplikace PowerPoint</vt:lpstr>
      <vt:lpstr>Tumour markers – recommened use according to localization and tumour type</vt:lpstr>
      <vt:lpstr>Frequency of investigation</vt:lpstr>
      <vt:lpstr>Dynamic follow up</vt:lpstr>
      <vt:lpstr>Dynamic follow up</vt:lpstr>
      <vt:lpstr>Determination of tumour markers  - analytical interferences</vt:lpstr>
      <vt:lpstr>CA 19-9</vt:lpstr>
      <vt:lpstr>Cancer Screening</vt:lpstr>
      <vt:lpstr>Types of screening tests I</vt:lpstr>
      <vt:lpstr>Types of screening tests II</vt:lpstr>
      <vt:lpstr>Prezentace aplikace PowerPoint</vt:lpstr>
      <vt:lpstr>Discover of new tumor markers</vt:lpstr>
      <vt:lpstr>Potential new tumour markers</vt:lpstr>
      <vt:lpstr>Liquid biopsy – why ?</vt:lpstr>
      <vt:lpstr>Circulating tumor cells</vt:lpstr>
      <vt:lpstr>Prezentace aplikace PowerPoint</vt:lpstr>
      <vt:lpstr>Clinical validity of CTC</vt:lpstr>
      <vt:lpstr>Clinical applications of liquid biopsy in personalized medicine</vt:lpstr>
      <vt:lpstr>WHAT APPROACHES ARE AVAILABLE</vt:lpstr>
      <vt:lpstr>Prezentace aplikace PowerPoint</vt:lpstr>
      <vt:lpstr>Single gene assay</vt:lpstr>
      <vt:lpstr>Multigene arrays</vt:lpstr>
      <vt:lpstr>Next generation sequencing (massively parallel sequencing)</vt:lpstr>
      <vt:lpstr>Conclusion</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Tumour markers – using in the general practice</dc:title>
  <dc:creator>Springer Drahomíra, doc. Ing. Ph.D.</dc:creator>
  <cp:lastModifiedBy>Zima Tomáš, prof. MUDr. DrSc.  MBA</cp:lastModifiedBy>
  <cp:revision>30</cp:revision>
  <dcterms:created xsi:type="dcterms:W3CDTF">2019-08-07T10:07:35Z</dcterms:created>
  <dcterms:modified xsi:type="dcterms:W3CDTF">2020-12-04T20:13:40Z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2020-11-13T20:07:44Z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
  </property>
  <property fmtid="{D5CDD505-2E9C-101B-9397-08002B2CF9AE}" pid="8" name="MSIP_Label_2063cd7f-2d21-486a-9f29-9c1683fdd175_ContentBits">
    <vt:lpwstr>0</vt:lpwstr>
  </property>
</Properties>
</file>