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74" r:id="rId2"/>
  </p:sldMasterIdLst>
  <p:sldIdLst>
    <p:sldId id="256" r:id="rId3"/>
    <p:sldId id="259" r:id="rId4"/>
    <p:sldId id="257" r:id="rId5"/>
    <p:sldId id="258" r:id="rId6"/>
    <p:sldId id="260" r:id="rId7"/>
    <p:sldId id="261" r:id="rId8"/>
    <p:sldId id="262" r:id="rId9"/>
    <p:sldId id="263" r:id="rId10"/>
    <p:sldId id="264" r:id="rId11"/>
    <p:sldId id="265" r:id="rId12"/>
    <p:sldId id="266" r:id="rId13"/>
    <p:sldId id="267" r:id="rId14"/>
    <p:sldId id="268" r:id="rId15"/>
    <p:sldId id="277" r:id="rId16"/>
    <p:sldId id="269" r:id="rId17"/>
    <p:sldId id="276" r:id="rId18"/>
    <p:sldId id="278" r:id="rId19"/>
    <p:sldId id="279" r:id="rId20"/>
    <p:sldId id="280" r:id="rId21"/>
    <p:sldId id="281" r:id="rId22"/>
    <p:sldId id="271" r:id="rId23"/>
    <p:sldId id="283" r:id="rId24"/>
    <p:sldId id="294" r:id="rId25"/>
    <p:sldId id="295" r:id="rId26"/>
    <p:sldId id="296" r:id="rId27"/>
    <p:sldId id="297" r:id="rId28"/>
    <p:sldId id="562" r:id="rId29"/>
    <p:sldId id="298" r:id="rId30"/>
    <p:sldId id="299" r:id="rId31"/>
    <p:sldId id="300" r:id="rId32"/>
    <p:sldId id="561" r:id="rId33"/>
    <p:sldId id="301" r:id="rId34"/>
    <p:sldId id="557" r:id="rId35"/>
    <p:sldId id="559" r:id="rId36"/>
    <p:sldId id="329" r:id="rId37"/>
    <p:sldId id="574" r:id="rId38"/>
    <p:sldId id="303" r:id="rId39"/>
    <p:sldId id="305" r:id="rId40"/>
    <p:sldId id="558" r:id="rId41"/>
    <p:sldId id="304" r:id="rId42"/>
    <p:sldId id="560" r:id="rId43"/>
    <p:sldId id="306" r:id="rId44"/>
    <p:sldId id="553" r:id="rId45"/>
    <p:sldId id="571" r:id="rId46"/>
    <p:sldId id="564" r:id="rId47"/>
    <p:sldId id="569" r:id="rId48"/>
    <p:sldId id="572" r:id="rId49"/>
    <p:sldId id="567" r:id="rId50"/>
    <p:sldId id="568" r:id="rId51"/>
    <p:sldId id="573" r:id="rId52"/>
    <p:sldId id="282" r:id="rId53"/>
    <p:sldId id="273" r:id="rId54"/>
    <p:sldId id="575" r:id="rId55"/>
    <p:sldId id="576" r:id="rId56"/>
    <p:sldId id="577" r:id="rId57"/>
    <p:sldId id="578" r:id="rId58"/>
    <p:sldId id="584" r:id="rId59"/>
    <p:sldId id="585" r:id="rId60"/>
    <p:sldId id="589" r:id="rId61"/>
    <p:sldId id="590" r:id="rId62"/>
    <p:sldId id="591" r:id="rId63"/>
    <p:sldId id="592" r:id="rId64"/>
    <p:sldId id="593" r:id="rId65"/>
    <p:sldId id="594" r:id="rId66"/>
    <p:sldId id="270" r:id="rId67"/>
    <p:sldId id="272" r:id="rId68"/>
    <p:sldId id="597" r:id="rId69"/>
    <p:sldId id="274" r:id="rId70"/>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AEEC30-A1CC-489C-932B-B9C9E96D896F}" v="5" dt="2020-06-09T15:42:41.0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39" autoAdjust="0"/>
    <p:restoredTop sz="94660"/>
  </p:normalViewPr>
  <p:slideViewPr>
    <p:cSldViewPr snapToGrid="0">
      <p:cViewPr varScale="1">
        <p:scale>
          <a:sx n="99" d="100"/>
          <a:sy n="99" d="100"/>
        </p:scale>
        <p:origin x="3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fare\Downloads\Lab-Surfing%20usuarios.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pivotSource>
    <c:name>[Lab-Surfing usuarios.xls]Edad!TablaDinámica2</c:name>
    <c:fmtId val="6"/>
  </c:pivotSource>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HISTOGRAM</a:t>
            </a:r>
          </a:p>
          <a:p>
            <a:pPr>
              <a:defRPr sz="2000" b="1"/>
            </a:pPr>
            <a:endParaRPr lang="en-US" sz="2000" b="1"/>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s>
    <c:plotArea>
      <c:layout/>
      <c:barChart>
        <c:barDir val="col"/>
        <c:grouping val="clustered"/>
        <c:varyColors val="0"/>
        <c:ser>
          <c:idx val="0"/>
          <c:order val="0"/>
          <c:tx>
            <c:strRef>
              <c:f>Edad!$B$3:$B$4</c:f>
              <c:strCache>
                <c:ptCount val="1"/>
                <c:pt idx="0">
                  <c:v>Total</c:v>
                </c:pt>
              </c:strCache>
            </c:strRef>
          </c:tx>
          <c:spPr>
            <a:solidFill>
              <a:schemeClr val="accent1"/>
            </a:solidFill>
            <a:ln>
              <a:noFill/>
            </a:ln>
            <a:effectLst/>
          </c:spPr>
          <c:invertIfNegative val="0"/>
          <c:cat>
            <c:strRef>
              <c:f>Edad!$A$5:$A$44</c:f>
              <c:strCache>
                <c:ptCount val="39"/>
                <c:pt idx="0">
                  <c:v>17</c:v>
                </c:pt>
                <c:pt idx="1">
                  <c:v>18</c:v>
                </c:pt>
                <c:pt idx="2">
                  <c:v>19</c:v>
                </c:pt>
                <c:pt idx="3">
                  <c:v>20</c:v>
                </c:pt>
                <c:pt idx="4">
                  <c:v>21</c:v>
                </c:pt>
                <c:pt idx="5">
                  <c:v>22</c:v>
                </c:pt>
                <c:pt idx="6">
                  <c:v>23</c:v>
                </c:pt>
                <c:pt idx="7">
                  <c:v>24</c:v>
                </c:pt>
                <c:pt idx="8">
                  <c:v>25</c:v>
                </c:pt>
                <c:pt idx="9">
                  <c:v>26</c:v>
                </c:pt>
                <c:pt idx="10">
                  <c:v>27</c:v>
                </c:pt>
                <c:pt idx="11">
                  <c:v>28</c:v>
                </c:pt>
                <c:pt idx="12">
                  <c:v>29</c:v>
                </c:pt>
                <c:pt idx="13">
                  <c:v>30</c:v>
                </c:pt>
                <c:pt idx="14">
                  <c:v>31</c:v>
                </c:pt>
                <c:pt idx="15">
                  <c:v>32</c:v>
                </c:pt>
                <c:pt idx="16">
                  <c:v>33</c:v>
                </c:pt>
                <c:pt idx="17">
                  <c:v>34</c:v>
                </c:pt>
                <c:pt idx="18">
                  <c:v>35</c:v>
                </c:pt>
                <c:pt idx="19">
                  <c:v>36</c:v>
                </c:pt>
                <c:pt idx="20">
                  <c:v>37</c:v>
                </c:pt>
                <c:pt idx="21">
                  <c:v>38</c:v>
                </c:pt>
                <c:pt idx="22">
                  <c:v>39</c:v>
                </c:pt>
                <c:pt idx="23">
                  <c:v>40</c:v>
                </c:pt>
                <c:pt idx="24">
                  <c:v>41</c:v>
                </c:pt>
                <c:pt idx="25">
                  <c:v>42</c:v>
                </c:pt>
                <c:pt idx="26">
                  <c:v>43</c:v>
                </c:pt>
                <c:pt idx="27">
                  <c:v>44</c:v>
                </c:pt>
                <c:pt idx="28">
                  <c:v>46</c:v>
                </c:pt>
                <c:pt idx="29">
                  <c:v>47</c:v>
                </c:pt>
                <c:pt idx="30">
                  <c:v>48</c:v>
                </c:pt>
                <c:pt idx="31">
                  <c:v>49</c:v>
                </c:pt>
                <c:pt idx="32">
                  <c:v>52</c:v>
                </c:pt>
                <c:pt idx="33">
                  <c:v>53</c:v>
                </c:pt>
                <c:pt idx="34">
                  <c:v>54</c:v>
                </c:pt>
                <c:pt idx="35">
                  <c:v>57</c:v>
                </c:pt>
                <c:pt idx="36">
                  <c:v>60</c:v>
                </c:pt>
                <c:pt idx="37">
                  <c:v>63</c:v>
                </c:pt>
                <c:pt idx="38">
                  <c:v>66</c:v>
                </c:pt>
              </c:strCache>
            </c:strRef>
          </c:cat>
          <c:val>
            <c:numRef>
              <c:f>Edad!$B$5:$B$44</c:f>
              <c:numCache>
                <c:formatCode>General</c:formatCode>
                <c:ptCount val="39"/>
                <c:pt idx="0">
                  <c:v>1</c:v>
                </c:pt>
                <c:pt idx="1">
                  <c:v>1</c:v>
                </c:pt>
                <c:pt idx="2">
                  <c:v>1</c:v>
                </c:pt>
                <c:pt idx="3">
                  <c:v>2</c:v>
                </c:pt>
                <c:pt idx="4">
                  <c:v>3</c:v>
                </c:pt>
                <c:pt idx="5">
                  <c:v>6</c:v>
                </c:pt>
                <c:pt idx="6">
                  <c:v>11</c:v>
                </c:pt>
                <c:pt idx="7">
                  <c:v>7</c:v>
                </c:pt>
                <c:pt idx="8">
                  <c:v>13</c:v>
                </c:pt>
                <c:pt idx="9">
                  <c:v>21</c:v>
                </c:pt>
                <c:pt idx="10">
                  <c:v>27</c:v>
                </c:pt>
                <c:pt idx="11">
                  <c:v>33</c:v>
                </c:pt>
                <c:pt idx="12">
                  <c:v>25</c:v>
                </c:pt>
                <c:pt idx="13">
                  <c:v>25</c:v>
                </c:pt>
                <c:pt idx="14">
                  <c:v>36</c:v>
                </c:pt>
                <c:pt idx="15">
                  <c:v>25</c:v>
                </c:pt>
                <c:pt idx="16">
                  <c:v>18</c:v>
                </c:pt>
                <c:pt idx="17">
                  <c:v>12</c:v>
                </c:pt>
                <c:pt idx="18">
                  <c:v>14</c:v>
                </c:pt>
                <c:pt idx="19">
                  <c:v>10</c:v>
                </c:pt>
                <c:pt idx="20">
                  <c:v>7</c:v>
                </c:pt>
                <c:pt idx="21">
                  <c:v>7</c:v>
                </c:pt>
                <c:pt idx="22">
                  <c:v>10</c:v>
                </c:pt>
                <c:pt idx="23">
                  <c:v>7</c:v>
                </c:pt>
                <c:pt idx="24">
                  <c:v>1</c:v>
                </c:pt>
                <c:pt idx="25">
                  <c:v>1</c:v>
                </c:pt>
                <c:pt idx="26">
                  <c:v>2</c:v>
                </c:pt>
                <c:pt idx="27">
                  <c:v>5</c:v>
                </c:pt>
                <c:pt idx="28">
                  <c:v>3</c:v>
                </c:pt>
                <c:pt idx="29">
                  <c:v>1</c:v>
                </c:pt>
                <c:pt idx="30">
                  <c:v>1</c:v>
                </c:pt>
                <c:pt idx="31">
                  <c:v>3</c:v>
                </c:pt>
                <c:pt idx="32">
                  <c:v>1</c:v>
                </c:pt>
                <c:pt idx="33">
                  <c:v>2</c:v>
                </c:pt>
                <c:pt idx="34">
                  <c:v>3</c:v>
                </c:pt>
                <c:pt idx="35">
                  <c:v>1</c:v>
                </c:pt>
                <c:pt idx="36">
                  <c:v>2</c:v>
                </c:pt>
                <c:pt idx="37">
                  <c:v>1</c:v>
                </c:pt>
                <c:pt idx="38">
                  <c:v>1</c:v>
                </c:pt>
              </c:numCache>
            </c:numRef>
          </c:val>
          <c:extLst>
            <c:ext xmlns:c16="http://schemas.microsoft.com/office/drawing/2014/chart" uri="{C3380CC4-5D6E-409C-BE32-E72D297353CC}">
              <c16:uniqueId val="{00000000-5F22-4B91-99E7-9A9407856FA4}"/>
            </c:ext>
          </c:extLst>
        </c:ser>
        <c:dLbls>
          <c:showLegendKey val="0"/>
          <c:showVal val="0"/>
          <c:showCatName val="0"/>
          <c:showSerName val="0"/>
          <c:showPercent val="0"/>
          <c:showBubbleSize val="0"/>
        </c:dLbls>
        <c:gapWidth val="219"/>
        <c:overlap val="-27"/>
        <c:axId val="479155232"/>
        <c:axId val="479159824"/>
      </c:barChart>
      <c:catAx>
        <c:axId val="479155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9159824"/>
        <c:crosses val="autoZero"/>
        <c:auto val="1"/>
        <c:lblAlgn val="ctr"/>
        <c:lblOffset val="100"/>
        <c:noMultiLvlLbl val="0"/>
      </c:catAx>
      <c:valAx>
        <c:axId val="479159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9155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10/16/20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943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10/16/20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89703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10/16/20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60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F954B6A-B212-4480-B64B-F853E52E1EAC}" type="datetimeFigureOut">
              <a:rPr lang="en-GB" smtClean="0"/>
              <a:t>16/10/2020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00036C-353D-4F88-B8DC-3291FEA6C668}" type="slidenum">
              <a:rPr lang="en-GB" smtClean="0"/>
              <a:t>‹#›</a:t>
            </a:fld>
            <a:endParaRPr lang="en-GB"/>
          </a:p>
        </p:txBody>
      </p:sp>
    </p:spTree>
    <p:extLst>
      <p:ext uri="{BB962C8B-B14F-4D97-AF65-F5344CB8AC3E}">
        <p14:creationId xmlns:p14="http://schemas.microsoft.com/office/powerpoint/2010/main" val="1847603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F954B6A-B212-4480-B64B-F853E52E1EAC}" type="datetimeFigureOut">
              <a:rPr lang="en-GB" smtClean="0"/>
              <a:t>16/10/2020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00036C-353D-4F88-B8DC-3291FEA6C668}" type="slidenum">
              <a:rPr lang="en-GB" smtClean="0"/>
              <a:t>‹#›</a:t>
            </a:fld>
            <a:endParaRPr lang="en-GB"/>
          </a:p>
        </p:txBody>
      </p:sp>
    </p:spTree>
    <p:extLst>
      <p:ext uri="{BB962C8B-B14F-4D97-AF65-F5344CB8AC3E}">
        <p14:creationId xmlns:p14="http://schemas.microsoft.com/office/powerpoint/2010/main" val="3294853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954B6A-B212-4480-B64B-F853E52E1EAC}" type="datetimeFigureOut">
              <a:rPr lang="en-GB" smtClean="0"/>
              <a:t>16/10/2020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00036C-353D-4F88-B8DC-3291FEA6C668}" type="slidenum">
              <a:rPr lang="en-GB" smtClean="0"/>
              <a:t>‹#›</a:t>
            </a:fld>
            <a:endParaRPr lang="en-GB"/>
          </a:p>
        </p:txBody>
      </p:sp>
    </p:spTree>
    <p:extLst>
      <p:ext uri="{BB962C8B-B14F-4D97-AF65-F5344CB8AC3E}">
        <p14:creationId xmlns:p14="http://schemas.microsoft.com/office/powerpoint/2010/main" val="449071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F954B6A-B212-4480-B64B-F853E52E1EAC}" type="datetimeFigureOut">
              <a:rPr lang="en-GB" smtClean="0"/>
              <a:t>16/10/2020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00036C-353D-4F88-B8DC-3291FEA6C668}" type="slidenum">
              <a:rPr lang="en-GB" smtClean="0"/>
              <a:t>‹#›</a:t>
            </a:fld>
            <a:endParaRPr lang="en-GB"/>
          </a:p>
        </p:txBody>
      </p:sp>
    </p:spTree>
    <p:extLst>
      <p:ext uri="{BB962C8B-B14F-4D97-AF65-F5344CB8AC3E}">
        <p14:creationId xmlns:p14="http://schemas.microsoft.com/office/powerpoint/2010/main" val="183533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F954B6A-B212-4480-B64B-F853E52E1EAC}" type="datetimeFigureOut">
              <a:rPr lang="en-GB" smtClean="0"/>
              <a:t>16/10/2020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500036C-353D-4F88-B8DC-3291FEA6C668}" type="slidenum">
              <a:rPr lang="en-GB" smtClean="0"/>
              <a:t>‹#›</a:t>
            </a:fld>
            <a:endParaRPr lang="en-GB"/>
          </a:p>
        </p:txBody>
      </p:sp>
    </p:spTree>
    <p:extLst>
      <p:ext uri="{BB962C8B-B14F-4D97-AF65-F5344CB8AC3E}">
        <p14:creationId xmlns:p14="http://schemas.microsoft.com/office/powerpoint/2010/main" val="763428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F954B6A-B212-4480-B64B-F853E52E1EAC}" type="datetimeFigureOut">
              <a:rPr lang="en-GB" smtClean="0"/>
              <a:t>16/10/2020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500036C-353D-4F88-B8DC-3291FEA6C668}" type="slidenum">
              <a:rPr lang="en-GB" smtClean="0"/>
              <a:t>‹#›</a:t>
            </a:fld>
            <a:endParaRPr lang="en-GB"/>
          </a:p>
        </p:txBody>
      </p:sp>
    </p:spTree>
    <p:extLst>
      <p:ext uri="{BB962C8B-B14F-4D97-AF65-F5344CB8AC3E}">
        <p14:creationId xmlns:p14="http://schemas.microsoft.com/office/powerpoint/2010/main" val="2771703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954B6A-B212-4480-B64B-F853E52E1EAC}" type="datetimeFigureOut">
              <a:rPr lang="en-GB" smtClean="0"/>
              <a:t>16/10/2020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500036C-353D-4F88-B8DC-3291FEA6C668}" type="slidenum">
              <a:rPr lang="en-GB" smtClean="0"/>
              <a:t>‹#›</a:t>
            </a:fld>
            <a:endParaRPr lang="en-GB"/>
          </a:p>
        </p:txBody>
      </p:sp>
    </p:spTree>
    <p:extLst>
      <p:ext uri="{BB962C8B-B14F-4D97-AF65-F5344CB8AC3E}">
        <p14:creationId xmlns:p14="http://schemas.microsoft.com/office/powerpoint/2010/main" val="3825619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954B6A-B212-4480-B64B-F853E52E1EAC}" type="datetimeFigureOut">
              <a:rPr lang="en-GB" smtClean="0"/>
              <a:t>16/10/2020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00036C-353D-4F88-B8DC-3291FEA6C668}" type="slidenum">
              <a:rPr lang="en-GB" smtClean="0"/>
              <a:t>‹#›</a:t>
            </a:fld>
            <a:endParaRPr lang="en-GB"/>
          </a:p>
        </p:txBody>
      </p:sp>
    </p:spTree>
    <p:extLst>
      <p:ext uri="{BB962C8B-B14F-4D97-AF65-F5344CB8AC3E}">
        <p14:creationId xmlns:p14="http://schemas.microsoft.com/office/powerpoint/2010/main" val="422958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10/16/20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18507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954B6A-B212-4480-B64B-F853E52E1EAC}" type="datetimeFigureOut">
              <a:rPr lang="en-GB" smtClean="0"/>
              <a:t>16/10/2020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00036C-353D-4F88-B8DC-3291FEA6C668}" type="slidenum">
              <a:rPr lang="en-GB" smtClean="0"/>
              <a:t>‹#›</a:t>
            </a:fld>
            <a:endParaRPr lang="en-GB"/>
          </a:p>
        </p:txBody>
      </p:sp>
    </p:spTree>
    <p:extLst>
      <p:ext uri="{BB962C8B-B14F-4D97-AF65-F5344CB8AC3E}">
        <p14:creationId xmlns:p14="http://schemas.microsoft.com/office/powerpoint/2010/main" val="1880714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F954B6A-B212-4480-B64B-F853E52E1EAC}" type="datetimeFigureOut">
              <a:rPr lang="en-GB" smtClean="0"/>
              <a:t>16/10/2020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00036C-353D-4F88-B8DC-3291FEA6C668}" type="slidenum">
              <a:rPr lang="en-GB" smtClean="0"/>
              <a:t>‹#›</a:t>
            </a:fld>
            <a:endParaRPr lang="en-GB"/>
          </a:p>
        </p:txBody>
      </p:sp>
    </p:spTree>
    <p:extLst>
      <p:ext uri="{BB962C8B-B14F-4D97-AF65-F5344CB8AC3E}">
        <p14:creationId xmlns:p14="http://schemas.microsoft.com/office/powerpoint/2010/main" val="14668194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F954B6A-B212-4480-B64B-F853E52E1EAC}" type="datetimeFigureOut">
              <a:rPr lang="en-GB" smtClean="0"/>
              <a:t>16/10/2020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00036C-353D-4F88-B8DC-3291FEA6C668}" type="slidenum">
              <a:rPr lang="en-GB" smtClean="0"/>
              <a:t>‹#›</a:t>
            </a:fld>
            <a:endParaRPr lang="en-GB"/>
          </a:p>
        </p:txBody>
      </p:sp>
    </p:spTree>
    <p:extLst>
      <p:ext uri="{BB962C8B-B14F-4D97-AF65-F5344CB8AC3E}">
        <p14:creationId xmlns:p14="http://schemas.microsoft.com/office/powerpoint/2010/main" val="97010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10/16/20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614368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10/16/20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573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10/16/20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7675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10/16/20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93455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10/16/20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24260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10/16/20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43447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10/16/20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84975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10/16/20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161483372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954B6A-B212-4480-B64B-F853E52E1EAC}" type="datetimeFigureOut">
              <a:rPr lang="en-GB" smtClean="0"/>
              <a:t>16/10/2020</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00036C-353D-4F88-B8DC-3291FEA6C668}" type="slidenum">
              <a:rPr lang="en-GB" smtClean="0"/>
              <a:t>‹#›</a:t>
            </a:fld>
            <a:endParaRPr lang="en-GB"/>
          </a:p>
        </p:txBody>
      </p:sp>
    </p:spTree>
    <p:extLst>
      <p:ext uri="{BB962C8B-B14F-4D97-AF65-F5344CB8AC3E}">
        <p14:creationId xmlns:p14="http://schemas.microsoft.com/office/powerpoint/2010/main" val="387890871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4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04FB7E5-3FF7-4CB3-94E7-C3121687554D}"/>
              </a:ext>
            </a:extLst>
          </p:cNvPr>
          <p:cNvPicPr>
            <a:picLocks noChangeAspect="1"/>
          </p:cNvPicPr>
          <p:nvPr/>
        </p:nvPicPr>
        <p:blipFill rotWithShape="1">
          <a:blip r:embed="rId2"/>
          <a:srcRect t="22455" b="2545"/>
          <a:stretch/>
        </p:blipFill>
        <p:spPr>
          <a:xfrm>
            <a:off x="0" y="-141284"/>
            <a:ext cx="1237749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8D7D1FF5-7CF7-4C0F-9EB6-39B56FBB3E2D}"/>
              </a:ext>
            </a:extLst>
          </p:cNvPr>
          <p:cNvSpPr>
            <a:spLocks noGrp="1"/>
          </p:cNvSpPr>
          <p:nvPr>
            <p:ph type="ctrTitle"/>
          </p:nvPr>
        </p:nvSpPr>
        <p:spPr>
          <a:xfrm>
            <a:off x="404552" y="3074504"/>
            <a:ext cx="10581499" cy="2405024"/>
          </a:xfrm>
        </p:spPr>
        <p:txBody>
          <a:bodyPr>
            <a:normAutofit fontScale="90000"/>
          </a:bodyPr>
          <a:lstStyle/>
          <a:p>
            <a:r>
              <a:rPr lang="en-US" sz="6600" dirty="0">
                <a:solidFill>
                  <a:schemeClr val="bg1"/>
                </a:solidFill>
              </a:rPr>
              <a:t>INTRODUCTION TO IFCC YOUNG SCIENTISTS </a:t>
            </a:r>
            <a:br>
              <a:rPr lang="en-US" sz="6600" dirty="0">
                <a:solidFill>
                  <a:schemeClr val="bg1"/>
                </a:solidFill>
              </a:rPr>
            </a:br>
            <a:r>
              <a:rPr lang="en-US" sz="4900" dirty="0">
                <a:solidFill>
                  <a:schemeClr val="bg1"/>
                </a:solidFill>
              </a:rPr>
              <a:t>Importance of conducting research in Laboratory medicine and selection of an appropriate research project</a:t>
            </a:r>
            <a:endParaRPr lang="es-AR" sz="4900" dirty="0">
              <a:solidFill>
                <a:schemeClr val="bg1"/>
              </a:solidFill>
            </a:endParaRPr>
          </a:p>
        </p:txBody>
      </p:sp>
      <p:sp>
        <p:nvSpPr>
          <p:cNvPr id="3" name="Subtítulo 2">
            <a:extLst>
              <a:ext uri="{FF2B5EF4-FFF2-40B4-BE49-F238E27FC236}">
                <a16:creationId xmlns:a16="http://schemas.microsoft.com/office/drawing/2014/main" id="{BB591346-A98A-417A-B5A9-51E6F4F34140}"/>
              </a:ext>
            </a:extLst>
          </p:cNvPr>
          <p:cNvSpPr>
            <a:spLocks noGrp="1"/>
          </p:cNvSpPr>
          <p:nvPr>
            <p:ph type="subTitle" idx="1"/>
          </p:nvPr>
        </p:nvSpPr>
        <p:spPr>
          <a:xfrm>
            <a:off x="404553" y="5551469"/>
            <a:ext cx="9078562" cy="592975"/>
          </a:xfrm>
        </p:spPr>
        <p:txBody>
          <a:bodyPr anchor="ctr">
            <a:normAutofit/>
          </a:bodyPr>
          <a:lstStyle/>
          <a:p>
            <a:r>
              <a:rPr lang="en-US" dirty="0">
                <a:solidFill>
                  <a:schemeClr val="bg1"/>
                </a:solidFill>
              </a:rPr>
              <a:t>DR ASHLIN RAMPUL           ashlinrampul@gmail.com</a:t>
            </a:r>
            <a:endParaRPr lang="es-AR" dirty="0">
              <a:solidFill>
                <a:schemeClr val="bg1"/>
              </a:solidFill>
            </a:endParaRPr>
          </a:p>
        </p:txBody>
      </p:sp>
      <p:pic>
        <p:nvPicPr>
          <p:cNvPr id="8" name="Imagen 7" descr="Imagen que contiene señal, firmar&#10;&#10;Descripción generada automáticamente">
            <a:extLst>
              <a:ext uri="{FF2B5EF4-FFF2-40B4-BE49-F238E27FC236}">
                <a16:creationId xmlns:a16="http://schemas.microsoft.com/office/drawing/2014/main" id="{724F0F2C-7F4A-417D-AF5F-C3036A3706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6650" y="5492718"/>
            <a:ext cx="2165330" cy="1365272"/>
          </a:xfrm>
          <a:prstGeom prst="rect">
            <a:avLst/>
          </a:prstGeom>
        </p:spPr>
      </p:pic>
    </p:spTree>
    <p:extLst>
      <p:ext uri="{BB962C8B-B14F-4D97-AF65-F5344CB8AC3E}">
        <p14:creationId xmlns:p14="http://schemas.microsoft.com/office/powerpoint/2010/main" val="2334294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9A8686-464D-48A0-8F36-2B4253C5E220}"/>
              </a:ext>
            </a:extLst>
          </p:cNvPr>
          <p:cNvSpPr>
            <a:spLocks noGrp="1"/>
          </p:cNvSpPr>
          <p:nvPr>
            <p:ph type="title"/>
          </p:nvPr>
        </p:nvSpPr>
        <p:spPr/>
        <p:txBody>
          <a:bodyPr/>
          <a:lstStyle/>
          <a:p>
            <a:r>
              <a:rPr lang="en-US" dirty="0"/>
              <a:t>RECENT ACTIVITIES</a:t>
            </a:r>
            <a:endParaRPr lang="es-AR" dirty="0"/>
          </a:p>
        </p:txBody>
      </p:sp>
      <p:sp>
        <p:nvSpPr>
          <p:cNvPr id="4" name="Rectángulo: esquinas redondeadas 3">
            <a:extLst>
              <a:ext uri="{FF2B5EF4-FFF2-40B4-BE49-F238E27FC236}">
                <a16:creationId xmlns:a16="http://schemas.microsoft.com/office/drawing/2014/main" id="{20D6A44D-0AEE-42B9-96F6-0A8AE3199D2C}"/>
              </a:ext>
            </a:extLst>
          </p:cNvPr>
          <p:cNvSpPr/>
          <p:nvPr/>
        </p:nvSpPr>
        <p:spPr>
          <a:xfrm>
            <a:off x="133563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TF-YS </a:t>
            </a:r>
            <a:r>
              <a:rPr lang="es-AR" dirty="0" err="1">
                <a:solidFill>
                  <a:schemeClr val="tx1"/>
                </a:solidFill>
              </a:rPr>
              <a:t>members</a:t>
            </a:r>
            <a:r>
              <a:rPr lang="es-AR" dirty="0">
                <a:solidFill>
                  <a:schemeClr val="tx1"/>
                </a:solidFill>
              </a:rPr>
              <a:t> meeting</a:t>
            </a:r>
          </a:p>
        </p:txBody>
      </p:sp>
      <p:sp>
        <p:nvSpPr>
          <p:cNvPr id="5" name="Rectángulo: esquinas redondeadas 4">
            <a:extLst>
              <a:ext uri="{FF2B5EF4-FFF2-40B4-BE49-F238E27FC236}">
                <a16:creationId xmlns:a16="http://schemas.microsoft.com/office/drawing/2014/main" id="{E9E62118-32E9-4F4A-AF36-C2A0D3090CC8}"/>
              </a:ext>
            </a:extLst>
          </p:cNvPr>
          <p:cNvSpPr/>
          <p:nvPr/>
        </p:nvSpPr>
        <p:spPr>
          <a:xfrm>
            <a:off x="322950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err="1">
                <a:solidFill>
                  <a:schemeClr val="tx1"/>
                </a:solidFill>
              </a:rPr>
              <a:t>Education</a:t>
            </a:r>
            <a:endParaRPr lang="es-AR" dirty="0">
              <a:solidFill>
                <a:schemeClr val="tx1"/>
              </a:solidFill>
            </a:endParaRPr>
          </a:p>
        </p:txBody>
      </p:sp>
      <p:sp>
        <p:nvSpPr>
          <p:cNvPr id="6" name="Rectángulo: esquinas redondeadas 5">
            <a:extLst>
              <a:ext uri="{FF2B5EF4-FFF2-40B4-BE49-F238E27FC236}">
                <a16:creationId xmlns:a16="http://schemas.microsoft.com/office/drawing/2014/main" id="{8F6288FE-33CB-4B72-8400-D775B55089F4}"/>
              </a:ext>
            </a:extLst>
          </p:cNvPr>
          <p:cNvSpPr/>
          <p:nvPr/>
        </p:nvSpPr>
        <p:spPr>
          <a:xfrm>
            <a:off x="5123379" y="2951251"/>
            <a:ext cx="1669551" cy="130481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Web-</a:t>
            </a:r>
            <a:r>
              <a:rPr lang="es-AR" dirty="0" err="1">
                <a:solidFill>
                  <a:schemeClr val="tx1"/>
                </a:solidFill>
              </a:rPr>
              <a:t>based</a:t>
            </a:r>
            <a:r>
              <a:rPr lang="es-AR" dirty="0">
                <a:solidFill>
                  <a:schemeClr val="tx1"/>
                </a:solidFill>
              </a:rPr>
              <a:t> </a:t>
            </a:r>
            <a:r>
              <a:rPr lang="es-AR" dirty="0" err="1">
                <a:solidFill>
                  <a:schemeClr val="tx1"/>
                </a:solidFill>
              </a:rPr>
              <a:t>activities</a:t>
            </a:r>
            <a:endParaRPr lang="es-AR" dirty="0">
              <a:solidFill>
                <a:schemeClr val="tx1"/>
              </a:solidFill>
            </a:endParaRPr>
          </a:p>
        </p:txBody>
      </p:sp>
      <p:sp>
        <p:nvSpPr>
          <p:cNvPr id="7" name="Rectángulo: esquinas redondeadas 6">
            <a:extLst>
              <a:ext uri="{FF2B5EF4-FFF2-40B4-BE49-F238E27FC236}">
                <a16:creationId xmlns:a16="http://schemas.microsoft.com/office/drawing/2014/main" id="{DD05C7C8-9623-491D-92DB-ADA2D4E0A126}"/>
              </a:ext>
            </a:extLst>
          </p:cNvPr>
          <p:cNvSpPr/>
          <p:nvPr/>
        </p:nvSpPr>
        <p:spPr>
          <a:xfrm>
            <a:off x="701724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Training</a:t>
            </a:r>
          </a:p>
        </p:txBody>
      </p:sp>
      <p:sp>
        <p:nvSpPr>
          <p:cNvPr id="8" name="Rectángulo: esquinas redondeadas 7">
            <a:extLst>
              <a:ext uri="{FF2B5EF4-FFF2-40B4-BE49-F238E27FC236}">
                <a16:creationId xmlns:a16="http://schemas.microsoft.com/office/drawing/2014/main" id="{6285545E-0FDA-41E1-A561-282E0FADF662}"/>
              </a:ext>
            </a:extLst>
          </p:cNvPr>
          <p:cNvSpPr/>
          <p:nvPr/>
        </p:nvSpPr>
        <p:spPr>
          <a:xfrm>
            <a:off x="891111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err="1">
                <a:solidFill>
                  <a:schemeClr val="tx1"/>
                </a:solidFill>
              </a:rPr>
              <a:t>Networking</a:t>
            </a:r>
            <a:endParaRPr lang="es-AR" dirty="0">
              <a:solidFill>
                <a:schemeClr val="tx1"/>
              </a:solidFill>
            </a:endParaRPr>
          </a:p>
        </p:txBody>
      </p:sp>
      <p:sp>
        <p:nvSpPr>
          <p:cNvPr id="9" name="CuadroTexto 8">
            <a:extLst>
              <a:ext uri="{FF2B5EF4-FFF2-40B4-BE49-F238E27FC236}">
                <a16:creationId xmlns:a16="http://schemas.microsoft.com/office/drawing/2014/main" id="{4DC404CA-7722-4EA5-8BC7-7235F236ACD9}"/>
              </a:ext>
            </a:extLst>
          </p:cNvPr>
          <p:cNvSpPr txBox="1"/>
          <p:nvPr/>
        </p:nvSpPr>
        <p:spPr>
          <a:xfrm>
            <a:off x="1115568" y="4659330"/>
            <a:ext cx="9467637" cy="369332"/>
          </a:xfrm>
          <a:prstGeom prst="rect">
            <a:avLst/>
          </a:prstGeom>
          <a:noFill/>
        </p:spPr>
        <p:txBody>
          <a:bodyPr wrap="square" rtlCol="0">
            <a:spAutoFit/>
          </a:bodyPr>
          <a:lstStyle/>
          <a:p>
            <a:r>
              <a:rPr lang="en-US" dirty="0"/>
              <a:t>-Use of ICT to support TF-YS activities and visibility</a:t>
            </a:r>
            <a:endParaRPr lang="es-AR" dirty="0"/>
          </a:p>
        </p:txBody>
      </p:sp>
      <p:pic>
        <p:nvPicPr>
          <p:cNvPr id="10" name="Imagen 9" descr="Imagen que contiene señal, firmar&#10;&#10;Descripción generada automáticamente">
            <a:extLst>
              <a:ext uri="{FF2B5EF4-FFF2-40B4-BE49-F238E27FC236}">
                <a16:creationId xmlns:a16="http://schemas.microsoft.com/office/drawing/2014/main" id="{BDB19BFB-E21C-4E21-82F8-471651279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650" y="5492718"/>
            <a:ext cx="2165330" cy="1365272"/>
          </a:xfrm>
          <a:prstGeom prst="rect">
            <a:avLst/>
          </a:prstGeom>
        </p:spPr>
      </p:pic>
    </p:spTree>
    <p:extLst>
      <p:ext uri="{BB962C8B-B14F-4D97-AF65-F5344CB8AC3E}">
        <p14:creationId xmlns:p14="http://schemas.microsoft.com/office/powerpoint/2010/main" val="1032067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9A8686-464D-48A0-8F36-2B4253C5E220}"/>
              </a:ext>
            </a:extLst>
          </p:cNvPr>
          <p:cNvSpPr>
            <a:spLocks noGrp="1"/>
          </p:cNvSpPr>
          <p:nvPr>
            <p:ph type="title"/>
          </p:nvPr>
        </p:nvSpPr>
        <p:spPr/>
        <p:txBody>
          <a:bodyPr/>
          <a:lstStyle/>
          <a:p>
            <a:r>
              <a:rPr lang="en-US" dirty="0"/>
              <a:t>RECENT ACTIVITIES</a:t>
            </a:r>
            <a:endParaRPr lang="es-AR" dirty="0"/>
          </a:p>
        </p:txBody>
      </p:sp>
      <p:sp>
        <p:nvSpPr>
          <p:cNvPr id="4" name="Rectángulo: esquinas redondeadas 3">
            <a:extLst>
              <a:ext uri="{FF2B5EF4-FFF2-40B4-BE49-F238E27FC236}">
                <a16:creationId xmlns:a16="http://schemas.microsoft.com/office/drawing/2014/main" id="{20D6A44D-0AEE-42B9-96F6-0A8AE3199D2C}"/>
              </a:ext>
            </a:extLst>
          </p:cNvPr>
          <p:cNvSpPr/>
          <p:nvPr/>
        </p:nvSpPr>
        <p:spPr>
          <a:xfrm>
            <a:off x="133563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TF-YS </a:t>
            </a:r>
            <a:r>
              <a:rPr lang="es-AR" dirty="0" err="1">
                <a:solidFill>
                  <a:schemeClr val="tx1"/>
                </a:solidFill>
              </a:rPr>
              <a:t>members</a:t>
            </a:r>
            <a:r>
              <a:rPr lang="es-AR" dirty="0">
                <a:solidFill>
                  <a:schemeClr val="tx1"/>
                </a:solidFill>
              </a:rPr>
              <a:t> meeting</a:t>
            </a:r>
          </a:p>
        </p:txBody>
      </p:sp>
      <p:sp>
        <p:nvSpPr>
          <p:cNvPr id="5" name="Rectángulo: esquinas redondeadas 4">
            <a:extLst>
              <a:ext uri="{FF2B5EF4-FFF2-40B4-BE49-F238E27FC236}">
                <a16:creationId xmlns:a16="http://schemas.microsoft.com/office/drawing/2014/main" id="{E9E62118-32E9-4F4A-AF36-C2A0D3090CC8}"/>
              </a:ext>
            </a:extLst>
          </p:cNvPr>
          <p:cNvSpPr/>
          <p:nvPr/>
        </p:nvSpPr>
        <p:spPr>
          <a:xfrm>
            <a:off x="322950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err="1">
                <a:solidFill>
                  <a:schemeClr val="tx1"/>
                </a:solidFill>
              </a:rPr>
              <a:t>Education</a:t>
            </a:r>
            <a:r>
              <a:rPr lang="es-AR" dirty="0">
                <a:solidFill>
                  <a:schemeClr val="tx1"/>
                </a:solidFill>
              </a:rPr>
              <a:t> &amp; </a:t>
            </a:r>
            <a:r>
              <a:rPr lang="es-AR" dirty="0" err="1">
                <a:solidFill>
                  <a:schemeClr val="tx1"/>
                </a:solidFill>
              </a:rPr>
              <a:t>Trainig</a:t>
            </a:r>
            <a:endParaRPr lang="es-AR" dirty="0">
              <a:solidFill>
                <a:schemeClr val="tx1"/>
              </a:solidFill>
            </a:endParaRPr>
          </a:p>
        </p:txBody>
      </p:sp>
      <p:sp>
        <p:nvSpPr>
          <p:cNvPr id="6" name="Rectángulo: esquinas redondeadas 5">
            <a:extLst>
              <a:ext uri="{FF2B5EF4-FFF2-40B4-BE49-F238E27FC236}">
                <a16:creationId xmlns:a16="http://schemas.microsoft.com/office/drawing/2014/main" id="{8F6288FE-33CB-4B72-8400-D775B55089F4}"/>
              </a:ext>
            </a:extLst>
          </p:cNvPr>
          <p:cNvSpPr/>
          <p:nvPr/>
        </p:nvSpPr>
        <p:spPr>
          <a:xfrm>
            <a:off x="512337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Web-</a:t>
            </a:r>
            <a:r>
              <a:rPr lang="es-AR" dirty="0" err="1">
                <a:solidFill>
                  <a:schemeClr val="tx1"/>
                </a:solidFill>
              </a:rPr>
              <a:t>based</a:t>
            </a:r>
            <a:r>
              <a:rPr lang="es-AR" dirty="0">
                <a:solidFill>
                  <a:schemeClr val="tx1"/>
                </a:solidFill>
              </a:rPr>
              <a:t> </a:t>
            </a:r>
            <a:r>
              <a:rPr lang="es-AR" dirty="0" err="1">
                <a:solidFill>
                  <a:schemeClr val="tx1"/>
                </a:solidFill>
              </a:rPr>
              <a:t>activities</a:t>
            </a:r>
            <a:endParaRPr lang="es-AR" dirty="0">
              <a:solidFill>
                <a:schemeClr val="tx1"/>
              </a:solidFill>
            </a:endParaRPr>
          </a:p>
        </p:txBody>
      </p:sp>
      <p:sp>
        <p:nvSpPr>
          <p:cNvPr id="7" name="Rectángulo: esquinas redondeadas 6">
            <a:extLst>
              <a:ext uri="{FF2B5EF4-FFF2-40B4-BE49-F238E27FC236}">
                <a16:creationId xmlns:a16="http://schemas.microsoft.com/office/drawing/2014/main" id="{DD05C7C8-9623-491D-92DB-ADA2D4E0A126}"/>
              </a:ext>
            </a:extLst>
          </p:cNvPr>
          <p:cNvSpPr/>
          <p:nvPr/>
        </p:nvSpPr>
        <p:spPr>
          <a:xfrm>
            <a:off x="7017249" y="2951251"/>
            <a:ext cx="1669551" cy="130481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Training</a:t>
            </a:r>
          </a:p>
        </p:txBody>
      </p:sp>
      <p:sp>
        <p:nvSpPr>
          <p:cNvPr id="8" name="Rectángulo: esquinas redondeadas 7">
            <a:extLst>
              <a:ext uri="{FF2B5EF4-FFF2-40B4-BE49-F238E27FC236}">
                <a16:creationId xmlns:a16="http://schemas.microsoft.com/office/drawing/2014/main" id="{6285545E-0FDA-41E1-A561-282E0FADF662}"/>
              </a:ext>
            </a:extLst>
          </p:cNvPr>
          <p:cNvSpPr/>
          <p:nvPr/>
        </p:nvSpPr>
        <p:spPr>
          <a:xfrm>
            <a:off x="891111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err="1">
                <a:solidFill>
                  <a:schemeClr val="tx1"/>
                </a:solidFill>
              </a:rPr>
              <a:t>Networking</a:t>
            </a:r>
            <a:endParaRPr lang="es-AR" dirty="0">
              <a:solidFill>
                <a:schemeClr val="tx1"/>
              </a:solidFill>
            </a:endParaRPr>
          </a:p>
        </p:txBody>
      </p:sp>
      <p:sp>
        <p:nvSpPr>
          <p:cNvPr id="9" name="CuadroTexto 8">
            <a:extLst>
              <a:ext uri="{FF2B5EF4-FFF2-40B4-BE49-F238E27FC236}">
                <a16:creationId xmlns:a16="http://schemas.microsoft.com/office/drawing/2014/main" id="{4DC404CA-7722-4EA5-8BC7-7235F236ACD9}"/>
              </a:ext>
            </a:extLst>
          </p:cNvPr>
          <p:cNvSpPr txBox="1"/>
          <p:nvPr/>
        </p:nvSpPr>
        <p:spPr>
          <a:xfrm>
            <a:off x="1115568" y="4659330"/>
            <a:ext cx="9467637" cy="369332"/>
          </a:xfrm>
          <a:prstGeom prst="rect">
            <a:avLst/>
          </a:prstGeom>
          <a:noFill/>
        </p:spPr>
        <p:txBody>
          <a:bodyPr wrap="square" rtlCol="0">
            <a:spAutoFit/>
          </a:bodyPr>
          <a:lstStyle/>
          <a:p>
            <a:r>
              <a:rPr lang="en-US" dirty="0"/>
              <a:t>-Sharing experience between YS</a:t>
            </a:r>
            <a:endParaRPr lang="es-AR" dirty="0"/>
          </a:p>
        </p:txBody>
      </p:sp>
      <p:pic>
        <p:nvPicPr>
          <p:cNvPr id="10" name="Imagen 9" descr="Imagen que contiene señal, firmar&#10;&#10;Descripción generada automáticamente">
            <a:extLst>
              <a:ext uri="{FF2B5EF4-FFF2-40B4-BE49-F238E27FC236}">
                <a16:creationId xmlns:a16="http://schemas.microsoft.com/office/drawing/2014/main" id="{4834E8A6-6DCA-4A8F-8A93-D6EC27B43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650" y="5492718"/>
            <a:ext cx="2165330" cy="1365272"/>
          </a:xfrm>
          <a:prstGeom prst="rect">
            <a:avLst/>
          </a:prstGeom>
        </p:spPr>
      </p:pic>
    </p:spTree>
    <p:extLst>
      <p:ext uri="{BB962C8B-B14F-4D97-AF65-F5344CB8AC3E}">
        <p14:creationId xmlns:p14="http://schemas.microsoft.com/office/powerpoint/2010/main" val="1716830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9A8686-464D-48A0-8F36-2B4253C5E220}"/>
              </a:ext>
            </a:extLst>
          </p:cNvPr>
          <p:cNvSpPr>
            <a:spLocks noGrp="1"/>
          </p:cNvSpPr>
          <p:nvPr>
            <p:ph type="title"/>
          </p:nvPr>
        </p:nvSpPr>
        <p:spPr/>
        <p:txBody>
          <a:bodyPr/>
          <a:lstStyle/>
          <a:p>
            <a:r>
              <a:rPr lang="en-US" dirty="0"/>
              <a:t>RECENT ACTIVITIES</a:t>
            </a:r>
            <a:endParaRPr lang="es-AR" dirty="0"/>
          </a:p>
        </p:txBody>
      </p:sp>
      <p:sp>
        <p:nvSpPr>
          <p:cNvPr id="4" name="Rectángulo: esquinas redondeadas 3">
            <a:extLst>
              <a:ext uri="{FF2B5EF4-FFF2-40B4-BE49-F238E27FC236}">
                <a16:creationId xmlns:a16="http://schemas.microsoft.com/office/drawing/2014/main" id="{20D6A44D-0AEE-42B9-96F6-0A8AE3199D2C}"/>
              </a:ext>
            </a:extLst>
          </p:cNvPr>
          <p:cNvSpPr/>
          <p:nvPr/>
        </p:nvSpPr>
        <p:spPr>
          <a:xfrm>
            <a:off x="133563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TF-YS </a:t>
            </a:r>
            <a:r>
              <a:rPr lang="es-AR" dirty="0" err="1">
                <a:solidFill>
                  <a:schemeClr val="tx1"/>
                </a:solidFill>
              </a:rPr>
              <a:t>members</a:t>
            </a:r>
            <a:r>
              <a:rPr lang="es-AR" dirty="0">
                <a:solidFill>
                  <a:schemeClr val="tx1"/>
                </a:solidFill>
              </a:rPr>
              <a:t> meeting</a:t>
            </a:r>
          </a:p>
        </p:txBody>
      </p:sp>
      <p:sp>
        <p:nvSpPr>
          <p:cNvPr id="5" name="Rectángulo: esquinas redondeadas 4">
            <a:extLst>
              <a:ext uri="{FF2B5EF4-FFF2-40B4-BE49-F238E27FC236}">
                <a16:creationId xmlns:a16="http://schemas.microsoft.com/office/drawing/2014/main" id="{E9E62118-32E9-4F4A-AF36-C2A0D3090CC8}"/>
              </a:ext>
            </a:extLst>
          </p:cNvPr>
          <p:cNvSpPr/>
          <p:nvPr/>
        </p:nvSpPr>
        <p:spPr>
          <a:xfrm>
            <a:off x="322950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err="1">
                <a:solidFill>
                  <a:schemeClr val="tx1"/>
                </a:solidFill>
              </a:rPr>
              <a:t>Education</a:t>
            </a:r>
            <a:r>
              <a:rPr lang="es-AR" dirty="0">
                <a:solidFill>
                  <a:schemeClr val="tx1"/>
                </a:solidFill>
              </a:rPr>
              <a:t> &amp; </a:t>
            </a:r>
            <a:r>
              <a:rPr lang="es-AR" dirty="0" err="1">
                <a:solidFill>
                  <a:schemeClr val="tx1"/>
                </a:solidFill>
              </a:rPr>
              <a:t>Trainig</a:t>
            </a:r>
            <a:endParaRPr lang="es-AR" dirty="0">
              <a:solidFill>
                <a:schemeClr val="tx1"/>
              </a:solidFill>
            </a:endParaRPr>
          </a:p>
        </p:txBody>
      </p:sp>
      <p:sp>
        <p:nvSpPr>
          <p:cNvPr id="6" name="Rectángulo: esquinas redondeadas 5">
            <a:extLst>
              <a:ext uri="{FF2B5EF4-FFF2-40B4-BE49-F238E27FC236}">
                <a16:creationId xmlns:a16="http://schemas.microsoft.com/office/drawing/2014/main" id="{8F6288FE-33CB-4B72-8400-D775B55089F4}"/>
              </a:ext>
            </a:extLst>
          </p:cNvPr>
          <p:cNvSpPr/>
          <p:nvPr/>
        </p:nvSpPr>
        <p:spPr>
          <a:xfrm>
            <a:off x="512337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Web-</a:t>
            </a:r>
            <a:r>
              <a:rPr lang="es-AR" dirty="0" err="1">
                <a:solidFill>
                  <a:schemeClr val="tx1"/>
                </a:solidFill>
              </a:rPr>
              <a:t>based</a:t>
            </a:r>
            <a:r>
              <a:rPr lang="es-AR" dirty="0">
                <a:solidFill>
                  <a:schemeClr val="tx1"/>
                </a:solidFill>
              </a:rPr>
              <a:t> </a:t>
            </a:r>
            <a:r>
              <a:rPr lang="es-AR" dirty="0" err="1">
                <a:solidFill>
                  <a:schemeClr val="tx1"/>
                </a:solidFill>
              </a:rPr>
              <a:t>activities</a:t>
            </a:r>
            <a:endParaRPr lang="es-AR" dirty="0">
              <a:solidFill>
                <a:schemeClr val="tx1"/>
              </a:solidFill>
            </a:endParaRPr>
          </a:p>
        </p:txBody>
      </p:sp>
      <p:sp>
        <p:nvSpPr>
          <p:cNvPr id="7" name="Rectángulo: esquinas redondeadas 6">
            <a:extLst>
              <a:ext uri="{FF2B5EF4-FFF2-40B4-BE49-F238E27FC236}">
                <a16:creationId xmlns:a16="http://schemas.microsoft.com/office/drawing/2014/main" id="{DD05C7C8-9623-491D-92DB-ADA2D4E0A126}"/>
              </a:ext>
            </a:extLst>
          </p:cNvPr>
          <p:cNvSpPr/>
          <p:nvPr/>
        </p:nvSpPr>
        <p:spPr>
          <a:xfrm>
            <a:off x="701724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Training</a:t>
            </a:r>
          </a:p>
        </p:txBody>
      </p:sp>
      <p:sp>
        <p:nvSpPr>
          <p:cNvPr id="8" name="Rectángulo: esquinas redondeadas 7">
            <a:extLst>
              <a:ext uri="{FF2B5EF4-FFF2-40B4-BE49-F238E27FC236}">
                <a16:creationId xmlns:a16="http://schemas.microsoft.com/office/drawing/2014/main" id="{6285545E-0FDA-41E1-A561-282E0FADF662}"/>
              </a:ext>
            </a:extLst>
          </p:cNvPr>
          <p:cNvSpPr/>
          <p:nvPr/>
        </p:nvSpPr>
        <p:spPr>
          <a:xfrm>
            <a:off x="8911119" y="2951251"/>
            <a:ext cx="1669551" cy="130481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err="1">
                <a:solidFill>
                  <a:schemeClr val="tx1"/>
                </a:solidFill>
              </a:rPr>
              <a:t>Networking</a:t>
            </a:r>
            <a:endParaRPr lang="es-AR" dirty="0">
              <a:solidFill>
                <a:schemeClr val="tx1"/>
              </a:solidFill>
            </a:endParaRPr>
          </a:p>
        </p:txBody>
      </p:sp>
      <p:sp>
        <p:nvSpPr>
          <p:cNvPr id="9" name="CuadroTexto 8">
            <a:extLst>
              <a:ext uri="{FF2B5EF4-FFF2-40B4-BE49-F238E27FC236}">
                <a16:creationId xmlns:a16="http://schemas.microsoft.com/office/drawing/2014/main" id="{4DC404CA-7722-4EA5-8BC7-7235F236ACD9}"/>
              </a:ext>
            </a:extLst>
          </p:cNvPr>
          <p:cNvSpPr txBox="1"/>
          <p:nvPr/>
        </p:nvSpPr>
        <p:spPr>
          <a:xfrm>
            <a:off x="1115568" y="4659330"/>
            <a:ext cx="9805861" cy="369332"/>
          </a:xfrm>
          <a:prstGeom prst="rect">
            <a:avLst/>
          </a:prstGeom>
          <a:noFill/>
        </p:spPr>
        <p:txBody>
          <a:bodyPr wrap="square" rtlCol="0">
            <a:spAutoFit/>
          </a:bodyPr>
          <a:lstStyle/>
          <a:p>
            <a:r>
              <a:rPr lang="en-US" dirty="0"/>
              <a:t>-Increasing participation in TF-YS and IFCC activities and promote exchange of information</a:t>
            </a:r>
            <a:endParaRPr lang="es-AR" dirty="0"/>
          </a:p>
        </p:txBody>
      </p:sp>
      <p:pic>
        <p:nvPicPr>
          <p:cNvPr id="10" name="Imagen 9" descr="Imagen que contiene señal, firmar&#10;&#10;Descripción generada automáticamente">
            <a:extLst>
              <a:ext uri="{FF2B5EF4-FFF2-40B4-BE49-F238E27FC236}">
                <a16:creationId xmlns:a16="http://schemas.microsoft.com/office/drawing/2014/main" id="{4CD5C2E2-95FD-4EF9-BDC8-1E0A39278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650" y="5492718"/>
            <a:ext cx="2165330" cy="1365272"/>
          </a:xfrm>
          <a:prstGeom prst="rect">
            <a:avLst/>
          </a:prstGeom>
        </p:spPr>
      </p:pic>
    </p:spTree>
    <p:extLst>
      <p:ext uri="{BB962C8B-B14F-4D97-AF65-F5344CB8AC3E}">
        <p14:creationId xmlns:p14="http://schemas.microsoft.com/office/powerpoint/2010/main" val="1486946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26908CC-6AC4-4222-8250-B90B6072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F606D8-696E-4B76-BB10-43672AA14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751" y="302429"/>
            <a:ext cx="11550506" cy="6053922"/>
          </a:xfrm>
          <a:prstGeom prst="rect">
            <a:avLst/>
          </a:prstGeom>
          <a:solidFill>
            <a:schemeClr val="bg1"/>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arcador de contenido 4" descr="Una captura de pantalla de una red social&#10;&#10;Descripción generada automáticamente">
            <a:extLst>
              <a:ext uri="{FF2B5EF4-FFF2-40B4-BE49-F238E27FC236}">
                <a16:creationId xmlns:a16="http://schemas.microsoft.com/office/drawing/2014/main" id="{8EA6AB09-1504-4843-B282-8FECAF4989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940" r="-1" b="-1"/>
          <a:stretch/>
        </p:blipFill>
        <p:spPr>
          <a:xfrm>
            <a:off x="352751" y="302429"/>
            <a:ext cx="11550506" cy="6053920"/>
          </a:xfrm>
          <a:prstGeom prst="rect">
            <a:avLst/>
          </a:prstGeom>
        </p:spPr>
      </p:pic>
      <p:sp>
        <p:nvSpPr>
          <p:cNvPr id="14" name="Rectangle 13">
            <a:extLst>
              <a:ext uri="{FF2B5EF4-FFF2-40B4-BE49-F238E27FC236}">
                <a16:creationId xmlns:a16="http://schemas.microsoft.com/office/drawing/2014/main" id="{3ABF1881-5AFD-48F9-979A-19EE2FE30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608" y="2735029"/>
            <a:ext cx="148286"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850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1D2F1F-B129-41DB-8C09-1C8FB18E75C1}"/>
              </a:ext>
            </a:extLst>
          </p:cNvPr>
          <p:cNvSpPr>
            <a:spLocks noGrp="1"/>
          </p:cNvSpPr>
          <p:nvPr>
            <p:ph type="title"/>
          </p:nvPr>
        </p:nvSpPr>
        <p:spPr/>
        <p:txBody>
          <a:bodyPr/>
          <a:lstStyle/>
          <a:p>
            <a:r>
              <a:rPr lang="en-IN" dirty="0" err="1"/>
              <a:t>EuroMedLab</a:t>
            </a:r>
            <a:r>
              <a:rPr lang="en-IN" dirty="0"/>
              <a:t> 2019,19-23 May 2019</a:t>
            </a:r>
            <a:endParaRPr lang="es-AR" dirty="0"/>
          </a:p>
        </p:txBody>
      </p:sp>
      <p:sp>
        <p:nvSpPr>
          <p:cNvPr id="3" name="Marcador de contenido 2">
            <a:extLst>
              <a:ext uri="{FF2B5EF4-FFF2-40B4-BE49-F238E27FC236}">
                <a16:creationId xmlns:a16="http://schemas.microsoft.com/office/drawing/2014/main" id="{62DCBC8E-5ACB-45DB-9D99-943686A60686}"/>
              </a:ext>
            </a:extLst>
          </p:cNvPr>
          <p:cNvSpPr>
            <a:spLocks noGrp="1"/>
          </p:cNvSpPr>
          <p:nvPr>
            <p:ph idx="1"/>
          </p:nvPr>
        </p:nvSpPr>
        <p:spPr/>
        <p:txBody>
          <a:bodyPr/>
          <a:lstStyle/>
          <a:p>
            <a:r>
              <a:rPr lang="en-IN" dirty="0"/>
              <a:t>“Laboratory Medicine training in Europe - In partnership with the IFCC TF-YS symposium”</a:t>
            </a:r>
          </a:p>
          <a:p>
            <a:r>
              <a:rPr lang="en-IN" dirty="0"/>
              <a:t>“Young Scientist session” </a:t>
            </a:r>
          </a:p>
          <a:p>
            <a:r>
              <a:rPr lang="en-US" dirty="0"/>
              <a:t>Participated: Pradeep </a:t>
            </a:r>
            <a:r>
              <a:rPr lang="en-US" dirty="0" err="1"/>
              <a:t>Dabla</a:t>
            </a:r>
            <a:r>
              <a:rPr lang="en-US" dirty="0"/>
              <a:t>, </a:t>
            </a:r>
            <a:r>
              <a:rPr lang="en-US" dirty="0" err="1"/>
              <a:t>Guiliane</a:t>
            </a:r>
            <a:r>
              <a:rPr lang="en-US" dirty="0"/>
              <a:t> </a:t>
            </a:r>
            <a:r>
              <a:rPr lang="en-IN" dirty="0" err="1"/>
              <a:t>Boursier</a:t>
            </a:r>
            <a:r>
              <a:rPr lang="en-IN" dirty="0"/>
              <a:t>, Claudia Elizabeth </a:t>
            </a:r>
            <a:r>
              <a:rPr lang="en-IN" dirty="0" err="1"/>
              <a:t>Imperiali</a:t>
            </a:r>
            <a:r>
              <a:rPr lang="en-IN" dirty="0"/>
              <a:t>, </a:t>
            </a:r>
            <a:r>
              <a:rPr lang="en-IN" dirty="0" err="1"/>
              <a:t>Josep</a:t>
            </a:r>
            <a:r>
              <a:rPr lang="en-IN" dirty="0"/>
              <a:t> Miquel </a:t>
            </a:r>
            <a:r>
              <a:rPr lang="en-IN" dirty="0" err="1"/>
              <a:t>Bauca</a:t>
            </a:r>
            <a:r>
              <a:rPr lang="en-IN" dirty="0"/>
              <a:t>, Juan Robles </a:t>
            </a:r>
            <a:r>
              <a:rPr lang="en-IN" dirty="0" err="1"/>
              <a:t>Bauza</a:t>
            </a:r>
            <a:r>
              <a:rPr lang="en-IN" dirty="0"/>
              <a:t> and </a:t>
            </a:r>
            <a:r>
              <a:rPr lang="en-IN" dirty="0" err="1"/>
              <a:t>Rojeet</a:t>
            </a:r>
            <a:r>
              <a:rPr lang="en-IN" dirty="0"/>
              <a:t> Shrestha</a:t>
            </a:r>
            <a:endParaRPr lang="es-AR" dirty="0"/>
          </a:p>
        </p:txBody>
      </p:sp>
      <p:pic>
        <p:nvPicPr>
          <p:cNvPr id="4" name="Imagen 3" descr="Imagen que contiene señal, firmar&#10;&#10;Descripción generada automáticamente">
            <a:extLst>
              <a:ext uri="{FF2B5EF4-FFF2-40B4-BE49-F238E27FC236}">
                <a16:creationId xmlns:a16="http://schemas.microsoft.com/office/drawing/2014/main" id="{C783D893-FD76-4BA8-BCEC-9B75044E8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650" y="5492718"/>
            <a:ext cx="2165330" cy="1365272"/>
          </a:xfrm>
          <a:prstGeom prst="rect">
            <a:avLst/>
          </a:prstGeom>
        </p:spPr>
      </p:pic>
    </p:spTree>
    <p:extLst>
      <p:ext uri="{BB962C8B-B14F-4D97-AF65-F5344CB8AC3E}">
        <p14:creationId xmlns:p14="http://schemas.microsoft.com/office/powerpoint/2010/main" val="1580318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26908CC-6AC4-4222-8250-B90B6072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F606D8-696E-4B76-BB10-43672AA14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751" y="302429"/>
            <a:ext cx="11550506" cy="6053922"/>
          </a:xfrm>
          <a:prstGeom prst="rect">
            <a:avLst/>
          </a:prstGeom>
          <a:solidFill>
            <a:schemeClr val="bg1"/>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arcador de contenido 4" descr="Captura de pantalla de un celular&#10;&#10;Descripción generada automáticamente">
            <a:extLst>
              <a:ext uri="{FF2B5EF4-FFF2-40B4-BE49-F238E27FC236}">
                <a16:creationId xmlns:a16="http://schemas.microsoft.com/office/drawing/2014/main" id="{442385C5-DED2-4F57-B3CD-AC7A6C658E4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704" r="-1" b="-1"/>
          <a:stretch/>
        </p:blipFill>
        <p:spPr>
          <a:xfrm>
            <a:off x="352751" y="302429"/>
            <a:ext cx="11550506" cy="6053920"/>
          </a:xfrm>
          <a:prstGeom prst="rect">
            <a:avLst/>
          </a:prstGeom>
        </p:spPr>
      </p:pic>
      <p:sp>
        <p:nvSpPr>
          <p:cNvPr id="14" name="Rectangle 13">
            <a:extLst>
              <a:ext uri="{FF2B5EF4-FFF2-40B4-BE49-F238E27FC236}">
                <a16:creationId xmlns:a16="http://schemas.microsoft.com/office/drawing/2014/main" id="{3ABF1881-5AFD-48F9-979A-19EE2FE30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608" y="2735029"/>
            <a:ext cx="148286"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058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D1BDEA-5961-494F-A3A9-10202186B7DF}"/>
              </a:ext>
            </a:extLst>
          </p:cNvPr>
          <p:cNvSpPr>
            <a:spLocks noGrp="1"/>
          </p:cNvSpPr>
          <p:nvPr>
            <p:ph type="title"/>
          </p:nvPr>
        </p:nvSpPr>
        <p:spPr/>
        <p:txBody>
          <a:bodyPr/>
          <a:lstStyle/>
          <a:p>
            <a:r>
              <a:rPr lang="en-US" dirty="0"/>
              <a:t>APFCB, 17-20 Nov 2019</a:t>
            </a:r>
            <a:endParaRPr lang="es-AR" dirty="0"/>
          </a:p>
        </p:txBody>
      </p:sp>
      <p:sp>
        <p:nvSpPr>
          <p:cNvPr id="3" name="Marcador de contenido 2">
            <a:extLst>
              <a:ext uri="{FF2B5EF4-FFF2-40B4-BE49-F238E27FC236}">
                <a16:creationId xmlns:a16="http://schemas.microsoft.com/office/drawing/2014/main" id="{6091184A-6CC7-4D5E-8EC2-3BA83E1784A8}"/>
              </a:ext>
            </a:extLst>
          </p:cNvPr>
          <p:cNvSpPr>
            <a:spLocks noGrp="1"/>
          </p:cNvSpPr>
          <p:nvPr>
            <p:ph idx="1"/>
          </p:nvPr>
        </p:nvSpPr>
        <p:spPr/>
        <p:txBody>
          <a:bodyPr/>
          <a:lstStyle/>
          <a:p>
            <a:r>
              <a:rPr lang="en-IN" dirty="0"/>
              <a:t>“Building Tomorrow's leaders by the young generation (IFCC-CCLM / IFCC-TFYS)”</a:t>
            </a:r>
          </a:p>
          <a:p>
            <a:r>
              <a:rPr lang="en-IN" dirty="0"/>
              <a:t>TF-YS symposium “Clinical Chemistry to Clinical Laboratory Science - Future Challenges” </a:t>
            </a:r>
          </a:p>
          <a:p>
            <a:pPr marL="0" indent="0">
              <a:buNone/>
            </a:pPr>
            <a:r>
              <a:rPr lang="en-IN" dirty="0"/>
              <a:t>Participated: Pradeep </a:t>
            </a:r>
            <a:r>
              <a:rPr lang="en-IN" dirty="0" err="1"/>
              <a:t>Dabla</a:t>
            </a:r>
            <a:r>
              <a:rPr lang="en-IN" dirty="0"/>
              <a:t>, </a:t>
            </a:r>
            <a:r>
              <a:rPr lang="en-IN" dirty="0" err="1"/>
              <a:t>Ashlin</a:t>
            </a:r>
            <a:r>
              <a:rPr lang="en-IN" dirty="0"/>
              <a:t> </a:t>
            </a:r>
            <a:r>
              <a:rPr lang="en-IN" dirty="0" err="1"/>
              <a:t>Rampul</a:t>
            </a:r>
            <a:r>
              <a:rPr lang="en-IN" dirty="0"/>
              <a:t>, Joe El Khoury, Marie Lenski and Santiago Fares Taie</a:t>
            </a:r>
            <a:endParaRPr lang="es-AR" dirty="0"/>
          </a:p>
        </p:txBody>
      </p:sp>
      <p:pic>
        <p:nvPicPr>
          <p:cNvPr id="4" name="Imagen 3" descr="Imagen que contiene señal, firmar&#10;&#10;Descripción generada automáticamente">
            <a:extLst>
              <a:ext uri="{FF2B5EF4-FFF2-40B4-BE49-F238E27FC236}">
                <a16:creationId xmlns:a16="http://schemas.microsoft.com/office/drawing/2014/main" id="{49C6AA8D-FF5D-40D2-A909-A5F9A7332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650" y="5492718"/>
            <a:ext cx="2165330" cy="1365272"/>
          </a:xfrm>
          <a:prstGeom prst="rect">
            <a:avLst/>
          </a:prstGeom>
        </p:spPr>
      </p:pic>
    </p:spTree>
    <p:extLst>
      <p:ext uri="{BB962C8B-B14F-4D97-AF65-F5344CB8AC3E}">
        <p14:creationId xmlns:p14="http://schemas.microsoft.com/office/powerpoint/2010/main" val="2639202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B21E2F-466A-4B7F-9C40-D82771C321ED}"/>
              </a:ext>
            </a:extLst>
          </p:cNvPr>
          <p:cNvSpPr>
            <a:spLocks noGrp="1"/>
          </p:cNvSpPr>
          <p:nvPr>
            <p:ph type="title"/>
          </p:nvPr>
        </p:nvSpPr>
        <p:spPr/>
        <p:txBody>
          <a:bodyPr>
            <a:normAutofit fontScale="90000"/>
          </a:bodyPr>
          <a:lstStyle/>
          <a:p>
            <a:r>
              <a:rPr lang="en-IN" dirty="0"/>
              <a:t>33th National Congress of the Tunisian Society of Clinical Biology (STBC) on 25-27 April 2019</a:t>
            </a:r>
            <a:endParaRPr lang="es-AR" dirty="0"/>
          </a:p>
        </p:txBody>
      </p:sp>
      <p:sp>
        <p:nvSpPr>
          <p:cNvPr id="3" name="Marcador de contenido 2">
            <a:extLst>
              <a:ext uri="{FF2B5EF4-FFF2-40B4-BE49-F238E27FC236}">
                <a16:creationId xmlns:a16="http://schemas.microsoft.com/office/drawing/2014/main" id="{2D069211-027D-4A17-B9BA-34C48984D904}"/>
              </a:ext>
            </a:extLst>
          </p:cNvPr>
          <p:cNvSpPr>
            <a:spLocks noGrp="1"/>
          </p:cNvSpPr>
          <p:nvPr>
            <p:ph idx="1"/>
          </p:nvPr>
        </p:nvSpPr>
        <p:spPr/>
        <p:txBody>
          <a:bodyPr>
            <a:normAutofit fontScale="92500" lnSpcReduction="10000"/>
          </a:bodyPr>
          <a:lstStyle/>
          <a:p>
            <a:pPr marL="0" indent="0">
              <a:buNone/>
            </a:pPr>
            <a:r>
              <a:rPr lang="en-IN" dirty="0"/>
              <a:t>Young Scientists Session: </a:t>
            </a:r>
          </a:p>
          <a:p>
            <a:r>
              <a:rPr lang="en-IN" dirty="0"/>
              <a:t>“IFCC TF YS: A short presentation”</a:t>
            </a:r>
          </a:p>
          <a:p>
            <a:r>
              <a:rPr lang="en-IN" dirty="0"/>
              <a:t>“New technology in pre-analytical phase”</a:t>
            </a:r>
          </a:p>
          <a:p>
            <a:r>
              <a:rPr lang="en-IN" dirty="0"/>
              <a:t>"Advances in analytical phase“</a:t>
            </a:r>
          </a:p>
          <a:p>
            <a:r>
              <a:rPr lang="en-IN" dirty="0"/>
              <a:t>"Advances in post analytical-phase" </a:t>
            </a:r>
          </a:p>
          <a:p>
            <a:pPr marL="0" indent="0">
              <a:buNone/>
            </a:pPr>
            <a:r>
              <a:rPr lang="en-IN" dirty="0"/>
              <a:t>Presented: Manel </a:t>
            </a:r>
            <a:r>
              <a:rPr lang="en-IN" dirty="0" err="1"/>
              <a:t>Chaabane</a:t>
            </a:r>
            <a:r>
              <a:rPr lang="en-IN" dirty="0"/>
              <a:t>, Giulia </a:t>
            </a:r>
            <a:r>
              <a:rPr lang="en-IN" dirty="0" err="1"/>
              <a:t>Sancesario</a:t>
            </a:r>
            <a:r>
              <a:rPr lang="en-IN" dirty="0"/>
              <a:t>, </a:t>
            </a:r>
            <a:r>
              <a:rPr lang="en-IN" dirty="0" err="1"/>
              <a:t>Sedat</a:t>
            </a:r>
            <a:r>
              <a:rPr lang="en-IN" dirty="0"/>
              <a:t> </a:t>
            </a:r>
            <a:r>
              <a:rPr lang="en-IN" dirty="0" err="1"/>
              <a:t>Abuşoğlu</a:t>
            </a:r>
            <a:r>
              <a:rPr lang="en-IN" dirty="0"/>
              <a:t> and Pradeep Kumar </a:t>
            </a:r>
            <a:r>
              <a:rPr lang="en-IN" dirty="0" err="1"/>
              <a:t>Dabla</a:t>
            </a:r>
            <a:endParaRPr lang="en-IN" dirty="0"/>
          </a:p>
        </p:txBody>
      </p:sp>
      <p:pic>
        <p:nvPicPr>
          <p:cNvPr id="4" name="Imagen 3" descr="Imagen que contiene señal, firmar&#10;&#10;Descripción generada automáticamente">
            <a:extLst>
              <a:ext uri="{FF2B5EF4-FFF2-40B4-BE49-F238E27FC236}">
                <a16:creationId xmlns:a16="http://schemas.microsoft.com/office/drawing/2014/main" id="{CC54696C-8541-4465-8A3B-EF4F0BCF62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650" y="5492718"/>
            <a:ext cx="2165330" cy="1365272"/>
          </a:xfrm>
          <a:prstGeom prst="rect">
            <a:avLst/>
          </a:prstGeom>
        </p:spPr>
      </p:pic>
    </p:spTree>
    <p:extLst>
      <p:ext uri="{BB962C8B-B14F-4D97-AF65-F5344CB8AC3E}">
        <p14:creationId xmlns:p14="http://schemas.microsoft.com/office/powerpoint/2010/main" val="3667710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B94D8B-86CE-4C0A-B606-8A71C121923A}"/>
              </a:ext>
            </a:extLst>
          </p:cNvPr>
          <p:cNvSpPr>
            <a:spLocks noGrp="1"/>
          </p:cNvSpPr>
          <p:nvPr>
            <p:ph type="title"/>
          </p:nvPr>
        </p:nvSpPr>
        <p:spPr/>
        <p:txBody>
          <a:bodyPr>
            <a:normAutofit fontScale="90000"/>
          </a:bodyPr>
          <a:lstStyle/>
          <a:p>
            <a:r>
              <a:rPr lang="fr-FR" dirty="0" err="1"/>
              <a:t>Egypt</a:t>
            </a:r>
            <a:r>
              <a:rPr lang="fr-FR" dirty="0"/>
              <a:t>, AFCC, 22</a:t>
            </a:r>
            <a:r>
              <a:rPr lang="fr-FR" baseline="30000" dirty="0"/>
              <a:t>nd</a:t>
            </a:r>
            <a:r>
              <a:rPr lang="fr-FR" dirty="0"/>
              <a:t> and 23</a:t>
            </a:r>
            <a:r>
              <a:rPr lang="fr-FR" baseline="30000" dirty="0"/>
              <a:t>rd</a:t>
            </a:r>
            <a:r>
              <a:rPr lang="fr-FR" dirty="0"/>
              <a:t> of </a:t>
            </a:r>
            <a:r>
              <a:rPr lang="fr-FR" dirty="0" err="1"/>
              <a:t>February</a:t>
            </a:r>
            <a:r>
              <a:rPr lang="fr-FR" dirty="0"/>
              <a:t> 2019</a:t>
            </a:r>
            <a:endParaRPr lang="es-AR" dirty="0"/>
          </a:p>
        </p:txBody>
      </p:sp>
      <p:sp>
        <p:nvSpPr>
          <p:cNvPr id="3" name="Marcador de contenido 2">
            <a:extLst>
              <a:ext uri="{FF2B5EF4-FFF2-40B4-BE49-F238E27FC236}">
                <a16:creationId xmlns:a16="http://schemas.microsoft.com/office/drawing/2014/main" id="{313A31C3-AADF-4D3A-8113-A1A1C3237C10}"/>
              </a:ext>
            </a:extLst>
          </p:cNvPr>
          <p:cNvSpPr>
            <a:spLocks noGrp="1"/>
          </p:cNvSpPr>
          <p:nvPr>
            <p:ph idx="1"/>
          </p:nvPr>
        </p:nvSpPr>
        <p:spPr/>
        <p:txBody>
          <a:bodyPr/>
          <a:lstStyle/>
          <a:p>
            <a:pPr marL="0" indent="0">
              <a:buNone/>
            </a:pPr>
            <a:r>
              <a:rPr lang="en-US" dirty="0"/>
              <a:t>Egypt, Annual International Conference of The Chemical Pathology Department, Medical Research Institute - Alexandria University, in collaboration with The African Federation of Clinical Chemistry (AFCC).  </a:t>
            </a:r>
          </a:p>
          <a:p>
            <a:pPr marL="0" indent="0">
              <a:buNone/>
            </a:pPr>
            <a:r>
              <a:rPr lang="en-US" dirty="0"/>
              <a:t>The Young Scientists session organized by </a:t>
            </a:r>
            <a:r>
              <a:rPr lang="en-US" b="1" dirty="0" err="1"/>
              <a:t>Ramy</a:t>
            </a:r>
            <a:r>
              <a:rPr lang="en-US" b="1" dirty="0"/>
              <a:t> </a:t>
            </a:r>
            <a:r>
              <a:rPr lang="en-US" b="1" dirty="0" err="1"/>
              <a:t>Assaad</a:t>
            </a:r>
            <a:r>
              <a:rPr lang="en-US" b="1" dirty="0"/>
              <a:t> Khalil</a:t>
            </a:r>
            <a:r>
              <a:rPr lang="en-US" dirty="0"/>
              <a:t>.</a:t>
            </a:r>
          </a:p>
          <a:p>
            <a:endParaRPr lang="en-US" dirty="0"/>
          </a:p>
        </p:txBody>
      </p:sp>
      <p:pic>
        <p:nvPicPr>
          <p:cNvPr id="4" name="Imagen 3" descr="Imagen que contiene señal, firmar&#10;&#10;Descripción generada automáticamente">
            <a:extLst>
              <a:ext uri="{FF2B5EF4-FFF2-40B4-BE49-F238E27FC236}">
                <a16:creationId xmlns:a16="http://schemas.microsoft.com/office/drawing/2014/main" id="{94D9BEB0-E70D-477F-AE66-1757085357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650" y="5492718"/>
            <a:ext cx="2165330" cy="1365272"/>
          </a:xfrm>
          <a:prstGeom prst="rect">
            <a:avLst/>
          </a:prstGeom>
        </p:spPr>
      </p:pic>
    </p:spTree>
    <p:extLst>
      <p:ext uri="{BB962C8B-B14F-4D97-AF65-F5344CB8AC3E}">
        <p14:creationId xmlns:p14="http://schemas.microsoft.com/office/powerpoint/2010/main" val="2212524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C6F4A2-8E42-453E-AE55-4C5478AB2229}"/>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413E00D8-B449-4550-82AB-C3C92281E47C}"/>
              </a:ext>
            </a:extLst>
          </p:cNvPr>
          <p:cNvSpPr>
            <a:spLocks noGrp="1"/>
          </p:cNvSpPr>
          <p:nvPr>
            <p:ph idx="1"/>
          </p:nvPr>
        </p:nvSpPr>
        <p:spPr/>
        <p:txBody>
          <a:bodyPr/>
          <a:lstStyle/>
          <a:p>
            <a:pPr marL="0" indent="0">
              <a:buNone/>
            </a:pPr>
            <a:r>
              <a:rPr lang="en-IN" dirty="0"/>
              <a:t>3rd Annual Conference of the Italian YS, on December 20</a:t>
            </a:r>
            <a:r>
              <a:rPr lang="en-IN" baseline="30000" dirty="0"/>
              <a:t>th</a:t>
            </a:r>
            <a:r>
              <a:rPr lang="en-IN" dirty="0"/>
              <a:t>, 2019 in Rome- </a:t>
            </a:r>
            <a:r>
              <a:rPr lang="en-IN" b="1" dirty="0"/>
              <a:t>supported by Italian Society Organisation, </a:t>
            </a:r>
            <a:r>
              <a:rPr lang="en-IN" b="1" dirty="0" err="1"/>
              <a:t>SiBioC</a:t>
            </a:r>
            <a:endParaRPr lang="es-AR" dirty="0"/>
          </a:p>
          <a:p>
            <a:endParaRPr lang="es-AR" dirty="0"/>
          </a:p>
        </p:txBody>
      </p:sp>
      <p:pic>
        <p:nvPicPr>
          <p:cNvPr id="4" name="Imagen 3" descr="Imagen que contiene señal, firmar&#10;&#10;Descripción generada automáticamente">
            <a:extLst>
              <a:ext uri="{FF2B5EF4-FFF2-40B4-BE49-F238E27FC236}">
                <a16:creationId xmlns:a16="http://schemas.microsoft.com/office/drawing/2014/main" id="{70CA7EB0-FDE3-40EE-8D35-DF66FA115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650" y="5492718"/>
            <a:ext cx="2165330" cy="1365272"/>
          </a:xfrm>
          <a:prstGeom prst="rect">
            <a:avLst/>
          </a:prstGeom>
        </p:spPr>
      </p:pic>
    </p:spTree>
    <p:extLst>
      <p:ext uri="{BB962C8B-B14F-4D97-AF65-F5344CB8AC3E}">
        <p14:creationId xmlns:p14="http://schemas.microsoft.com/office/powerpoint/2010/main" val="1739242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2141D7-78A9-4F92-B141-784BF67F39A2}"/>
              </a:ext>
            </a:extLst>
          </p:cNvPr>
          <p:cNvSpPr>
            <a:spLocks noGrp="1"/>
          </p:cNvSpPr>
          <p:nvPr>
            <p:ph type="title"/>
          </p:nvPr>
        </p:nvSpPr>
        <p:spPr/>
        <p:txBody>
          <a:bodyPr/>
          <a:lstStyle/>
          <a:p>
            <a:r>
              <a:rPr lang="en-US" dirty="0"/>
              <a:t>AIM</a:t>
            </a:r>
            <a:endParaRPr lang="es-AR" dirty="0"/>
          </a:p>
        </p:txBody>
      </p:sp>
      <p:sp>
        <p:nvSpPr>
          <p:cNvPr id="3" name="Marcador de contenido 2">
            <a:extLst>
              <a:ext uri="{FF2B5EF4-FFF2-40B4-BE49-F238E27FC236}">
                <a16:creationId xmlns:a16="http://schemas.microsoft.com/office/drawing/2014/main" id="{50EBB2AD-BFA3-471C-B2D4-6AD9086285C2}"/>
              </a:ext>
            </a:extLst>
          </p:cNvPr>
          <p:cNvSpPr>
            <a:spLocks noGrp="1"/>
          </p:cNvSpPr>
          <p:nvPr>
            <p:ph idx="1"/>
          </p:nvPr>
        </p:nvSpPr>
        <p:spPr/>
        <p:txBody>
          <a:bodyPr/>
          <a:lstStyle/>
          <a:p>
            <a:pPr marL="0" indent="0" algn="just">
              <a:buNone/>
            </a:pPr>
            <a:r>
              <a:rPr lang="en-US" dirty="0"/>
              <a:t>The aim of TF-YS is to ensure that </a:t>
            </a:r>
            <a:r>
              <a:rPr lang="en-US" b="1" dirty="0"/>
              <a:t>young scientists </a:t>
            </a:r>
            <a:r>
              <a:rPr lang="en-US" dirty="0"/>
              <a:t>make a </a:t>
            </a:r>
            <a:r>
              <a:rPr lang="en-US" b="1" dirty="0"/>
              <a:t>significant and growing contribution </a:t>
            </a:r>
            <a:r>
              <a:rPr lang="en-US" dirty="0"/>
              <a:t>to the </a:t>
            </a:r>
            <a:r>
              <a:rPr lang="en-US" b="1" dirty="0"/>
              <a:t>activities of IFCC</a:t>
            </a:r>
            <a:r>
              <a:rPr lang="en-US" dirty="0"/>
              <a:t> and to the </a:t>
            </a:r>
            <a:r>
              <a:rPr lang="en-US" b="1" dirty="0"/>
              <a:t>promotion of laboratory medicine </a:t>
            </a:r>
            <a:r>
              <a:rPr lang="en-US" dirty="0"/>
              <a:t>at the </a:t>
            </a:r>
            <a:r>
              <a:rPr lang="en-US" dirty="0" err="1"/>
              <a:t>centre</a:t>
            </a:r>
            <a:r>
              <a:rPr lang="en-US" dirty="0"/>
              <a:t> of healthcare.</a:t>
            </a:r>
            <a:endParaRPr lang="es-AR" dirty="0"/>
          </a:p>
        </p:txBody>
      </p:sp>
      <p:pic>
        <p:nvPicPr>
          <p:cNvPr id="4" name="Imagen 3" descr="Imagen que contiene señal, firmar&#10;&#10;Descripción generada automáticamente">
            <a:extLst>
              <a:ext uri="{FF2B5EF4-FFF2-40B4-BE49-F238E27FC236}">
                <a16:creationId xmlns:a16="http://schemas.microsoft.com/office/drawing/2014/main" id="{A077E839-0F16-4BFB-AFC4-4EE1D768B8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650" y="5492718"/>
            <a:ext cx="2165330" cy="1365272"/>
          </a:xfrm>
          <a:prstGeom prst="rect">
            <a:avLst/>
          </a:prstGeom>
        </p:spPr>
      </p:pic>
    </p:spTree>
    <p:extLst>
      <p:ext uri="{BB962C8B-B14F-4D97-AF65-F5344CB8AC3E}">
        <p14:creationId xmlns:p14="http://schemas.microsoft.com/office/powerpoint/2010/main" val="1008735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6965F9-8F64-4B0A-8556-57E0DC49679D}"/>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6DFA5EA6-DEE0-47B7-9523-ED735E0BFF5D}"/>
              </a:ext>
            </a:extLst>
          </p:cNvPr>
          <p:cNvSpPr>
            <a:spLocks noGrp="1"/>
          </p:cNvSpPr>
          <p:nvPr>
            <p:ph idx="1"/>
          </p:nvPr>
        </p:nvSpPr>
        <p:spPr/>
        <p:txBody>
          <a:bodyPr/>
          <a:lstStyle/>
          <a:p>
            <a:pPr marL="0" indent="0">
              <a:buNone/>
            </a:pPr>
            <a:r>
              <a:rPr lang="en-IN" b="1" dirty="0" err="1"/>
              <a:t>Ambicon</a:t>
            </a:r>
            <a:r>
              <a:rPr lang="en-IN" dirty="0"/>
              <a:t> 2019 Dec 13-15, Ludhiana, India (TFYS session at Conference)</a:t>
            </a:r>
          </a:p>
          <a:p>
            <a:pPr marL="0" indent="0">
              <a:buNone/>
            </a:pPr>
            <a:r>
              <a:rPr lang="en-IN" dirty="0"/>
              <a:t>Participated: Pradeep, Priya, </a:t>
            </a:r>
            <a:r>
              <a:rPr lang="en-IN" dirty="0" err="1"/>
              <a:t>Charu</a:t>
            </a:r>
            <a:endParaRPr lang="es-AR" dirty="0"/>
          </a:p>
        </p:txBody>
      </p:sp>
      <p:pic>
        <p:nvPicPr>
          <p:cNvPr id="4" name="Imagen 3" descr="Imagen que contiene señal, firmar&#10;&#10;Descripción generada automáticamente">
            <a:extLst>
              <a:ext uri="{FF2B5EF4-FFF2-40B4-BE49-F238E27FC236}">
                <a16:creationId xmlns:a16="http://schemas.microsoft.com/office/drawing/2014/main" id="{7D119840-39BF-4215-9180-1416B9231A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650" y="5492718"/>
            <a:ext cx="2165330" cy="1365272"/>
          </a:xfrm>
          <a:prstGeom prst="rect">
            <a:avLst/>
          </a:prstGeom>
        </p:spPr>
      </p:pic>
    </p:spTree>
    <p:extLst>
      <p:ext uri="{BB962C8B-B14F-4D97-AF65-F5344CB8AC3E}">
        <p14:creationId xmlns:p14="http://schemas.microsoft.com/office/powerpoint/2010/main" val="1579727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7C29DF-54E2-4302-8A74-27302B4F160B}"/>
              </a:ext>
            </a:extLst>
          </p:cNvPr>
          <p:cNvSpPr>
            <a:spLocks noGrp="1"/>
          </p:cNvSpPr>
          <p:nvPr>
            <p:ph type="title"/>
          </p:nvPr>
        </p:nvSpPr>
        <p:spPr/>
        <p:txBody>
          <a:bodyPr/>
          <a:lstStyle/>
          <a:p>
            <a:r>
              <a:rPr lang="en-US" dirty="0"/>
              <a:t>MENTORSHIP PROGRAMME</a:t>
            </a:r>
            <a:endParaRPr lang="es-AR" dirty="0"/>
          </a:p>
        </p:txBody>
      </p:sp>
      <p:sp>
        <p:nvSpPr>
          <p:cNvPr id="3" name="Marcador de contenido 2">
            <a:extLst>
              <a:ext uri="{FF2B5EF4-FFF2-40B4-BE49-F238E27FC236}">
                <a16:creationId xmlns:a16="http://schemas.microsoft.com/office/drawing/2014/main" id="{84A5BA10-3817-487F-89AA-BB06F0A7306D}"/>
              </a:ext>
            </a:extLst>
          </p:cNvPr>
          <p:cNvSpPr>
            <a:spLocks noGrp="1"/>
          </p:cNvSpPr>
          <p:nvPr>
            <p:ph idx="1"/>
          </p:nvPr>
        </p:nvSpPr>
        <p:spPr/>
        <p:txBody>
          <a:bodyPr/>
          <a:lstStyle/>
          <a:p>
            <a:pPr marL="0" indent="0" algn="just">
              <a:buNone/>
            </a:pPr>
            <a:r>
              <a:rPr lang="en-US" dirty="0"/>
              <a:t>The mentoring program is intended to educate IFCC Young Scientist members on any current mentorship program in the laboratory research area. The program focuses on “how, when, what and why” about the existing mentor and mentee relationship and tips on how others can learn from their relationship.</a:t>
            </a:r>
            <a:endParaRPr lang="es-AR" dirty="0"/>
          </a:p>
        </p:txBody>
      </p:sp>
      <p:pic>
        <p:nvPicPr>
          <p:cNvPr id="4" name="Imagen 3" descr="Imagen que contiene señal, firmar&#10;&#10;Descripción generada automáticamente">
            <a:extLst>
              <a:ext uri="{FF2B5EF4-FFF2-40B4-BE49-F238E27FC236}">
                <a16:creationId xmlns:a16="http://schemas.microsoft.com/office/drawing/2014/main" id="{948F9C7F-D1BB-4325-8E96-2BE000FB44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650" y="5492718"/>
            <a:ext cx="2165330" cy="1365272"/>
          </a:xfrm>
          <a:prstGeom prst="rect">
            <a:avLst/>
          </a:prstGeom>
        </p:spPr>
      </p:pic>
    </p:spTree>
    <p:extLst>
      <p:ext uri="{BB962C8B-B14F-4D97-AF65-F5344CB8AC3E}">
        <p14:creationId xmlns:p14="http://schemas.microsoft.com/office/powerpoint/2010/main" val="3284882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magen que contiene texto, periódico&#10;&#10;Descripción generada automáticamente">
            <a:extLst>
              <a:ext uri="{FF2B5EF4-FFF2-40B4-BE49-F238E27FC236}">
                <a16:creationId xmlns:a16="http://schemas.microsoft.com/office/drawing/2014/main" id="{EDCCD586-ADD0-4A7F-B817-79B9979064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9193" y="95046"/>
            <a:ext cx="7093613" cy="6667907"/>
          </a:xfrm>
        </p:spPr>
      </p:pic>
    </p:spTree>
    <p:extLst>
      <p:ext uri="{BB962C8B-B14F-4D97-AF65-F5344CB8AC3E}">
        <p14:creationId xmlns:p14="http://schemas.microsoft.com/office/powerpoint/2010/main" val="3158197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4">
            <a:extLst>
              <a:ext uri="{FF2B5EF4-FFF2-40B4-BE49-F238E27FC236}">
                <a16:creationId xmlns:a16="http://schemas.microsoft.com/office/drawing/2014/main" id="{A533E8CB-FA26-4E96-9DC7-DFD34E9A71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661350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4">
            <a:extLst>
              <a:ext uri="{FF2B5EF4-FFF2-40B4-BE49-F238E27FC236}">
                <a16:creationId xmlns:a16="http://schemas.microsoft.com/office/drawing/2014/main" id="{712070B5-9B08-46F4-85C8-7989A6A080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Rectángulo 1">
            <a:extLst>
              <a:ext uri="{FF2B5EF4-FFF2-40B4-BE49-F238E27FC236}">
                <a16:creationId xmlns:a16="http://schemas.microsoft.com/office/drawing/2014/main" id="{31A4EE07-EA1D-4CA1-916F-C9D164CBF730}"/>
              </a:ext>
            </a:extLst>
          </p:cNvPr>
          <p:cNvSpPr/>
          <p:nvPr/>
        </p:nvSpPr>
        <p:spPr>
          <a:xfrm>
            <a:off x="0" y="2402541"/>
            <a:ext cx="12192000" cy="2205318"/>
          </a:xfrm>
          <a:prstGeom prst="rect">
            <a:avLst/>
          </a:prstGeom>
          <a:solidFill>
            <a:srgbClr val="0070C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s-AR"/>
          </a:p>
        </p:txBody>
      </p:sp>
      <p:pic>
        <p:nvPicPr>
          <p:cNvPr id="5" name="Imagen 4">
            <a:extLst>
              <a:ext uri="{FF2B5EF4-FFF2-40B4-BE49-F238E27FC236}">
                <a16:creationId xmlns:a16="http://schemas.microsoft.com/office/drawing/2014/main" id="{E3F13142-3523-4315-8DD8-7EB7002BCA05}"/>
              </a:ext>
            </a:extLst>
          </p:cNvPr>
          <p:cNvPicPr>
            <a:picLocks noChangeAspect="1"/>
          </p:cNvPicPr>
          <p:nvPr/>
        </p:nvPicPr>
        <p:blipFill rotWithShape="1">
          <a:blip r:embed="rId3">
            <a:extLst>
              <a:ext uri="{28A0092B-C50C-407E-A947-70E740481C1C}">
                <a14:useLocalDpi xmlns:a14="http://schemas.microsoft.com/office/drawing/2010/main" val="0"/>
              </a:ext>
            </a:extLst>
          </a:blip>
          <a:srcRect b="66162"/>
          <a:stretch/>
        </p:blipFill>
        <p:spPr>
          <a:xfrm>
            <a:off x="1726988" y="2608324"/>
            <a:ext cx="2468494" cy="1772167"/>
          </a:xfrm>
          <a:prstGeom prst="rect">
            <a:avLst/>
          </a:prstGeom>
        </p:spPr>
      </p:pic>
      <p:pic>
        <p:nvPicPr>
          <p:cNvPr id="6" name="Imagen 5">
            <a:extLst>
              <a:ext uri="{FF2B5EF4-FFF2-40B4-BE49-F238E27FC236}">
                <a16:creationId xmlns:a16="http://schemas.microsoft.com/office/drawing/2014/main" id="{68ADA095-4002-4C27-B379-AB318DA29496}"/>
              </a:ext>
            </a:extLst>
          </p:cNvPr>
          <p:cNvPicPr>
            <a:picLocks noChangeAspect="1"/>
          </p:cNvPicPr>
          <p:nvPr/>
        </p:nvPicPr>
        <p:blipFill rotWithShape="1">
          <a:blip r:embed="rId3">
            <a:extLst>
              <a:ext uri="{28A0092B-C50C-407E-A947-70E740481C1C}">
                <a14:useLocalDpi xmlns:a14="http://schemas.microsoft.com/office/drawing/2010/main" val="0"/>
              </a:ext>
            </a:extLst>
          </a:blip>
          <a:srcRect t="33955" b="33537"/>
          <a:stretch/>
        </p:blipFill>
        <p:spPr>
          <a:xfrm>
            <a:off x="4502259" y="2633785"/>
            <a:ext cx="2468494" cy="1702517"/>
          </a:xfrm>
          <a:prstGeom prst="rect">
            <a:avLst/>
          </a:prstGeom>
        </p:spPr>
      </p:pic>
      <p:pic>
        <p:nvPicPr>
          <p:cNvPr id="7" name="Imagen 6">
            <a:extLst>
              <a:ext uri="{FF2B5EF4-FFF2-40B4-BE49-F238E27FC236}">
                <a16:creationId xmlns:a16="http://schemas.microsoft.com/office/drawing/2014/main" id="{703C9547-E9AB-43BC-A545-1AE8576627B0}"/>
              </a:ext>
            </a:extLst>
          </p:cNvPr>
          <p:cNvPicPr>
            <a:picLocks noChangeAspect="1"/>
          </p:cNvPicPr>
          <p:nvPr/>
        </p:nvPicPr>
        <p:blipFill rotWithShape="1">
          <a:blip r:embed="rId3">
            <a:extLst>
              <a:ext uri="{28A0092B-C50C-407E-A947-70E740481C1C}">
                <a14:useLocalDpi xmlns:a14="http://schemas.microsoft.com/office/drawing/2010/main" val="0"/>
              </a:ext>
            </a:extLst>
          </a:blip>
          <a:srcRect t="66463"/>
          <a:stretch/>
        </p:blipFill>
        <p:spPr>
          <a:xfrm>
            <a:off x="7277530" y="2606830"/>
            <a:ext cx="2468494" cy="1756429"/>
          </a:xfrm>
          <a:prstGeom prst="rect">
            <a:avLst/>
          </a:prstGeom>
        </p:spPr>
      </p:pic>
    </p:spTree>
    <p:extLst>
      <p:ext uri="{BB962C8B-B14F-4D97-AF65-F5344CB8AC3E}">
        <p14:creationId xmlns:p14="http://schemas.microsoft.com/office/powerpoint/2010/main" val="102730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4">
            <a:extLst>
              <a:ext uri="{FF2B5EF4-FFF2-40B4-BE49-F238E27FC236}">
                <a16:creationId xmlns:a16="http://schemas.microsoft.com/office/drawing/2014/main" id="{BEB93489-C9BB-4D07-9274-03A64705D9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4051993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50066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389102F-3541-4884-9EAB-C81757AF264B}"/>
              </a:ext>
            </a:extLst>
          </p:cNvPr>
          <p:cNvPicPr>
            <a:picLocks noChangeAspect="1"/>
          </p:cNvPicPr>
          <p:nvPr/>
        </p:nvPicPr>
        <p:blipFill rotWithShape="1">
          <a:blip r:embed="rId2"/>
          <a:srcRect t="7217" r="1" b="20805"/>
          <a:stretch/>
        </p:blipFill>
        <p:spPr>
          <a:xfrm rot="43080000">
            <a:off x="1137837" y="1003258"/>
            <a:ext cx="9916327" cy="4764396"/>
          </a:xfrm>
          <a:prstGeom prst="rect">
            <a:avLst/>
          </a:prstGeom>
        </p:spPr>
      </p:pic>
    </p:spTree>
    <p:extLst>
      <p:ext uri="{BB962C8B-B14F-4D97-AF65-F5344CB8AC3E}">
        <p14:creationId xmlns:p14="http://schemas.microsoft.com/office/powerpoint/2010/main" val="1449747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1075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4">
            <a:extLst>
              <a:ext uri="{FF2B5EF4-FFF2-40B4-BE49-F238E27FC236}">
                <a16:creationId xmlns:a16="http://schemas.microsoft.com/office/drawing/2014/main" id="{67A8B286-2B39-4B67-8571-B3290AB502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694450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3D536A-DD89-40FA-ABE0-05065884B810}"/>
              </a:ext>
            </a:extLst>
          </p:cNvPr>
          <p:cNvSpPr>
            <a:spLocks noGrp="1"/>
          </p:cNvSpPr>
          <p:nvPr>
            <p:ph type="title"/>
          </p:nvPr>
        </p:nvSpPr>
        <p:spPr/>
        <p:txBody>
          <a:bodyPr/>
          <a:lstStyle/>
          <a:p>
            <a:r>
              <a:rPr lang="en-US" dirty="0"/>
              <a:t>OBJECTIVES</a:t>
            </a:r>
            <a:endParaRPr lang="es-AR" dirty="0"/>
          </a:p>
        </p:txBody>
      </p:sp>
      <p:sp>
        <p:nvSpPr>
          <p:cNvPr id="3" name="Marcador de contenido 2">
            <a:extLst>
              <a:ext uri="{FF2B5EF4-FFF2-40B4-BE49-F238E27FC236}">
                <a16:creationId xmlns:a16="http://schemas.microsoft.com/office/drawing/2014/main" id="{A1AEB8CC-B163-4787-B5E8-7503A0FC06EB}"/>
              </a:ext>
            </a:extLst>
          </p:cNvPr>
          <p:cNvSpPr>
            <a:spLocks noGrp="1"/>
          </p:cNvSpPr>
          <p:nvPr>
            <p:ph idx="1"/>
          </p:nvPr>
        </p:nvSpPr>
        <p:spPr/>
        <p:txBody>
          <a:bodyPr>
            <a:normAutofit fontScale="55000" lnSpcReduction="20000"/>
          </a:bodyPr>
          <a:lstStyle/>
          <a:p>
            <a:r>
              <a:rPr lang="en-US" dirty="0"/>
              <a:t>To </a:t>
            </a:r>
            <a:r>
              <a:rPr lang="en-US" b="1" dirty="0"/>
              <a:t>identify</a:t>
            </a:r>
            <a:r>
              <a:rPr lang="en-US" dirty="0"/>
              <a:t> young scientists amongst IFCC Full and Corporate Members</a:t>
            </a:r>
          </a:p>
          <a:p>
            <a:r>
              <a:rPr lang="en-US" dirty="0"/>
              <a:t>To use </a:t>
            </a:r>
            <a:r>
              <a:rPr lang="en-US" b="1" dirty="0"/>
              <a:t>modern information technology </a:t>
            </a:r>
            <a:r>
              <a:rPr lang="en-US" dirty="0"/>
              <a:t>to establish formal and informal networks to facilitate the </a:t>
            </a:r>
            <a:r>
              <a:rPr lang="en-US" b="1" dirty="0"/>
              <a:t>communication</a:t>
            </a:r>
            <a:r>
              <a:rPr lang="en-US" dirty="0"/>
              <a:t>.</a:t>
            </a:r>
          </a:p>
          <a:p>
            <a:r>
              <a:rPr lang="en-US" dirty="0"/>
              <a:t>To link with national society young scientist </a:t>
            </a:r>
            <a:r>
              <a:rPr lang="en-US" b="1" dirty="0"/>
              <a:t>initiatives</a:t>
            </a:r>
            <a:r>
              <a:rPr lang="en-US" dirty="0"/>
              <a:t>.</a:t>
            </a:r>
          </a:p>
          <a:p>
            <a:r>
              <a:rPr lang="en-US" dirty="0"/>
              <a:t>To encourage YS to </a:t>
            </a:r>
            <a:r>
              <a:rPr lang="en-US" b="1" dirty="0"/>
              <a:t>share experience </a:t>
            </a:r>
            <a:r>
              <a:rPr lang="en-US" dirty="0"/>
              <a:t>of laboratory medicine and other healthcare practice around the world</a:t>
            </a:r>
          </a:p>
          <a:p>
            <a:r>
              <a:rPr lang="en-US" dirty="0"/>
              <a:t>To disseminate and promote </a:t>
            </a:r>
            <a:r>
              <a:rPr lang="en-US" b="1" dirty="0"/>
              <a:t>innovation</a:t>
            </a:r>
            <a:r>
              <a:rPr lang="en-US" dirty="0"/>
              <a:t> and high quality scientific and clinical practice standards</a:t>
            </a:r>
          </a:p>
          <a:p>
            <a:r>
              <a:rPr lang="en-US" dirty="0"/>
              <a:t>To </a:t>
            </a:r>
            <a:r>
              <a:rPr lang="en-US" b="1" dirty="0"/>
              <a:t>facilitate opportunities </a:t>
            </a:r>
            <a:r>
              <a:rPr lang="en-US" dirty="0"/>
              <a:t>for young scientists to train in modern, state of the art laboratory practice</a:t>
            </a:r>
          </a:p>
          <a:p>
            <a:r>
              <a:rPr lang="en-US" dirty="0"/>
              <a:t>To enable young scientists to </a:t>
            </a:r>
            <a:r>
              <a:rPr lang="en-US" b="1" dirty="0"/>
              <a:t>participate in scientific, clinical and educational meetings </a:t>
            </a:r>
            <a:r>
              <a:rPr lang="en-US" dirty="0"/>
              <a:t>and other learning sessions</a:t>
            </a:r>
          </a:p>
          <a:p>
            <a:r>
              <a:rPr lang="en-US" dirty="0"/>
              <a:t>To make young scientists aware of the existence and role of IFCC and to </a:t>
            </a:r>
            <a:r>
              <a:rPr lang="en-US" b="1" dirty="0"/>
              <a:t>encourage their participation </a:t>
            </a:r>
            <a:r>
              <a:rPr lang="en-US" dirty="0"/>
              <a:t>in IFCC activities</a:t>
            </a:r>
          </a:p>
        </p:txBody>
      </p:sp>
      <p:pic>
        <p:nvPicPr>
          <p:cNvPr id="4" name="Imagen 3" descr="Imagen que contiene señal, firmar&#10;&#10;Descripción generada automáticamente">
            <a:extLst>
              <a:ext uri="{FF2B5EF4-FFF2-40B4-BE49-F238E27FC236}">
                <a16:creationId xmlns:a16="http://schemas.microsoft.com/office/drawing/2014/main" id="{F147C2D7-B3B2-4C3C-8AD4-33AA572F12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650" y="5492718"/>
            <a:ext cx="2165330" cy="1365272"/>
          </a:xfrm>
          <a:prstGeom prst="rect">
            <a:avLst/>
          </a:prstGeom>
        </p:spPr>
      </p:pic>
    </p:spTree>
    <p:extLst>
      <p:ext uri="{BB962C8B-B14F-4D97-AF65-F5344CB8AC3E}">
        <p14:creationId xmlns:p14="http://schemas.microsoft.com/office/powerpoint/2010/main" val="47034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EA3C3D8-2177-4654-9F03-C68139D93484}"/>
              </a:ext>
            </a:extLst>
          </p:cNvPr>
          <p:cNvPicPr>
            <a:picLocks noChangeAspect="1"/>
          </p:cNvPicPr>
          <p:nvPr/>
        </p:nvPicPr>
        <p:blipFill rotWithShape="1">
          <a:blip r:embed="rId2"/>
          <a:srcRect t="23465" r="1" b="1"/>
          <a:stretch/>
        </p:blipFill>
        <p:spPr>
          <a:xfrm>
            <a:off x="27382" y="321733"/>
            <a:ext cx="12164618" cy="6214533"/>
          </a:xfrm>
          <a:prstGeom prst="rect">
            <a:avLst/>
          </a:prstGeom>
        </p:spPr>
      </p:pic>
    </p:spTree>
    <p:extLst>
      <p:ext uri="{BB962C8B-B14F-4D97-AF65-F5344CB8AC3E}">
        <p14:creationId xmlns:p14="http://schemas.microsoft.com/office/powerpoint/2010/main" val="2285784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3">
            <a:extLst>
              <a:ext uri="{FF2B5EF4-FFF2-40B4-BE49-F238E27FC236}">
                <a16:creationId xmlns:a16="http://schemas.microsoft.com/office/drawing/2014/main" id="{1E3F9849-BF9D-4E72-8332-D4C0F7848CEF}"/>
              </a:ext>
            </a:extLst>
          </p:cNvPr>
          <p:cNvPicPr>
            <a:picLocks noGrp="1" noChangeAspect="1"/>
          </p:cNvPicPr>
          <p:nvPr>
            <p:ph idx="1"/>
          </p:nvPr>
        </p:nvPicPr>
        <p:blipFill rotWithShape="1">
          <a:blip r:embed="rId2"/>
          <a:srcRect t="15730"/>
          <a:stretch/>
        </p:blipFill>
        <p:spPr>
          <a:xfrm>
            <a:off x="20" y="10"/>
            <a:ext cx="12191980" cy="6857990"/>
          </a:xfrm>
          <a:prstGeom prst="rect">
            <a:avLst/>
          </a:prstGeom>
        </p:spPr>
      </p:pic>
    </p:spTree>
    <p:extLst>
      <p:ext uri="{BB962C8B-B14F-4D97-AF65-F5344CB8AC3E}">
        <p14:creationId xmlns:p14="http://schemas.microsoft.com/office/powerpoint/2010/main" val="614039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a:p>
        </p:txBody>
      </p:sp>
      <p:sp>
        <p:nvSpPr>
          <p:cNvPr id="5" name="Marcador de contenido 4">
            <a:extLst>
              <a:ext uri="{FF2B5EF4-FFF2-40B4-BE49-F238E27FC236}">
                <a16:creationId xmlns:a16="http://schemas.microsoft.com/office/drawing/2014/main" id="{EEB32C23-8C8F-4E63-B51A-A9D48F8C439D}"/>
              </a:ext>
            </a:extLst>
          </p:cNvPr>
          <p:cNvSpPr>
            <a:spLocks noGrp="1"/>
          </p:cNvSpPr>
          <p:nvPr>
            <p:ph idx="1"/>
          </p:nvPr>
        </p:nvSpPr>
        <p:spPr/>
        <p:txBody>
          <a:bodyPr/>
          <a:lstStyle/>
          <a:p>
            <a:endParaRPr lang="es-AR"/>
          </a:p>
        </p:txBody>
      </p:sp>
      <p:pic>
        <p:nvPicPr>
          <p:cNvPr id="6" name="Marcador de contenido 4">
            <a:extLst>
              <a:ext uri="{FF2B5EF4-FFF2-40B4-BE49-F238E27FC236}">
                <a16:creationId xmlns:a16="http://schemas.microsoft.com/office/drawing/2014/main" id="{37A0AEB9-E51B-4269-8704-A440245F4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89489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B5DABA-1C34-45C8-B0B9-7EF2DB7E0ACF}"/>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0E631AB9-AD91-4FFB-8347-EC3ACCCCBD75}"/>
              </a:ext>
            </a:extLst>
          </p:cNvPr>
          <p:cNvSpPr>
            <a:spLocks noGrp="1"/>
          </p:cNvSpPr>
          <p:nvPr>
            <p:ph idx="1"/>
          </p:nvPr>
        </p:nvSpPr>
        <p:spPr/>
        <p:txBody>
          <a:bodyPr/>
          <a:lstStyle/>
          <a:p>
            <a:endParaRPr lang="es-AR"/>
          </a:p>
        </p:txBody>
      </p:sp>
      <p:pic>
        <p:nvPicPr>
          <p:cNvPr id="4" name="Imagen 3">
            <a:extLst>
              <a:ext uri="{FF2B5EF4-FFF2-40B4-BE49-F238E27FC236}">
                <a16:creationId xmlns:a16="http://schemas.microsoft.com/office/drawing/2014/main" id="{A816EE35-FAE0-442A-A2E4-5A9FF03016FB}"/>
              </a:ext>
            </a:extLst>
          </p:cNvPr>
          <p:cNvPicPr>
            <a:picLocks noChangeAspect="1"/>
          </p:cNvPicPr>
          <p:nvPr/>
        </p:nvPicPr>
        <p:blipFill>
          <a:blip r:embed="rId2"/>
          <a:stretch>
            <a:fillRect/>
          </a:stretch>
        </p:blipFill>
        <p:spPr>
          <a:xfrm>
            <a:off x="0" y="-1"/>
            <a:ext cx="12192000" cy="6858001"/>
          </a:xfrm>
          <a:prstGeom prst="rect">
            <a:avLst/>
          </a:prstGeom>
        </p:spPr>
      </p:pic>
      <p:sp>
        <p:nvSpPr>
          <p:cNvPr id="5" name="Elipse 4">
            <a:extLst>
              <a:ext uri="{FF2B5EF4-FFF2-40B4-BE49-F238E27FC236}">
                <a16:creationId xmlns:a16="http://schemas.microsoft.com/office/drawing/2014/main" id="{D8947177-6713-461B-B287-8A2BEF5A8B9D}"/>
              </a:ext>
            </a:extLst>
          </p:cNvPr>
          <p:cNvSpPr/>
          <p:nvPr/>
        </p:nvSpPr>
        <p:spPr>
          <a:xfrm rot="20645171">
            <a:off x="-13101" y="973513"/>
            <a:ext cx="3460377" cy="143435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a:t>2016</a:t>
            </a:r>
            <a:endParaRPr lang="es-AR" sz="4800" dirty="0"/>
          </a:p>
        </p:txBody>
      </p:sp>
    </p:spTree>
    <p:extLst>
      <p:ext uri="{BB962C8B-B14F-4D97-AF65-F5344CB8AC3E}">
        <p14:creationId xmlns:p14="http://schemas.microsoft.com/office/powerpoint/2010/main" val="130028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99EB86-A4E5-4F5A-A353-BE4B97520D07}"/>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FCC8D4F2-8A0D-431F-9175-984DBC6A7510}"/>
              </a:ext>
            </a:extLst>
          </p:cNvPr>
          <p:cNvSpPr>
            <a:spLocks noGrp="1"/>
          </p:cNvSpPr>
          <p:nvPr>
            <p:ph idx="1"/>
          </p:nvPr>
        </p:nvSpPr>
        <p:spPr/>
        <p:txBody>
          <a:bodyPr/>
          <a:lstStyle/>
          <a:p>
            <a:endParaRPr lang="es-AR"/>
          </a:p>
        </p:txBody>
      </p:sp>
      <p:pic>
        <p:nvPicPr>
          <p:cNvPr id="4" name="Imagen 3">
            <a:extLst>
              <a:ext uri="{FF2B5EF4-FFF2-40B4-BE49-F238E27FC236}">
                <a16:creationId xmlns:a16="http://schemas.microsoft.com/office/drawing/2014/main" id="{41A3B7D3-4D88-496B-8825-CC044CC583AD}"/>
              </a:ext>
            </a:extLst>
          </p:cNvPr>
          <p:cNvPicPr>
            <a:picLocks noChangeAspect="1"/>
          </p:cNvPicPr>
          <p:nvPr/>
        </p:nvPicPr>
        <p:blipFill>
          <a:blip r:embed="rId2"/>
          <a:stretch>
            <a:fillRect/>
          </a:stretch>
        </p:blipFill>
        <p:spPr>
          <a:xfrm>
            <a:off x="0" y="0"/>
            <a:ext cx="12192000" cy="6858000"/>
          </a:xfrm>
          <a:prstGeom prst="rect">
            <a:avLst/>
          </a:prstGeom>
        </p:spPr>
      </p:pic>
      <p:sp>
        <p:nvSpPr>
          <p:cNvPr id="5" name="Elipse 4">
            <a:extLst>
              <a:ext uri="{FF2B5EF4-FFF2-40B4-BE49-F238E27FC236}">
                <a16:creationId xmlns:a16="http://schemas.microsoft.com/office/drawing/2014/main" id="{46E1F985-A0F2-443B-B77F-70DD3891F5D5}"/>
              </a:ext>
            </a:extLst>
          </p:cNvPr>
          <p:cNvSpPr/>
          <p:nvPr/>
        </p:nvSpPr>
        <p:spPr>
          <a:xfrm rot="20645171">
            <a:off x="-13101" y="973513"/>
            <a:ext cx="3460377" cy="143435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a:t>2017</a:t>
            </a:r>
            <a:endParaRPr lang="es-AR" sz="4800" dirty="0"/>
          </a:p>
        </p:txBody>
      </p:sp>
    </p:spTree>
    <p:extLst>
      <p:ext uri="{BB962C8B-B14F-4D97-AF65-F5344CB8AC3E}">
        <p14:creationId xmlns:p14="http://schemas.microsoft.com/office/powerpoint/2010/main" val="4136986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0F0C540-20EC-4A75-87B0-158FB2A09F76}"/>
              </a:ext>
            </a:extLst>
          </p:cNvPr>
          <p:cNvPicPr>
            <a:picLocks noChangeAspect="1"/>
          </p:cNvPicPr>
          <p:nvPr/>
        </p:nvPicPr>
        <p:blipFill rotWithShape="1">
          <a:blip r:embed="rId2"/>
          <a:srcRect b="15625"/>
          <a:stretch/>
        </p:blipFill>
        <p:spPr>
          <a:xfrm>
            <a:off x="0" y="0"/>
            <a:ext cx="12192000" cy="6858000"/>
          </a:xfrm>
          <a:prstGeom prst="rect">
            <a:avLst/>
          </a:prstGeom>
        </p:spPr>
      </p:pic>
      <p:sp>
        <p:nvSpPr>
          <p:cNvPr id="3" name="Elipse 2">
            <a:extLst>
              <a:ext uri="{FF2B5EF4-FFF2-40B4-BE49-F238E27FC236}">
                <a16:creationId xmlns:a16="http://schemas.microsoft.com/office/drawing/2014/main" id="{27CD4880-BF72-435E-9EBF-18279601558D}"/>
              </a:ext>
            </a:extLst>
          </p:cNvPr>
          <p:cNvSpPr/>
          <p:nvPr/>
        </p:nvSpPr>
        <p:spPr>
          <a:xfrm rot="20645171">
            <a:off x="-13101" y="973513"/>
            <a:ext cx="3460377" cy="143435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a:t>2018</a:t>
            </a:r>
            <a:endParaRPr lang="es-AR" sz="4800" dirty="0"/>
          </a:p>
        </p:txBody>
      </p:sp>
    </p:spTree>
    <p:extLst>
      <p:ext uri="{BB962C8B-B14F-4D97-AF65-F5344CB8AC3E}">
        <p14:creationId xmlns:p14="http://schemas.microsoft.com/office/powerpoint/2010/main" val="765850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E10DDF-8917-4F79-A290-C2AFDB37C56F}"/>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5BAF25AE-8707-47B8-9F67-C57963D9AD74}"/>
              </a:ext>
            </a:extLst>
          </p:cNvPr>
          <p:cNvSpPr>
            <a:spLocks noGrp="1"/>
          </p:cNvSpPr>
          <p:nvPr>
            <p:ph idx="1"/>
          </p:nvPr>
        </p:nvSpPr>
        <p:spPr/>
        <p:txBody>
          <a:bodyPr/>
          <a:lstStyle/>
          <a:p>
            <a:endParaRPr lang="es-AR"/>
          </a:p>
        </p:txBody>
      </p:sp>
      <p:pic>
        <p:nvPicPr>
          <p:cNvPr id="4" name="Imagen 3">
            <a:extLst>
              <a:ext uri="{FF2B5EF4-FFF2-40B4-BE49-F238E27FC236}">
                <a16:creationId xmlns:a16="http://schemas.microsoft.com/office/drawing/2014/main" id="{7F534A88-DC55-4E28-884D-8B37CCA3262F}"/>
              </a:ext>
            </a:extLst>
          </p:cNvPr>
          <p:cNvPicPr>
            <a:picLocks noChangeAspect="1"/>
          </p:cNvPicPr>
          <p:nvPr/>
        </p:nvPicPr>
        <p:blipFill rotWithShape="1">
          <a:blip r:embed="rId2"/>
          <a:srcRect b="16179"/>
          <a:stretch/>
        </p:blipFill>
        <p:spPr>
          <a:xfrm>
            <a:off x="21609" y="0"/>
            <a:ext cx="12170391" cy="6800850"/>
          </a:xfrm>
          <a:prstGeom prst="rect">
            <a:avLst/>
          </a:prstGeom>
        </p:spPr>
      </p:pic>
      <p:sp>
        <p:nvSpPr>
          <p:cNvPr id="7" name="Elipse 6">
            <a:extLst>
              <a:ext uri="{FF2B5EF4-FFF2-40B4-BE49-F238E27FC236}">
                <a16:creationId xmlns:a16="http://schemas.microsoft.com/office/drawing/2014/main" id="{D9B0309C-2144-446E-8FEE-29AD27C6D02E}"/>
              </a:ext>
            </a:extLst>
          </p:cNvPr>
          <p:cNvSpPr/>
          <p:nvPr/>
        </p:nvSpPr>
        <p:spPr>
          <a:xfrm rot="20645171">
            <a:off x="-13101" y="973513"/>
            <a:ext cx="3460377" cy="143435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a:t>2019</a:t>
            </a:r>
            <a:endParaRPr lang="es-AR" sz="4800" dirty="0"/>
          </a:p>
        </p:txBody>
      </p:sp>
    </p:spTree>
    <p:extLst>
      <p:ext uri="{BB962C8B-B14F-4D97-AF65-F5344CB8AC3E}">
        <p14:creationId xmlns:p14="http://schemas.microsoft.com/office/powerpoint/2010/main" val="3948205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a:p>
        </p:txBody>
      </p:sp>
      <p:sp>
        <p:nvSpPr>
          <p:cNvPr id="5" name="Marcador de contenido 4">
            <a:extLst>
              <a:ext uri="{FF2B5EF4-FFF2-40B4-BE49-F238E27FC236}">
                <a16:creationId xmlns:a16="http://schemas.microsoft.com/office/drawing/2014/main" id="{A327DEF0-BA13-476E-88C6-537320EB680B}"/>
              </a:ext>
            </a:extLst>
          </p:cNvPr>
          <p:cNvSpPr>
            <a:spLocks noGrp="1"/>
          </p:cNvSpPr>
          <p:nvPr>
            <p:ph idx="1"/>
          </p:nvPr>
        </p:nvSpPr>
        <p:spPr/>
        <p:txBody>
          <a:bodyPr/>
          <a:lstStyle/>
          <a:p>
            <a:endParaRPr lang="es-AR"/>
          </a:p>
        </p:txBody>
      </p:sp>
      <p:pic>
        <p:nvPicPr>
          <p:cNvPr id="6" name="Marcador de contenido 2">
            <a:extLst>
              <a:ext uri="{FF2B5EF4-FFF2-40B4-BE49-F238E27FC236}">
                <a16:creationId xmlns:a16="http://schemas.microsoft.com/office/drawing/2014/main" id="{82F21F94-2A2F-4166-971D-987814A1F2B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8287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C94959E2-7343-4713-BE79-4BD9B330FC37}"/>
              </a:ext>
            </a:extLst>
          </p:cNvPr>
          <p:cNvSpPr>
            <a:spLocks noGrp="1"/>
          </p:cNvSpPr>
          <p:nvPr>
            <p:ph idx="1"/>
          </p:nvPr>
        </p:nvSpPr>
        <p:spPr/>
        <p:txBody>
          <a:bodyPr/>
          <a:lstStyle/>
          <a:p>
            <a:endParaRPr lang="es-AR"/>
          </a:p>
        </p:txBody>
      </p:sp>
      <p:pic>
        <p:nvPicPr>
          <p:cNvPr id="6" name="Imagen 5">
            <a:extLst>
              <a:ext uri="{FF2B5EF4-FFF2-40B4-BE49-F238E27FC236}">
                <a16:creationId xmlns:a16="http://schemas.microsoft.com/office/drawing/2014/main" id="{98072FCA-6CE3-44C9-B017-C0FFDD14FB45}"/>
              </a:ext>
            </a:extLst>
          </p:cNvPr>
          <p:cNvPicPr>
            <a:picLocks noChangeAspect="1"/>
          </p:cNvPicPr>
          <p:nvPr/>
        </p:nvPicPr>
        <p:blipFill rotWithShape="1">
          <a:blip r:embed="rId2"/>
          <a:srcRect b="15625"/>
          <a:stretch/>
        </p:blipFill>
        <p:spPr>
          <a:xfrm>
            <a:off x="-1" y="-1"/>
            <a:ext cx="12192001" cy="6858001"/>
          </a:xfrm>
          <a:prstGeom prst="rect">
            <a:avLst/>
          </a:prstGeom>
        </p:spPr>
      </p:pic>
    </p:spTree>
    <p:extLst>
      <p:ext uri="{BB962C8B-B14F-4D97-AF65-F5344CB8AC3E}">
        <p14:creationId xmlns:p14="http://schemas.microsoft.com/office/powerpoint/2010/main" val="762173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5701DE-4225-4D45-AD71-D70F060FA1D5}"/>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9E65B24F-CCD7-414A-BE60-B47F390D5985}"/>
              </a:ext>
            </a:extLst>
          </p:cNvPr>
          <p:cNvSpPr>
            <a:spLocks noGrp="1"/>
          </p:cNvSpPr>
          <p:nvPr>
            <p:ph idx="1"/>
          </p:nvPr>
        </p:nvSpPr>
        <p:spPr/>
        <p:txBody>
          <a:bodyPr/>
          <a:lstStyle/>
          <a:p>
            <a:endParaRPr lang="es-AR"/>
          </a:p>
        </p:txBody>
      </p:sp>
      <p:pic>
        <p:nvPicPr>
          <p:cNvPr id="4" name="Marcador de contenido 3">
            <a:extLst>
              <a:ext uri="{FF2B5EF4-FFF2-40B4-BE49-F238E27FC236}">
                <a16:creationId xmlns:a16="http://schemas.microsoft.com/office/drawing/2014/main" id="{EB361366-2853-400A-8E75-01E257DA3EC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8913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BDAD16-359A-4CD0-B939-B875AE2E30F1}"/>
              </a:ext>
            </a:extLst>
          </p:cNvPr>
          <p:cNvSpPr>
            <a:spLocks noGrp="1"/>
          </p:cNvSpPr>
          <p:nvPr>
            <p:ph type="title"/>
          </p:nvPr>
        </p:nvSpPr>
        <p:spPr/>
        <p:txBody>
          <a:bodyPr/>
          <a:lstStyle/>
          <a:p>
            <a:r>
              <a:rPr lang="en-US" dirty="0"/>
              <a:t>STRUCTURE</a:t>
            </a:r>
            <a:endParaRPr lang="es-AR" dirty="0"/>
          </a:p>
        </p:txBody>
      </p:sp>
      <p:pic>
        <p:nvPicPr>
          <p:cNvPr id="12" name="Marcador de contenido 11">
            <a:extLst>
              <a:ext uri="{FF2B5EF4-FFF2-40B4-BE49-F238E27FC236}">
                <a16:creationId xmlns:a16="http://schemas.microsoft.com/office/drawing/2014/main" id="{48F9D455-4E8A-45E2-B8A1-3E21183857C8}"/>
              </a:ext>
            </a:extLst>
          </p:cNvPr>
          <p:cNvPicPr>
            <a:picLocks noGrp="1" noChangeAspect="1"/>
          </p:cNvPicPr>
          <p:nvPr>
            <p:ph idx="1"/>
          </p:nvPr>
        </p:nvPicPr>
        <p:blipFill>
          <a:blip r:embed="rId2"/>
          <a:stretch>
            <a:fillRect/>
          </a:stretch>
        </p:blipFill>
        <p:spPr>
          <a:xfrm>
            <a:off x="2838695" y="2571750"/>
            <a:ext cx="6514610" cy="3153569"/>
          </a:xfrm>
          <a:prstGeom prst="rect">
            <a:avLst/>
          </a:prstGeom>
        </p:spPr>
      </p:pic>
      <p:pic>
        <p:nvPicPr>
          <p:cNvPr id="18" name="Imagen 17" descr="Imagen que contiene señal, firmar&#10;&#10;Descripción generada automáticamente">
            <a:extLst>
              <a:ext uri="{FF2B5EF4-FFF2-40B4-BE49-F238E27FC236}">
                <a16:creationId xmlns:a16="http://schemas.microsoft.com/office/drawing/2014/main" id="{4883E50B-568F-4457-AC29-DD193EDAD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6650" y="5492718"/>
            <a:ext cx="2165330" cy="1365272"/>
          </a:xfrm>
          <a:prstGeom prst="rect">
            <a:avLst/>
          </a:prstGeom>
        </p:spPr>
      </p:pic>
    </p:spTree>
    <p:extLst>
      <p:ext uri="{BB962C8B-B14F-4D97-AF65-F5344CB8AC3E}">
        <p14:creationId xmlns:p14="http://schemas.microsoft.com/office/powerpoint/2010/main" val="1401801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AR"/>
          </a:p>
        </p:txBody>
      </p:sp>
      <p:sp>
        <p:nvSpPr>
          <p:cNvPr id="5" name="Marcador de contenido 4">
            <a:extLst>
              <a:ext uri="{FF2B5EF4-FFF2-40B4-BE49-F238E27FC236}">
                <a16:creationId xmlns:a16="http://schemas.microsoft.com/office/drawing/2014/main" id="{6DBBFF94-0C95-46F6-8900-40A412147A97}"/>
              </a:ext>
            </a:extLst>
          </p:cNvPr>
          <p:cNvSpPr>
            <a:spLocks noGrp="1"/>
          </p:cNvSpPr>
          <p:nvPr>
            <p:ph idx="1"/>
          </p:nvPr>
        </p:nvSpPr>
        <p:spPr/>
        <p:txBody>
          <a:bodyPr/>
          <a:lstStyle/>
          <a:p>
            <a:endParaRPr lang="es-AR"/>
          </a:p>
        </p:txBody>
      </p:sp>
      <p:pic>
        <p:nvPicPr>
          <p:cNvPr id="6" name="Marcador de contenido 4">
            <a:extLst>
              <a:ext uri="{FF2B5EF4-FFF2-40B4-BE49-F238E27FC236}">
                <a16:creationId xmlns:a16="http://schemas.microsoft.com/office/drawing/2014/main" id="{C6F8A438-021A-4B7C-9356-937AD9FCCED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88485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5701DE-4225-4D45-AD71-D70F060FA1D5}"/>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9E65B24F-CCD7-414A-BE60-B47F390D5985}"/>
              </a:ext>
            </a:extLst>
          </p:cNvPr>
          <p:cNvSpPr>
            <a:spLocks noGrp="1"/>
          </p:cNvSpPr>
          <p:nvPr>
            <p:ph idx="1"/>
          </p:nvPr>
        </p:nvSpPr>
        <p:spPr/>
        <p:txBody>
          <a:bodyPr/>
          <a:lstStyle/>
          <a:p>
            <a:endParaRPr lang="es-AR"/>
          </a:p>
        </p:txBody>
      </p:sp>
      <p:pic>
        <p:nvPicPr>
          <p:cNvPr id="5" name="Imagen 4">
            <a:extLst>
              <a:ext uri="{FF2B5EF4-FFF2-40B4-BE49-F238E27FC236}">
                <a16:creationId xmlns:a16="http://schemas.microsoft.com/office/drawing/2014/main" id="{17FAE72D-71C0-4754-99ED-BD4C6E4FE2FB}"/>
              </a:ext>
            </a:extLst>
          </p:cNvPr>
          <p:cNvPicPr>
            <a:picLocks noChangeAspect="1"/>
          </p:cNvPicPr>
          <p:nvPr/>
        </p:nvPicPr>
        <p:blipFill rotWithShape="1">
          <a:blip r:embed="rId2"/>
          <a:srcRect t="15624" b="1"/>
          <a:stretch/>
        </p:blipFill>
        <p:spPr>
          <a:xfrm>
            <a:off x="0" y="0"/>
            <a:ext cx="12192000" cy="6857999"/>
          </a:xfrm>
          <a:prstGeom prst="rect">
            <a:avLst/>
          </a:prstGeom>
        </p:spPr>
      </p:pic>
    </p:spTree>
    <p:extLst>
      <p:ext uri="{BB962C8B-B14F-4D97-AF65-F5344CB8AC3E}">
        <p14:creationId xmlns:p14="http://schemas.microsoft.com/office/powerpoint/2010/main" val="1961656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7"/>
          <p:cNvPicPr>
            <a:picLocks noGrp="1" noChangeAspect="1"/>
          </p:cNvPicPr>
          <p:nvPr>
            <p:ph idx="1"/>
          </p:nvPr>
        </p:nvPicPr>
        <p:blipFill>
          <a:blip r:embed="rId2"/>
          <a:stretch>
            <a:fillRect/>
          </a:stretch>
        </p:blipFill>
        <p:spPr>
          <a:xfrm>
            <a:off x="0" y="0"/>
            <a:ext cx="12192000" cy="68580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9862" y="5790301"/>
            <a:ext cx="1594445" cy="1005320"/>
          </a:xfrm>
          <a:prstGeom prst="rect">
            <a:avLst/>
          </a:prstGeom>
        </p:spPr>
      </p:pic>
      <p:pic>
        <p:nvPicPr>
          <p:cNvPr id="6" name="Picture 2" descr="Foundation"/>
          <p:cNvPicPr>
            <a:picLocks noChangeAspect="1" noChangeArrowheads="1"/>
          </p:cNvPicPr>
          <p:nvPr/>
        </p:nvPicPr>
        <p:blipFill rotWithShape="1">
          <a:blip r:embed="rId4">
            <a:extLst>
              <a:ext uri="{28A0092B-C50C-407E-A947-70E740481C1C}">
                <a14:useLocalDpi xmlns:a14="http://schemas.microsoft.com/office/drawing/2010/main" val="0"/>
              </a:ext>
            </a:extLst>
          </a:blip>
          <a:srcRect t="3845" b="12505"/>
          <a:stretch/>
        </p:blipFill>
        <p:spPr bwMode="auto">
          <a:xfrm>
            <a:off x="0" y="5561251"/>
            <a:ext cx="1550194" cy="1296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561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2E4CDEC-FFDC-43DE-98B1-8857C344EB39}"/>
              </a:ext>
            </a:extLst>
          </p:cNvPr>
          <p:cNvSpPr txBox="1"/>
          <p:nvPr/>
        </p:nvSpPr>
        <p:spPr>
          <a:xfrm>
            <a:off x="838199" y="4525347"/>
            <a:ext cx="6801321" cy="1737360"/>
          </a:xfrm>
          <a:prstGeom prst="rect">
            <a:avLst/>
          </a:prstGeom>
        </p:spPr>
        <p:txBody>
          <a:bodyPr vert="horz" lIns="91440" tIns="45720" rIns="91440" bIns="45720" rtlCol="0" anchor="ctr">
            <a:normAutofit lnSpcReduction="10000"/>
          </a:bodyPr>
          <a:lstStyle/>
          <a:p>
            <a:pPr algn="r">
              <a:lnSpc>
                <a:spcPct val="90000"/>
              </a:lnSpc>
              <a:spcBef>
                <a:spcPct val="0"/>
              </a:spcBef>
              <a:spcAft>
                <a:spcPts val="600"/>
              </a:spcAft>
            </a:pPr>
            <a:r>
              <a:rPr lang="en-US" sz="6000" kern="1200" dirty="0">
                <a:solidFill>
                  <a:schemeClr val="tx1"/>
                </a:solidFill>
                <a:latin typeface="+mj-lt"/>
                <a:ea typeface="+mj-ea"/>
                <a:cs typeface="+mj-cs"/>
              </a:rPr>
              <a:t>LAB-SURFING IN NUMBERS</a:t>
            </a:r>
          </a:p>
        </p:txBody>
      </p:sp>
    </p:spTree>
    <p:extLst>
      <p:ext uri="{BB962C8B-B14F-4D97-AF65-F5344CB8AC3E}">
        <p14:creationId xmlns:p14="http://schemas.microsoft.com/office/powerpoint/2010/main" val="3176202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7A0789-227F-4E82-ACA1-D4AB21BEF79F}"/>
              </a:ext>
            </a:extLst>
          </p:cNvPr>
          <p:cNvSpPr>
            <a:spLocks noGrp="1"/>
          </p:cNvSpPr>
          <p:nvPr>
            <p:ph type="title"/>
          </p:nvPr>
        </p:nvSpPr>
        <p:spPr>
          <a:xfrm>
            <a:off x="0" y="365128"/>
            <a:ext cx="12192000" cy="1049382"/>
          </a:xfrm>
          <a:solidFill>
            <a:schemeClr val="bg1">
              <a:lumMod val="85000"/>
            </a:schemeClr>
          </a:solidFill>
        </p:spPr>
        <p:txBody>
          <a:bodyPr/>
          <a:lstStyle/>
          <a:p>
            <a:r>
              <a:rPr lang="en-US" dirty="0"/>
              <a:t>	</a:t>
            </a:r>
            <a:r>
              <a:rPr lang="en-US" b="1" dirty="0"/>
              <a:t>WORLD USERS DISTRIBUTION</a:t>
            </a:r>
            <a:endParaRPr lang="es-AR" b="1" dirty="0"/>
          </a:p>
        </p:txBody>
      </p:sp>
      <p:grpSp>
        <p:nvGrpSpPr>
          <p:cNvPr id="4" name="Grupo 3">
            <a:extLst>
              <a:ext uri="{FF2B5EF4-FFF2-40B4-BE49-F238E27FC236}">
                <a16:creationId xmlns:a16="http://schemas.microsoft.com/office/drawing/2014/main" id="{D54E9C3B-DE85-442F-B259-079E9B8EA184}"/>
              </a:ext>
            </a:extLst>
          </p:cNvPr>
          <p:cNvGrpSpPr/>
          <p:nvPr/>
        </p:nvGrpSpPr>
        <p:grpSpPr>
          <a:xfrm>
            <a:off x="1614315" y="1642879"/>
            <a:ext cx="8963370" cy="4535957"/>
            <a:chOff x="-1" y="312212"/>
            <a:chExt cx="12152305" cy="6213279"/>
          </a:xfrm>
        </p:grpSpPr>
        <p:pic>
          <p:nvPicPr>
            <p:cNvPr id="5" name="Imagen 4">
              <a:extLst>
                <a:ext uri="{FF2B5EF4-FFF2-40B4-BE49-F238E27FC236}">
                  <a16:creationId xmlns:a16="http://schemas.microsoft.com/office/drawing/2014/main" id="{A576011E-264B-4BFF-B296-D7EC95F00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2212"/>
              <a:ext cx="12152305" cy="62132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a:extLst>
                <a:ext uri="{FF2B5EF4-FFF2-40B4-BE49-F238E27FC236}">
                  <a16:creationId xmlns:a16="http://schemas.microsoft.com/office/drawing/2014/main" id="{043D6408-3C39-4ABA-9DAA-A4BE44AC85A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50950" y="1066806"/>
              <a:ext cx="400521" cy="400521"/>
            </a:xfrm>
            <a:prstGeom prst="rect">
              <a:avLst/>
            </a:prstGeom>
          </p:spPr>
        </p:pic>
        <p:pic>
          <p:nvPicPr>
            <p:cNvPr id="7" name="Imagen 6">
              <a:extLst>
                <a:ext uri="{FF2B5EF4-FFF2-40B4-BE49-F238E27FC236}">
                  <a16:creationId xmlns:a16="http://schemas.microsoft.com/office/drawing/2014/main" id="{17A5CD40-3B72-4753-A721-8A2D2D29F2D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39263" y="1053224"/>
              <a:ext cx="400521" cy="400521"/>
            </a:xfrm>
            <a:prstGeom prst="rect">
              <a:avLst/>
            </a:prstGeom>
          </p:spPr>
        </p:pic>
        <p:pic>
          <p:nvPicPr>
            <p:cNvPr id="8" name="Imagen 7">
              <a:extLst>
                <a:ext uri="{FF2B5EF4-FFF2-40B4-BE49-F238E27FC236}">
                  <a16:creationId xmlns:a16="http://schemas.microsoft.com/office/drawing/2014/main" id="{B8CE5C9E-75EA-4BF0-953B-A887D9CCAAD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90278" y="1150195"/>
              <a:ext cx="400521" cy="400521"/>
            </a:xfrm>
            <a:prstGeom prst="rect">
              <a:avLst/>
            </a:prstGeom>
          </p:spPr>
        </p:pic>
        <p:pic>
          <p:nvPicPr>
            <p:cNvPr id="9" name="Imagen 8">
              <a:extLst>
                <a:ext uri="{FF2B5EF4-FFF2-40B4-BE49-F238E27FC236}">
                  <a16:creationId xmlns:a16="http://schemas.microsoft.com/office/drawing/2014/main" id="{FA1681DE-F398-4945-85ED-56C41D82C43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00771" y="1260276"/>
              <a:ext cx="400521" cy="400521"/>
            </a:xfrm>
            <a:prstGeom prst="rect">
              <a:avLst/>
            </a:prstGeom>
          </p:spPr>
        </p:pic>
        <p:pic>
          <p:nvPicPr>
            <p:cNvPr id="10" name="Imagen 9">
              <a:extLst>
                <a:ext uri="{FF2B5EF4-FFF2-40B4-BE49-F238E27FC236}">
                  <a16:creationId xmlns:a16="http://schemas.microsoft.com/office/drawing/2014/main" id="{0B062A9D-242E-4DCE-9072-D25B6C35A15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22958" y="1187533"/>
              <a:ext cx="400521" cy="400521"/>
            </a:xfrm>
            <a:prstGeom prst="rect">
              <a:avLst/>
            </a:prstGeom>
          </p:spPr>
        </p:pic>
        <p:pic>
          <p:nvPicPr>
            <p:cNvPr id="11" name="Imagen 10">
              <a:extLst>
                <a:ext uri="{FF2B5EF4-FFF2-40B4-BE49-F238E27FC236}">
                  <a16:creationId xmlns:a16="http://schemas.microsoft.com/office/drawing/2014/main" id="{E441EF22-841D-43D7-83AD-4E0B4026C7B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25515" y="4461820"/>
              <a:ext cx="400521" cy="400521"/>
            </a:xfrm>
            <a:prstGeom prst="rect">
              <a:avLst/>
            </a:prstGeom>
          </p:spPr>
        </p:pic>
        <p:pic>
          <p:nvPicPr>
            <p:cNvPr id="12" name="Imagen 11">
              <a:extLst>
                <a:ext uri="{FF2B5EF4-FFF2-40B4-BE49-F238E27FC236}">
                  <a16:creationId xmlns:a16="http://schemas.microsoft.com/office/drawing/2014/main" id="{D9EBB3CB-977C-4F1F-9F03-07B9751D418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35326" y="3696521"/>
              <a:ext cx="400521" cy="400521"/>
            </a:xfrm>
            <a:prstGeom prst="rect">
              <a:avLst/>
            </a:prstGeom>
          </p:spPr>
        </p:pic>
        <p:pic>
          <p:nvPicPr>
            <p:cNvPr id="13" name="Imagen 12">
              <a:extLst>
                <a:ext uri="{FF2B5EF4-FFF2-40B4-BE49-F238E27FC236}">
                  <a16:creationId xmlns:a16="http://schemas.microsoft.com/office/drawing/2014/main" id="{DC664B1E-3B2E-4FFC-AEA2-4B927DEB0C7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8965" y="4319973"/>
              <a:ext cx="400521" cy="400521"/>
            </a:xfrm>
            <a:prstGeom prst="rect">
              <a:avLst/>
            </a:prstGeom>
          </p:spPr>
        </p:pic>
        <p:pic>
          <p:nvPicPr>
            <p:cNvPr id="14" name="Imagen 13">
              <a:extLst>
                <a:ext uri="{FF2B5EF4-FFF2-40B4-BE49-F238E27FC236}">
                  <a16:creationId xmlns:a16="http://schemas.microsoft.com/office/drawing/2014/main" id="{8E620BAC-8F40-40D9-836B-400D2C54623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1385" y="3502202"/>
              <a:ext cx="400521" cy="400521"/>
            </a:xfrm>
            <a:prstGeom prst="rect">
              <a:avLst/>
            </a:prstGeom>
          </p:spPr>
        </p:pic>
        <p:pic>
          <p:nvPicPr>
            <p:cNvPr id="15" name="Imagen 14">
              <a:extLst>
                <a:ext uri="{FF2B5EF4-FFF2-40B4-BE49-F238E27FC236}">
                  <a16:creationId xmlns:a16="http://schemas.microsoft.com/office/drawing/2014/main" id="{74926BC3-2959-4646-B927-5A8FC415917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60012" y="4319973"/>
              <a:ext cx="400521" cy="400521"/>
            </a:xfrm>
            <a:prstGeom prst="rect">
              <a:avLst/>
            </a:prstGeom>
          </p:spPr>
        </p:pic>
        <p:pic>
          <p:nvPicPr>
            <p:cNvPr id="16" name="Imagen 15">
              <a:extLst>
                <a:ext uri="{FF2B5EF4-FFF2-40B4-BE49-F238E27FC236}">
                  <a16:creationId xmlns:a16="http://schemas.microsoft.com/office/drawing/2014/main" id="{91CE8B6F-B678-40B6-A299-34FDC3ED8D2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53665" y="3952765"/>
              <a:ext cx="400521" cy="400521"/>
            </a:xfrm>
            <a:prstGeom prst="rect">
              <a:avLst/>
            </a:prstGeom>
          </p:spPr>
        </p:pic>
        <p:pic>
          <p:nvPicPr>
            <p:cNvPr id="17" name="Imagen 16">
              <a:extLst>
                <a:ext uri="{FF2B5EF4-FFF2-40B4-BE49-F238E27FC236}">
                  <a16:creationId xmlns:a16="http://schemas.microsoft.com/office/drawing/2014/main" id="{0FDB6EDC-9EA5-4C48-B846-1E6CC814600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6085" y="3752504"/>
              <a:ext cx="400521" cy="400521"/>
            </a:xfrm>
            <a:prstGeom prst="rect">
              <a:avLst/>
            </a:prstGeom>
          </p:spPr>
        </p:pic>
        <p:pic>
          <p:nvPicPr>
            <p:cNvPr id="18" name="Imagen 17">
              <a:extLst>
                <a:ext uri="{FF2B5EF4-FFF2-40B4-BE49-F238E27FC236}">
                  <a16:creationId xmlns:a16="http://schemas.microsoft.com/office/drawing/2014/main" id="{D483699A-3198-43B5-AF3E-DF69E36FF1C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84533" y="2876858"/>
              <a:ext cx="400521" cy="400521"/>
            </a:xfrm>
            <a:prstGeom prst="rect">
              <a:avLst/>
            </a:prstGeom>
          </p:spPr>
        </p:pic>
        <p:pic>
          <p:nvPicPr>
            <p:cNvPr id="19" name="Imagen 18">
              <a:extLst>
                <a:ext uri="{FF2B5EF4-FFF2-40B4-BE49-F238E27FC236}">
                  <a16:creationId xmlns:a16="http://schemas.microsoft.com/office/drawing/2014/main" id="{A7073DDB-8591-4674-B724-B72E09CF66C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49732" y="2767858"/>
              <a:ext cx="400521" cy="400521"/>
            </a:xfrm>
            <a:prstGeom prst="rect">
              <a:avLst/>
            </a:prstGeom>
          </p:spPr>
        </p:pic>
        <p:pic>
          <p:nvPicPr>
            <p:cNvPr id="20" name="Imagen 19">
              <a:extLst>
                <a:ext uri="{FF2B5EF4-FFF2-40B4-BE49-F238E27FC236}">
                  <a16:creationId xmlns:a16="http://schemas.microsoft.com/office/drawing/2014/main" id="{3AD8ED6B-916E-4807-B396-335FEB6C67D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24523" y="2233836"/>
              <a:ext cx="400521" cy="400521"/>
            </a:xfrm>
            <a:prstGeom prst="rect">
              <a:avLst/>
            </a:prstGeom>
          </p:spPr>
        </p:pic>
        <p:pic>
          <p:nvPicPr>
            <p:cNvPr id="21" name="Imagen 20">
              <a:extLst>
                <a:ext uri="{FF2B5EF4-FFF2-40B4-BE49-F238E27FC236}">
                  <a16:creationId xmlns:a16="http://schemas.microsoft.com/office/drawing/2014/main" id="{A3D666B0-6FE8-4BF6-8AD4-96B9A4F91D2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7093" y="2436060"/>
              <a:ext cx="400521" cy="400521"/>
            </a:xfrm>
            <a:prstGeom prst="rect">
              <a:avLst/>
            </a:prstGeom>
          </p:spPr>
        </p:pic>
        <p:pic>
          <p:nvPicPr>
            <p:cNvPr id="22" name="Imagen 21">
              <a:extLst>
                <a:ext uri="{FF2B5EF4-FFF2-40B4-BE49-F238E27FC236}">
                  <a16:creationId xmlns:a16="http://schemas.microsoft.com/office/drawing/2014/main" id="{16A0D1C3-3283-450F-9EAD-4C5030B0A38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94989" y="2450013"/>
              <a:ext cx="400521" cy="400521"/>
            </a:xfrm>
            <a:prstGeom prst="rect">
              <a:avLst/>
            </a:prstGeom>
          </p:spPr>
        </p:pic>
        <p:pic>
          <p:nvPicPr>
            <p:cNvPr id="23" name="Imagen 22">
              <a:extLst>
                <a:ext uri="{FF2B5EF4-FFF2-40B4-BE49-F238E27FC236}">
                  <a16:creationId xmlns:a16="http://schemas.microsoft.com/office/drawing/2014/main" id="{19966067-80A6-4D9E-88DC-912B8C0A7E3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18767" y="3125359"/>
              <a:ext cx="400521" cy="400521"/>
            </a:xfrm>
            <a:prstGeom prst="rect">
              <a:avLst/>
            </a:prstGeom>
          </p:spPr>
        </p:pic>
        <p:pic>
          <p:nvPicPr>
            <p:cNvPr id="24" name="Imagen 23">
              <a:extLst>
                <a:ext uri="{FF2B5EF4-FFF2-40B4-BE49-F238E27FC236}">
                  <a16:creationId xmlns:a16="http://schemas.microsoft.com/office/drawing/2014/main" id="{4DD493F3-B146-426F-942F-894FC6FB6AD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6833" y="1662544"/>
              <a:ext cx="400521" cy="400521"/>
            </a:xfrm>
            <a:prstGeom prst="rect">
              <a:avLst/>
            </a:prstGeom>
          </p:spPr>
        </p:pic>
        <p:pic>
          <p:nvPicPr>
            <p:cNvPr id="25" name="Imagen 24">
              <a:extLst>
                <a:ext uri="{FF2B5EF4-FFF2-40B4-BE49-F238E27FC236}">
                  <a16:creationId xmlns:a16="http://schemas.microsoft.com/office/drawing/2014/main" id="{23B98A21-E835-486E-B069-55090B5CD06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35824" y="1212520"/>
              <a:ext cx="400521" cy="400521"/>
            </a:xfrm>
            <a:prstGeom prst="rect">
              <a:avLst/>
            </a:prstGeom>
          </p:spPr>
        </p:pic>
        <p:pic>
          <p:nvPicPr>
            <p:cNvPr id="26" name="Imagen 25">
              <a:extLst>
                <a:ext uri="{FF2B5EF4-FFF2-40B4-BE49-F238E27FC236}">
                  <a16:creationId xmlns:a16="http://schemas.microsoft.com/office/drawing/2014/main" id="{EE4B75B7-02E4-4CF0-B5CC-59E14CAABB4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6494" y="2462024"/>
              <a:ext cx="400521" cy="400521"/>
            </a:xfrm>
            <a:prstGeom prst="rect">
              <a:avLst/>
            </a:prstGeom>
          </p:spPr>
        </p:pic>
        <p:pic>
          <p:nvPicPr>
            <p:cNvPr id="27" name="Imagen 26">
              <a:extLst>
                <a:ext uri="{FF2B5EF4-FFF2-40B4-BE49-F238E27FC236}">
                  <a16:creationId xmlns:a16="http://schemas.microsoft.com/office/drawing/2014/main" id="{9264CB78-CF4C-47A6-B05F-8185BA7B59E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3018" y="2312837"/>
              <a:ext cx="400521" cy="400521"/>
            </a:xfrm>
            <a:prstGeom prst="rect">
              <a:avLst/>
            </a:prstGeom>
          </p:spPr>
        </p:pic>
        <p:pic>
          <p:nvPicPr>
            <p:cNvPr id="28" name="Imagen 27">
              <a:extLst>
                <a:ext uri="{FF2B5EF4-FFF2-40B4-BE49-F238E27FC236}">
                  <a16:creationId xmlns:a16="http://schemas.microsoft.com/office/drawing/2014/main" id="{878D3220-44FB-44CC-9E3B-FD7D055B118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13770" y="2589491"/>
              <a:ext cx="400521" cy="400521"/>
            </a:xfrm>
            <a:prstGeom prst="rect">
              <a:avLst/>
            </a:prstGeom>
          </p:spPr>
        </p:pic>
        <p:pic>
          <p:nvPicPr>
            <p:cNvPr id="29" name="Imagen 28">
              <a:extLst>
                <a:ext uri="{FF2B5EF4-FFF2-40B4-BE49-F238E27FC236}">
                  <a16:creationId xmlns:a16="http://schemas.microsoft.com/office/drawing/2014/main" id="{A029D491-1453-42F3-8448-DDD7B36408C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18296" y="2554833"/>
              <a:ext cx="400521" cy="400521"/>
            </a:xfrm>
            <a:prstGeom prst="rect">
              <a:avLst/>
            </a:prstGeom>
          </p:spPr>
        </p:pic>
        <p:pic>
          <p:nvPicPr>
            <p:cNvPr id="30" name="Imagen 29">
              <a:extLst>
                <a:ext uri="{FF2B5EF4-FFF2-40B4-BE49-F238E27FC236}">
                  <a16:creationId xmlns:a16="http://schemas.microsoft.com/office/drawing/2014/main" id="{C689872E-6D66-420B-B7EE-66FFC8F5B59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64674" y="1542720"/>
              <a:ext cx="400521" cy="400521"/>
            </a:xfrm>
            <a:prstGeom prst="rect">
              <a:avLst/>
            </a:prstGeom>
          </p:spPr>
        </p:pic>
        <p:pic>
          <p:nvPicPr>
            <p:cNvPr id="31" name="Imagen 30">
              <a:extLst>
                <a:ext uri="{FF2B5EF4-FFF2-40B4-BE49-F238E27FC236}">
                  <a16:creationId xmlns:a16="http://schemas.microsoft.com/office/drawing/2014/main" id="{26F65469-AC02-485F-92CD-100718352FB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37226" y="1319313"/>
              <a:ext cx="400521" cy="400521"/>
            </a:xfrm>
            <a:prstGeom prst="rect">
              <a:avLst/>
            </a:prstGeom>
          </p:spPr>
        </p:pic>
        <p:pic>
          <p:nvPicPr>
            <p:cNvPr id="32" name="Imagen 31">
              <a:extLst>
                <a:ext uri="{FF2B5EF4-FFF2-40B4-BE49-F238E27FC236}">
                  <a16:creationId xmlns:a16="http://schemas.microsoft.com/office/drawing/2014/main" id="{E66AACDC-9B70-4B9A-A079-85A500DE1DE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46262" y="2354572"/>
              <a:ext cx="400521" cy="400521"/>
            </a:xfrm>
            <a:prstGeom prst="rect">
              <a:avLst/>
            </a:prstGeom>
          </p:spPr>
        </p:pic>
        <p:pic>
          <p:nvPicPr>
            <p:cNvPr id="33" name="Imagen 32">
              <a:extLst>
                <a:ext uri="{FF2B5EF4-FFF2-40B4-BE49-F238E27FC236}">
                  <a16:creationId xmlns:a16="http://schemas.microsoft.com/office/drawing/2014/main" id="{66AEB4A0-EA95-457A-935B-EFFA38D4D04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37226" y="2049492"/>
              <a:ext cx="400521" cy="400521"/>
            </a:xfrm>
            <a:prstGeom prst="rect">
              <a:avLst/>
            </a:prstGeom>
          </p:spPr>
        </p:pic>
        <p:pic>
          <p:nvPicPr>
            <p:cNvPr id="34" name="Imagen 33">
              <a:extLst>
                <a:ext uri="{FF2B5EF4-FFF2-40B4-BE49-F238E27FC236}">
                  <a16:creationId xmlns:a16="http://schemas.microsoft.com/office/drawing/2014/main" id="{9B96911E-679B-4EC2-ABF9-4522F02C15D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87762" y="4119712"/>
              <a:ext cx="400521" cy="400521"/>
            </a:xfrm>
            <a:prstGeom prst="rect">
              <a:avLst/>
            </a:prstGeom>
          </p:spPr>
        </p:pic>
        <p:pic>
          <p:nvPicPr>
            <p:cNvPr id="35" name="Imagen 34">
              <a:extLst>
                <a:ext uri="{FF2B5EF4-FFF2-40B4-BE49-F238E27FC236}">
                  <a16:creationId xmlns:a16="http://schemas.microsoft.com/office/drawing/2014/main" id="{94B642A7-D312-4D17-A859-EEDB19619EC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6633" y="1666513"/>
              <a:ext cx="400521" cy="400521"/>
            </a:xfrm>
            <a:prstGeom prst="rect">
              <a:avLst/>
            </a:prstGeom>
          </p:spPr>
        </p:pic>
        <p:pic>
          <p:nvPicPr>
            <p:cNvPr id="36" name="Imagen 35">
              <a:extLst>
                <a:ext uri="{FF2B5EF4-FFF2-40B4-BE49-F238E27FC236}">
                  <a16:creationId xmlns:a16="http://schemas.microsoft.com/office/drawing/2014/main" id="{724B60D4-D364-485E-B718-7206B18537F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33719" y="1442530"/>
              <a:ext cx="400521" cy="400521"/>
            </a:xfrm>
            <a:prstGeom prst="rect">
              <a:avLst/>
            </a:prstGeom>
          </p:spPr>
        </p:pic>
        <p:pic>
          <p:nvPicPr>
            <p:cNvPr id="37" name="Imagen 36">
              <a:extLst>
                <a:ext uri="{FF2B5EF4-FFF2-40B4-BE49-F238E27FC236}">
                  <a16:creationId xmlns:a16="http://schemas.microsoft.com/office/drawing/2014/main" id="{9EB3FFD1-A47C-4B46-B702-2575F221949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24037" y="1358414"/>
              <a:ext cx="400521" cy="400521"/>
            </a:xfrm>
            <a:prstGeom prst="rect">
              <a:avLst/>
            </a:prstGeom>
          </p:spPr>
        </p:pic>
        <p:pic>
          <p:nvPicPr>
            <p:cNvPr id="38" name="Imagen 37">
              <a:extLst>
                <a:ext uri="{FF2B5EF4-FFF2-40B4-BE49-F238E27FC236}">
                  <a16:creationId xmlns:a16="http://schemas.microsoft.com/office/drawing/2014/main" id="{EE0B34D9-9602-4002-8788-7883175DC32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61428" y="1313713"/>
              <a:ext cx="400521" cy="400521"/>
            </a:xfrm>
            <a:prstGeom prst="rect">
              <a:avLst/>
            </a:prstGeom>
          </p:spPr>
        </p:pic>
        <p:pic>
          <p:nvPicPr>
            <p:cNvPr id="39" name="Imagen 38">
              <a:extLst>
                <a:ext uri="{FF2B5EF4-FFF2-40B4-BE49-F238E27FC236}">
                  <a16:creationId xmlns:a16="http://schemas.microsoft.com/office/drawing/2014/main" id="{62C609DC-ECD0-4F21-9FFC-317CF4DD35F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22958" y="702802"/>
              <a:ext cx="400521" cy="400521"/>
            </a:xfrm>
            <a:prstGeom prst="rect">
              <a:avLst/>
            </a:prstGeom>
          </p:spPr>
        </p:pic>
        <p:pic>
          <p:nvPicPr>
            <p:cNvPr id="40" name="Imagen 39">
              <a:extLst>
                <a:ext uri="{FF2B5EF4-FFF2-40B4-BE49-F238E27FC236}">
                  <a16:creationId xmlns:a16="http://schemas.microsoft.com/office/drawing/2014/main" id="{CAC74975-5529-4124-BDF4-F046F924C12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47704" y="938853"/>
              <a:ext cx="400521" cy="400521"/>
            </a:xfrm>
            <a:prstGeom prst="rect">
              <a:avLst/>
            </a:prstGeom>
          </p:spPr>
        </p:pic>
        <p:pic>
          <p:nvPicPr>
            <p:cNvPr id="41" name="Imagen 40">
              <a:extLst>
                <a:ext uri="{FF2B5EF4-FFF2-40B4-BE49-F238E27FC236}">
                  <a16:creationId xmlns:a16="http://schemas.microsoft.com/office/drawing/2014/main" id="{893E2533-85C2-4D1A-853E-B67DBA859A1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55719" y="1380592"/>
              <a:ext cx="400521" cy="400521"/>
            </a:xfrm>
            <a:prstGeom prst="rect">
              <a:avLst/>
            </a:prstGeom>
          </p:spPr>
        </p:pic>
        <p:pic>
          <p:nvPicPr>
            <p:cNvPr id="42" name="Imagen 41">
              <a:extLst>
                <a:ext uri="{FF2B5EF4-FFF2-40B4-BE49-F238E27FC236}">
                  <a16:creationId xmlns:a16="http://schemas.microsoft.com/office/drawing/2014/main" id="{906230A6-BB13-4A6E-A1B0-7B955D83082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2055" y="1674471"/>
              <a:ext cx="400521" cy="400521"/>
            </a:xfrm>
            <a:prstGeom prst="rect">
              <a:avLst/>
            </a:prstGeom>
          </p:spPr>
        </p:pic>
        <p:pic>
          <p:nvPicPr>
            <p:cNvPr id="43" name="Imagen 42">
              <a:extLst>
                <a:ext uri="{FF2B5EF4-FFF2-40B4-BE49-F238E27FC236}">
                  <a16:creationId xmlns:a16="http://schemas.microsoft.com/office/drawing/2014/main" id="{B3E83C4B-B3B4-4BBE-B235-EEA0ABBA8C1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71655" y="3336761"/>
              <a:ext cx="400521" cy="400521"/>
            </a:xfrm>
            <a:prstGeom prst="rect">
              <a:avLst/>
            </a:prstGeom>
          </p:spPr>
        </p:pic>
        <p:pic>
          <p:nvPicPr>
            <p:cNvPr id="44" name="Imagen 43">
              <a:extLst>
                <a:ext uri="{FF2B5EF4-FFF2-40B4-BE49-F238E27FC236}">
                  <a16:creationId xmlns:a16="http://schemas.microsoft.com/office/drawing/2014/main" id="{501F222F-4C26-4AF3-88A2-6D05B458EA6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29705" y="1231188"/>
              <a:ext cx="400521" cy="400521"/>
            </a:xfrm>
            <a:prstGeom prst="rect">
              <a:avLst/>
            </a:prstGeom>
          </p:spPr>
        </p:pic>
        <p:pic>
          <p:nvPicPr>
            <p:cNvPr id="45" name="Imagen 44">
              <a:extLst>
                <a:ext uri="{FF2B5EF4-FFF2-40B4-BE49-F238E27FC236}">
                  <a16:creationId xmlns:a16="http://schemas.microsoft.com/office/drawing/2014/main" id="{D4B5F6F6-20A0-422B-9221-AD515CB66A2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8699" y="1874731"/>
              <a:ext cx="400521" cy="400521"/>
            </a:xfrm>
            <a:prstGeom prst="rect">
              <a:avLst/>
            </a:prstGeom>
          </p:spPr>
        </p:pic>
        <p:pic>
          <p:nvPicPr>
            <p:cNvPr id="46" name="Imagen 45">
              <a:extLst>
                <a:ext uri="{FF2B5EF4-FFF2-40B4-BE49-F238E27FC236}">
                  <a16:creationId xmlns:a16="http://schemas.microsoft.com/office/drawing/2014/main" id="{EBF4ADFD-F7DA-466E-9CED-0FB39CAEE74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50467" y="2060442"/>
              <a:ext cx="400521" cy="400521"/>
            </a:xfrm>
            <a:prstGeom prst="rect">
              <a:avLst/>
            </a:prstGeom>
          </p:spPr>
        </p:pic>
        <p:pic>
          <p:nvPicPr>
            <p:cNvPr id="47" name="Imagen 46">
              <a:extLst>
                <a:ext uri="{FF2B5EF4-FFF2-40B4-BE49-F238E27FC236}">
                  <a16:creationId xmlns:a16="http://schemas.microsoft.com/office/drawing/2014/main" id="{057A977B-A6D1-4A3E-A7CC-CA3731E964E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61141" y="968608"/>
              <a:ext cx="400521" cy="400521"/>
            </a:xfrm>
            <a:prstGeom prst="rect">
              <a:avLst/>
            </a:prstGeom>
          </p:spPr>
        </p:pic>
        <p:pic>
          <p:nvPicPr>
            <p:cNvPr id="48" name="Imagen 47">
              <a:extLst>
                <a:ext uri="{FF2B5EF4-FFF2-40B4-BE49-F238E27FC236}">
                  <a16:creationId xmlns:a16="http://schemas.microsoft.com/office/drawing/2014/main" id="{845F2AA5-0D55-4D32-8CFC-7C4BA7E8907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06271" y="1310708"/>
              <a:ext cx="400521" cy="400521"/>
            </a:xfrm>
            <a:prstGeom prst="rect">
              <a:avLst/>
            </a:prstGeom>
          </p:spPr>
        </p:pic>
        <p:pic>
          <p:nvPicPr>
            <p:cNvPr id="49" name="Imagen 48">
              <a:extLst>
                <a:ext uri="{FF2B5EF4-FFF2-40B4-BE49-F238E27FC236}">
                  <a16:creationId xmlns:a16="http://schemas.microsoft.com/office/drawing/2014/main" id="{07FCCFE5-B57A-45C2-8CC1-0E1AB759095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78781" y="1974895"/>
              <a:ext cx="400521" cy="400521"/>
            </a:xfrm>
            <a:prstGeom prst="rect">
              <a:avLst/>
            </a:prstGeom>
          </p:spPr>
        </p:pic>
        <p:pic>
          <p:nvPicPr>
            <p:cNvPr id="50" name="Imagen 49">
              <a:extLst>
                <a:ext uri="{FF2B5EF4-FFF2-40B4-BE49-F238E27FC236}">
                  <a16:creationId xmlns:a16="http://schemas.microsoft.com/office/drawing/2014/main" id="{2CE25678-9A21-498F-8E5D-114C54374E5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5110" y="1974895"/>
              <a:ext cx="400521" cy="400521"/>
            </a:xfrm>
            <a:prstGeom prst="rect">
              <a:avLst/>
            </a:prstGeom>
          </p:spPr>
        </p:pic>
        <p:pic>
          <p:nvPicPr>
            <p:cNvPr id="51" name="Imagen 50">
              <a:extLst>
                <a:ext uri="{FF2B5EF4-FFF2-40B4-BE49-F238E27FC236}">
                  <a16:creationId xmlns:a16="http://schemas.microsoft.com/office/drawing/2014/main" id="{6F1E7FC4-F390-4E7A-9198-BDEADF60BD1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23762" y="1396493"/>
              <a:ext cx="400521" cy="400521"/>
            </a:xfrm>
            <a:prstGeom prst="rect">
              <a:avLst/>
            </a:prstGeom>
          </p:spPr>
        </p:pic>
        <p:pic>
          <p:nvPicPr>
            <p:cNvPr id="52" name="Imagen 51">
              <a:extLst>
                <a:ext uri="{FF2B5EF4-FFF2-40B4-BE49-F238E27FC236}">
                  <a16:creationId xmlns:a16="http://schemas.microsoft.com/office/drawing/2014/main" id="{BF588FA6-B605-48C5-A4F3-37885DEDA3F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91817" y="1501268"/>
              <a:ext cx="400521" cy="400521"/>
            </a:xfrm>
            <a:prstGeom prst="rect">
              <a:avLst/>
            </a:prstGeom>
          </p:spPr>
        </p:pic>
        <p:pic>
          <p:nvPicPr>
            <p:cNvPr id="53" name="Imagen 52">
              <a:extLst>
                <a:ext uri="{FF2B5EF4-FFF2-40B4-BE49-F238E27FC236}">
                  <a16:creationId xmlns:a16="http://schemas.microsoft.com/office/drawing/2014/main" id="{80E2BD40-6F09-4911-B331-E28AC9A5F6A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52669" y="963623"/>
              <a:ext cx="400521" cy="400521"/>
            </a:xfrm>
            <a:prstGeom prst="rect">
              <a:avLst/>
            </a:prstGeom>
          </p:spPr>
        </p:pic>
        <p:pic>
          <p:nvPicPr>
            <p:cNvPr id="54" name="Imagen 53">
              <a:extLst>
                <a:ext uri="{FF2B5EF4-FFF2-40B4-BE49-F238E27FC236}">
                  <a16:creationId xmlns:a16="http://schemas.microsoft.com/office/drawing/2014/main" id="{EB78071F-B180-4B68-93E9-7008D49BA77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07082" y="1547763"/>
              <a:ext cx="400521" cy="400521"/>
            </a:xfrm>
            <a:prstGeom prst="rect">
              <a:avLst/>
            </a:prstGeom>
          </p:spPr>
        </p:pic>
        <p:pic>
          <p:nvPicPr>
            <p:cNvPr id="55" name="Imagen 54">
              <a:extLst>
                <a:ext uri="{FF2B5EF4-FFF2-40B4-BE49-F238E27FC236}">
                  <a16:creationId xmlns:a16="http://schemas.microsoft.com/office/drawing/2014/main" id="{C4361A7F-338C-4859-91B0-631C3708EBD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92042" y="4227148"/>
              <a:ext cx="400521" cy="400521"/>
            </a:xfrm>
            <a:prstGeom prst="rect">
              <a:avLst/>
            </a:prstGeom>
          </p:spPr>
        </p:pic>
        <p:pic>
          <p:nvPicPr>
            <p:cNvPr id="56" name="Imagen 55">
              <a:extLst>
                <a:ext uri="{FF2B5EF4-FFF2-40B4-BE49-F238E27FC236}">
                  <a16:creationId xmlns:a16="http://schemas.microsoft.com/office/drawing/2014/main" id="{0647D3F9-69C5-460B-B726-6B826B531A7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83593" y="1590488"/>
              <a:ext cx="400521" cy="400521"/>
            </a:xfrm>
            <a:prstGeom prst="rect">
              <a:avLst/>
            </a:prstGeom>
          </p:spPr>
        </p:pic>
        <p:pic>
          <p:nvPicPr>
            <p:cNvPr id="57" name="Imagen 56">
              <a:extLst>
                <a:ext uri="{FF2B5EF4-FFF2-40B4-BE49-F238E27FC236}">
                  <a16:creationId xmlns:a16="http://schemas.microsoft.com/office/drawing/2014/main" id="{3BAB62CE-A123-4091-821D-905B847B048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1139" y="1230523"/>
              <a:ext cx="400521" cy="400521"/>
            </a:xfrm>
            <a:prstGeom prst="rect">
              <a:avLst/>
            </a:prstGeom>
          </p:spPr>
        </p:pic>
        <p:pic>
          <p:nvPicPr>
            <p:cNvPr id="58" name="Imagen 57">
              <a:extLst>
                <a:ext uri="{FF2B5EF4-FFF2-40B4-BE49-F238E27FC236}">
                  <a16:creationId xmlns:a16="http://schemas.microsoft.com/office/drawing/2014/main" id="{77B8C878-796C-4EE2-A733-42C2D5FB7C4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48786" y="2770971"/>
              <a:ext cx="400521" cy="400521"/>
            </a:xfrm>
            <a:prstGeom prst="rect">
              <a:avLst/>
            </a:prstGeom>
          </p:spPr>
        </p:pic>
        <p:pic>
          <p:nvPicPr>
            <p:cNvPr id="59" name="Imagen 58">
              <a:extLst>
                <a:ext uri="{FF2B5EF4-FFF2-40B4-BE49-F238E27FC236}">
                  <a16:creationId xmlns:a16="http://schemas.microsoft.com/office/drawing/2014/main" id="{E777BDD1-1B95-4E3F-9A05-872B260BD6B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37711" y="3816336"/>
              <a:ext cx="400521" cy="400521"/>
            </a:xfrm>
            <a:prstGeom prst="rect">
              <a:avLst/>
            </a:prstGeom>
          </p:spPr>
        </p:pic>
        <p:pic>
          <p:nvPicPr>
            <p:cNvPr id="60" name="Imagen 59">
              <a:extLst>
                <a:ext uri="{FF2B5EF4-FFF2-40B4-BE49-F238E27FC236}">
                  <a16:creationId xmlns:a16="http://schemas.microsoft.com/office/drawing/2014/main" id="{206AD461-80EC-4513-81CD-1A7763AA45A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80406" y="2772832"/>
              <a:ext cx="400521" cy="400521"/>
            </a:xfrm>
            <a:prstGeom prst="rect">
              <a:avLst/>
            </a:prstGeom>
          </p:spPr>
        </p:pic>
      </p:grpSp>
      <p:pic>
        <p:nvPicPr>
          <p:cNvPr id="61" name="Immagine 4">
            <a:extLst>
              <a:ext uri="{FF2B5EF4-FFF2-40B4-BE49-F238E27FC236}">
                <a16:creationId xmlns:a16="http://schemas.microsoft.com/office/drawing/2014/main" id="{0FBC971E-7D69-49AF-A0AB-5920D236A870}"/>
              </a:ext>
            </a:extLst>
          </p:cNvPr>
          <p:cNvPicPr>
            <a:picLocks noChangeAspect="1"/>
          </p:cNvPicPr>
          <p:nvPr/>
        </p:nvPicPr>
        <p:blipFill>
          <a:blip r:embed="rId4"/>
          <a:stretch>
            <a:fillRect/>
          </a:stretch>
        </p:blipFill>
        <p:spPr>
          <a:xfrm>
            <a:off x="11170711" y="6218991"/>
            <a:ext cx="889611" cy="563765"/>
          </a:xfrm>
          <a:prstGeom prst="rect">
            <a:avLst/>
          </a:prstGeom>
        </p:spPr>
      </p:pic>
      <p:sp>
        <p:nvSpPr>
          <p:cNvPr id="3" name="Rectángulo 2">
            <a:extLst>
              <a:ext uri="{FF2B5EF4-FFF2-40B4-BE49-F238E27FC236}">
                <a16:creationId xmlns:a16="http://schemas.microsoft.com/office/drawing/2014/main" id="{8A08275C-CB97-48C5-A963-9EC2D451F5EC}"/>
              </a:ext>
            </a:extLst>
          </p:cNvPr>
          <p:cNvSpPr/>
          <p:nvPr/>
        </p:nvSpPr>
        <p:spPr>
          <a:xfrm>
            <a:off x="1403873" y="5446623"/>
            <a:ext cx="1333947" cy="814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721</a:t>
            </a:r>
            <a:endParaRPr lang="es-AR" sz="3200" b="1" dirty="0">
              <a:solidFill>
                <a:srgbClr val="C00000"/>
              </a:solidFill>
            </a:endParaRPr>
          </a:p>
        </p:txBody>
      </p:sp>
      <p:sp>
        <p:nvSpPr>
          <p:cNvPr id="62" name="Rectángulo 61">
            <a:extLst>
              <a:ext uri="{FF2B5EF4-FFF2-40B4-BE49-F238E27FC236}">
                <a16:creationId xmlns:a16="http://schemas.microsoft.com/office/drawing/2014/main" id="{B43D4BC1-5720-4DF2-83EE-215DC4C64EF0}"/>
              </a:ext>
            </a:extLst>
          </p:cNvPr>
          <p:cNvSpPr/>
          <p:nvPr/>
        </p:nvSpPr>
        <p:spPr>
          <a:xfrm>
            <a:off x="1614315" y="6259287"/>
            <a:ext cx="1512355" cy="295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vs 635 (2018)</a:t>
            </a:r>
            <a:endParaRPr lang="es-AR" b="1" dirty="0">
              <a:solidFill>
                <a:srgbClr val="C00000"/>
              </a:solidFill>
            </a:endParaRPr>
          </a:p>
        </p:txBody>
      </p:sp>
    </p:spTree>
    <p:extLst>
      <p:ext uri="{BB962C8B-B14F-4D97-AF65-F5344CB8AC3E}">
        <p14:creationId xmlns:p14="http://schemas.microsoft.com/office/powerpoint/2010/main" val="14937416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ACBD991-B1E4-430A-9A0C-4171F9141158}"/>
              </a:ext>
            </a:extLst>
          </p:cNvPr>
          <p:cNvPicPr>
            <a:picLocks noChangeAspect="1"/>
          </p:cNvPicPr>
          <p:nvPr/>
        </p:nvPicPr>
        <p:blipFill rotWithShape="1">
          <a:blip r:embed="rId2"/>
          <a:srcRect l="7565" t="1094" r="11274" b="2473"/>
          <a:stretch/>
        </p:blipFill>
        <p:spPr>
          <a:xfrm>
            <a:off x="4921789" y="321176"/>
            <a:ext cx="7116184" cy="6128033"/>
          </a:xfrm>
          <a:prstGeom prst="rect">
            <a:avLst/>
          </a:prstGeom>
        </p:spPr>
      </p:pic>
      <p:sp>
        <p:nvSpPr>
          <p:cNvPr id="2" name="Título 1">
            <a:extLst>
              <a:ext uri="{FF2B5EF4-FFF2-40B4-BE49-F238E27FC236}">
                <a16:creationId xmlns:a16="http://schemas.microsoft.com/office/drawing/2014/main" id="{DE7AB898-5A3D-4E38-BDB7-F3AF098E4950}"/>
              </a:ext>
            </a:extLst>
          </p:cNvPr>
          <p:cNvSpPr>
            <a:spLocks noGrp="1"/>
          </p:cNvSpPr>
          <p:nvPr>
            <p:ph type="title"/>
          </p:nvPr>
        </p:nvSpPr>
        <p:spPr>
          <a:xfrm>
            <a:off x="655720" y="1041401"/>
            <a:ext cx="4202030" cy="2387600"/>
          </a:xfrm>
        </p:spPr>
        <p:txBody>
          <a:bodyPr vert="horz" lIns="91440" tIns="45720" rIns="91440" bIns="45720" rtlCol="0" anchor="b">
            <a:normAutofit/>
          </a:bodyPr>
          <a:lstStyle/>
          <a:p>
            <a:pPr algn="ctr" defTabSz="914400"/>
            <a:r>
              <a:rPr lang="en-US" sz="4800" kern="1200" dirty="0">
                <a:latin typeface="+mj-lt"/>
                <a:ea typeface="+mj-ea"/>
                <a:cs typeface="+mj-cs"/>
              </a:rPr>
              <a:t>NATIONALITY</a:t>
            </a:r>
          </a:p>
        </p:txBody>
      </p:sp>
      <p:pic>
        <p:nvPicPr>
          <p:cNvPr id="5" name="Immagine 4">
            <a:extLst>
              <a:ext uri="{FF2B5EF4-FFF2-40B4-BE49-F238E27FC236}">
                <a16:creationId xmlns:a16="http://schemas.microsoft.com/office/drawing/2014/main" id="{AC9836B8-7CDB-4CE0-967D-6DE92C65C425}"/>
              </a:ext>
            </a:extLst>
          </p:cNvPr>
          <p:cNvPicPr>
            <a:picLocks noChangeAspect="1"/>
          </p:cNvPicPr>
          <p:nvPr/>
        </p:nvPicPr>
        <p:blipFill>
          <a:blip r:embed="rId3"/>
          <a:stretch>
            <a:fillRect/>
          </a:stretch>
        </p:blipFill>
        <p:spPr>
          <a:xfrm>
            <a:off x="11148362" y="6123396"/>
            <a:ext cx="889611" cy="563765"/>
          </a:xfrm>
          <a:prstGeom prst="rect">
            <a:avLst/>
          </a:prstGeom>
        </p:spPr>
      </p:pic>
      <p:sp>
        <p:nvSpPr>
          <p:cNvPr id="6" name="CuadroTexto 5">
            <a:extLst>
              <a:ext uri="{FF2B5EF4-FFF2-40B4-BE49-F238E27FC236}">
                <a16:creationId xmlns:a16="http://schemas.microsoft.com/office/drawing/2014/main" id="{0EAC23EC-F18C-4B6F-A74B-92FDF9D782CA}"/>
              </a:ext>
            </a:extLst>
          </p:cNvPr>
          <p:cNvSpPr txBox="1"/>
          <p:nvPr/>
        </p:nvSpPr>
        <p:spPr>
          <a:xfrm>
            <a:off x="1280163" y="4065631"/>
            <a:ext cx="2408715" cy="830997"/>
          </a:xfrm>
          <a:prstGeom prst="rect">
            <a:avLst/>
          </a:prstGeom>
          <a:noFill/>
        </p:spPr>
        <p:txBody>
          <a:bodyPr wrap="square" rtlCol="0">
            <a:spAutoFit/>
          </a:bodyPr>
          <a:lstStyle/>
          <a:p>
            <a:pPr algn="ctr"/>
            <a:r>
              <a:rPr lang="en-US" sz="2400" dirty="0"/>
              <a:t>69 Countries</a:t>
            </a:r>
          </a:p>
          <a:p>
            <a:pPr algn="ctr"/>
            <a:r>
              <a:rPr lang="en-US" sz="2400" dirty="0"/>
              <a:t>721 YS</a:t>
            </a:r>
          </a:p>
        </p:txBody>
      </p:sp>
    </p:spTree>
    <p:extLst>
      <p:ext uri="{BB962C8B-B14F-4D97-AF65-F5344CB8AC3E}">
        <p14:creationId xmlns:p14="http://schemas.microsoft.com/office/powerpoint/2010/main" val="10868346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34DAB9-96BE-4D6D-8AB5-05397F83D829}"/>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defTabSz="914400"/>
            <a:r>
              <a:rPr lang="en-US" sz="2600" kern="1200">
                <a:solidFill>
                  <a:srgbClr val="FFFFFF"/>
                </a:solidFill>
                <a:latin typeface="+mj-lt"/>
                <a:ea typeface="+mj-ea"/>
                <a:cs typeface="+mj-cs"/>
              </a:rPr>
              <a:t>AGE</a:t>
            </a:r>
          </a:p>
        </p:txBody>
      </p:sp>
      <p:pic>
        <p:nvPicPr>
          <p:cNvPr id="16" name="Immagine 4">
            <a:extLst>
              <a:ext uri="{FF2B5EF4-FFF2-40B4-BE49-F238E27FC236}">
                <a16:creationId xmlns:a16="http://schemas.microsoft.com/office/drawing/2014/main" id="{9F1F6686-8E9F-4C4B-BC4A-C411C5436390}"/>
              </a:ext>
            </a:extLst>
          </p:cNvPr>
          <p:cNvPicPr>
            <a:picLocks noChangeAspect="1"/>
          </p:cNvPicPr>
          <p:nvPr/>
        </p:nvPicPr>
        <p:blipFill>
          <a:blip r:embed="rId2"/>
          <a:stretch>
            <a:fillRect/>
          </a:stretch>
        </p:blipFill>
        <p:spPr>
          <a:xfrm>
            <a:off x="11202984" y="86489"/>
            <a:ext cx="889611" cy="563765"/>
          </a:xfrm>
          <a:prstGeom prst="rect">
            <a:avLst/>
          </a:prstGeom>
        </p:spPr>
      </p:pic>
      <p:sp>
        <p:nvSpPr>
          <p:cNvPr id="19" name="Rettangolo 4">
            <a:extLst>
              <a:ext uri="{FF2B5EF4-FFF2-40B4-BE49-F238E27FC236}">
                <a16:creationId xmlns:a16="http://schemas.microsoft.com/office/drawing/2014/main" id="{A377AD65-2715-4EFE-99DF-21C9975389E8}"/>
              </a:ext>
            </a:extLst>
          </p:cNvPr>
          <p:cNvSpPr/>
          <p:nvPr/>
        </p:nvSpPr>
        <p:spPr>
          <a:xfrm>
            <a:off x="0" y="736743"/>
            <a:ext cx="12192000"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agen 2">
            <a:extLst>
              <a:ext uri="{FF2B5EF4-FFF2-40B4-BE49-F238E27FC236}">
                <a16:creationId xmlns:a16="http://schemas.microsoft.com/office/drawing/2014/main" id="{866E010D-09A9-4E41-8041-6642F098ED7D}"/>
              </a:ext>
            </a:extLst>
          </p:cNvPr>
          <p:cNvPicPr>
            <a:picLocks noChangeAspect="1"/>
          </p:cNvPicPr>
          <p:nvPr/>
        </p:nvPicPr>
        <p:blipFill>
          <a:blip r:embed="rId3"/>
          <a:stretch>
            <a:fillRect/>
          </a:stretch>
        </p:blipFill>
        <p:spPr>
          <a:xfrm>
            <a:off x="3624517" y="1466946"/>
            <a:ext cx="8468078" cy="5267401"/>
          </a:xfrm>
          <a:prstGeom prst="rect">
            <a:avLst/>
          </a:prstGeom>
        </p:spPr>
      </p:pic>
      <p:cxnSp>
        <p:nvCxnSpPr>
          <p:cNvPr id="5" name="Conector recto 4">
            <a:extLst>
              <a:ext uri="{FF2B5EF4-FFF2-40B4-BE49-F238E27FC236}">
                <a16:creationId xmlns:a16="http://schemas.microsoft.com/office/drawing/2014/main" id="{45CB2C98-EBFE-4540-9C45-A927C547365E}"/>
              </a:ext>
            </a:extLst>
          </p:cNvPr>
          <p:cNvCxnSpPr>
            <a:cxnSpLocks/>
          </p:cNvCxnSpPr>
          <p:nvPr/>
        </p:nvCxnSpPr>
        <p:spPr>
          <a:xfrm flipV="1">
            <a:off x="6702015" y="1912512"/>
            <a:ext cx="1" cy="4300032"/>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E7BD4B3D-E95F-482B-8AC2-08B359D5B517}"/>
              </a:ext>
            </a:extLst>
          </p:cNvPr>
          <p:cNvCxnSpPr>
            <a:cxnSpLocks/>
          </p:cNvCxnSpPr>
          <p:nvPr/>
        </p:nvCxnSpPr>
        <p:spPr>
          <a:xfrm flipV="1">
            <a:off x="7532145" y="1466946"/>
            <a:ext cx="0" cy="474739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0" name="Abrir llave 9">
            <a:extLst>
              <a:ext uri="{FF2B5EF4-FFF2-40B4-BE49-F238E27FC236}">
                <a16:creationId xmlns:a16="http://schemas.microsoft.com/office/drawing/2014/main" id="{B0D5D019-1BC5-450C-89B2-57A7DD4F5B37}"/>
              </a:ext>
            </a:extLst>
          </p:cNvPr>
          <p:cNvSpPr/>
          <p:nvPr/>
        </p:nvSpPr>
        <p:spPr>
          <a:xfrm rot="5400000">
            <a:off x="5158249" y="368745"/>
            <a:ext cx="296009" cy="2791525"/>
          </a:xfrm>
          <a:prstGeom prst="leftBrace">
            <a:avLst>
              <a:gd name="adj1" fmla="val 8333"/>
              <a:gd name="adj2" fmla="val 62910"/>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dirty="0">
              <a:solidFill>
                <a:srgbClr val="C00000"/>
              </a:solidFill>
            </a:endParaRPr>
          </a:p>
        </p:txBody>
      </p:sp>
      <p:sp>
        <p:nvSpPr>
          <p:cNvPr id="21" name="Abrir llave 20">
            <a:extLst>
              <a:ext uri="{FF2B5EF4-FFF2-40B4-BE49-F238E27FC236}">
                <a16:creationId xmlns:a16="http://schemas.microsoft.com/office/drawing/2014/main" id="{57EB0EBC-4442-4857-995D-5018EE3AC926}"/>
              </a:ext>
            </a:extLst>
          </p:cNvPr>
          <p:cNvSpPr/>
          <p:nvPr/>
        </p:nvSpPr>
        <p:spPr>
          <a:xfrm rot="5400000">
            <a:off x="5516450" y="-548746"/>
            <a:ext cx="409730" cy="3621653"/>
          </a:xfrm>
          <a:prstGeom prst="leftBrace">
            <a:avLst>
              <a:gd name="adj1" fmla="val 8333"/>
              <a:gd name="adj2" fmla="val 38118"/>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dirty="0">
              <a:solidFill>
                <a:srgbClr val="C00000"/>
              </a:solidFill>
            </a:endParaRPr>
          </a:p>
        </p:txBody>
      </p:sp>
      <p:sp>
        <p:nvSpPr>
          <p:cNvPr id="12" name="Elipse 11">
            <a:extLst>
              <a:ext uri="{FF2B5EF4-FFF2-40B4-BE49-F238E27FC236}">
                <a16:creationId xmlns:a16="http://schemas.microsoft.com/office/drawing/2014/main" id="{A323A47C-9360-4FE5-8881-E07AA6C975F8}"/>
              </a:ext>
            </a:extLst>
          </p:cNvPr>
          <p:cNvSpPr/>
          <p:nvPr/>
        </p:nvSpPr>
        <p:spPr>
          <a:xfrm>
            <a:off x="4479672" y="932019"/>
            <a:ext cx="930522" cy="55928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b="1" dirty="0">
                <a:solidFill>
                  <a:schemeClr val="tx1"/>
                </a:solidFill>
              </a:rPr>
              <a:t>75%</a:t>
            </a:r>
          </a:p>
        </p:txBody>
      </p:sp>
      <p:sp>
        <p:nvSpPr>
          <p:cNvPr id="22" name="Elipse 21">
            <a:extLst>
              <a:ext uri="{FF2B5EF4-FFF2-40B4-BE49-F238E27FC236}">
                <a16:creationId xmlns:a16="http://schemas.microsoft.com/office/drawing/2014/main" id="{663FCF7E-C18E-481A-AAF7-ACA523E50F0A}"/>
              </a:ext>
            </a:extLst>
          </p:cNvPr>
          <p:cNvSpPr/>
          <p:nvPr/>
        </p:nvSpPr>
        <p:spPr>
          <a:xfrm>
            <a:off x="5706995" y="423149"/>
            <a:ext cx="930522" cy="55928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b="1" dirty="0">
                <a:solidFill>
                  <a:schemeClr val="tx1"/>
                </a:solidFill>
              </a:rPr>
              <a:t>90%</a:t>
            </a:r>
          </a:p>
        </p:txBody>
      </p:sp>
      <p:sp>
        <p:nvSpPr>
          <p:cNvPr id="23" name="Abrir llave 22">
            <a:extLst>
              <a:ext uri="{FF2B5EF4-FFF2-40B4-BE49-F238E27FC236}">
                <a16:creationId xmlns:a16="http://schemas.microsoft.com/office/drawing/2014/main" id="{B499FD9A-54B2-4A53-9829-2C8F659F3B68}"/>
              </a:ext>
            </a:extLst>
          </p:cNvPr>
          <p:cNvSpPr/>
          <p:nvPr/>
        </p:nvSpPr>
        <p:spPr>
          <a:xfrm rot="5400000">
            <a:off x="9548820" y="1186425"/>
            <a:ext cx="527098" cy="4560455"/>
          </a:xfrm>
          <a:prstGeom prst="leftBrac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AR" dirty="0">
              <a:solidFill>
                <a:srgbClr val="C00000"/>
              </a:solidFill>
            </a:endParaRPr>
          </a:p>
        </p:txBody>
      </p:sp>
      <p:sp>
        <p:nvSpPr>
          <p:cNvPr id="24" name="Elipse 23">
            <a:extLst>
              <a:ext uri="{FF2B5EF4-FFF2-40B4-BE49-F238E27FC236}">
                <a16:creationId xmlns:a16="http://schemas.microsoft.com/office/drawing/2014/main" id="{84CDDD33-E4A6-4C32-B698-597B3F63F189}"/>
              </a:ext>
            </a:extLst>
          </p:cNvPr>
          <p:cNvSpPr/>
          <p:nvPr/>
        </p:nvSpPr>
        <p:spPr>
          <a:xfrm>
            <a:off x="9347109" y="2568046"/>
            <a:ext cx="930522" cy="55928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000" b="1" dirty="0">
                <a:solidFill>
                  <a:schemeClr val="tx1"/>
                </a:solidFill>
              </a:rPr>
              <a:t>10%</a:t>
            </a:r>
          </a:p>
        </p:txBody>
      </p:sp>
    </p:spTree>
    <p:extLst>
      <p:ext uri="{BB962C8B-B14F-4D97-AF65-F5344CB8AC3E}">
        <p14:creationId xmlns:p14="http://schemas.microsoft.com/office/powerpoint/2010/main" val="25689101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145FBA-017E-485E-B82D-11DBF22F0EBE}"/>
              </a:ext>
            </a:extLst>
          </p:cNvPr>
          <p:cNvSpPr>
            <a:spLocks noGrp="1"/>
          </p:cNvSpPr>
          <p:nvPr>
            <p:ph type="title"/>
          </p:nvPr>
        </p:nvSpPr>
        <p:spPr>
          <a:xfrm>
            <a:off x="2152650" y="2400300"/>
            <a:ext cx="2057400" cy="2057400"/>
          </a:xfrm>
          <a:prstGeom prst="ellipse">
            <a:avLst/>
          </a:prstGeom>
          <a:solidFill>
            <a:srgbClr val="262626"/>
          </a:solidFill>
          <a:ln w="174625" cmpd="thinThick">
            <a:solidFill>
              <a:srgbClr val="262626"/>
            </a:solidFill>
          </a:ln>
        </p:spPr>
        <p:txBody>
          <a:bodyPr anchor="ctr">
            <a:normAutofit/>
          </a:bodyPr>
          <a:lstStyle/>
          <a:p>
            <a:pPr algn="ctr"/>
            <a:r>
              <a:rPr lang="en-US" sz="1950" dirty="0">
                <a:solidFill>
                  <a:srgbClr val="FFFFFF"/>
                </a:solidFill>
              </a:rPr>
              <a:t>2018</a:t>
            </a:r>
            <a:endParaRPr lang="es-AR" sz="1950" dirty="0">
              <a:solidFill>
                <a:srgbClr val="FFFFFF"/>
              </a:solidFill>
            </a:endParaRPr>
          </a:p>
        </p:txBody>
      </p:sp>
      <p:graphicFrame>
        <p:nvGraphicFramePr>
          <p:cNvPr id="4" name="Marcador de contenido 3">
            <a:extLst>
              <a:ext uri="{FF2B5EF4-FFF2-40B4-BE49-F238E27FC236}">
                <a16:creationId xmlns:a16="http://schemas.microsoft.com/office/drawing/2014/main" id="{1C3D6367-CBAB-4E13-AB66-567B4D5FDE6E}"/>
              </a:ext>
            </a:extLst>
          </p:cNvPr>
          <p:cNvGraphicFramePr>
            <a:graphicFrameLocks noGrp="1"/>
          </p:cNvGraphicFramePr>
          <p:nvPr>
            <p:ph idx="1"/>
          </p:nvPr>
        </p:nvGraphicFramePr>
        <p:xfrm>
          <a:off x="4552951" y="1238251"/>
          <a:ext cx="5953125" cy="4608353"/>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Conector recto 5">
            <a:extLst>
              <a:ext uri="{FF2B5EF4-FFF2-40B4-BE49-F238E27FC236}">
                <a16:creationId xmlns:a16="http://schemas.microsoft.com/office/drawing/2014/main" id="{357086B9-2FDA-4888-A2D3-5713CA6A79D7}"/>
              </a:ext>
            </a:extLst>
          </p:cNvPr>
          <p:cNvCxnSpPr/>
          <p:nvPr/>
        </p:nvCxnSpPr>
        <p:spPr>
          <a:xfrm flipV="1">
            <a:off x="8243756" y="1789433"/>
            <a:ext cx="0" cy="3977640"/>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AAC1844A-5884-45D6-A731-A5136077F12F}"/>
              </a:ext>
            </a:extLst>
          </p:cNvPr>
          <p:cNvCxnSpPr>
            <a:cxnSpLocks/>
          </p:cNvCxnSpPr>
          <p:nvPr/>
        </p:nvCxnSpPr>
        <p:spPr>
          <a:xfrm flipV="1">
            <a:off x="7510331" y="2343151"/>
            <a:ext cx="0" cy="3423923"/>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Abrir llave 7">
            <a:extLst>
              <a:ext uri="{FF2B5EF4-FFF2-40B4-BE49-F238E27FC236}">
                <a16:creationId xmlns:a16="http://schemas.microsoft.com/office/drawing/2014/main" id="{8526FBC3-F0DF-4815-8325-ABC9CBA718A7}"/>
              </a:ext>
            </a:extLst>
          </p:cNvPr>
          <p:cNvSpPr/>
          <p:nvPr/>
        </p:nvSpPr>
        <p:spPr>
          <a:xfrm rot="5400000">
            <a:off x="6006082" y="780482"/>
            <a:ext cx="265433" cy="2743070"/>
          </a:xfrm>
          <a:prstGeom prst="leftBrac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s-AR" sz="1350">
              <a:solidFill>
                <a:prstClr val="black"/>
              </a:solidFill>
              <a:latin typeface="Calibri" panose="020F0502020204030204"/>
            </a:endParaRPr>
          </a:p>
        </p:txBody>
      </p:sp>
      <p:sp>
        <p:nvSpPr>
          <p:cNvPr id="14" name="Abrir llave 13">
            <a:extLst>
              <a:ext uri="{FF2B5EF4-FFF2-40B4-BE49-F238E27FC236}">
                <a16:creationId xmlns:a16="http://schemas.microsoft.com/office/drawing/2014/main" id="{91587FC6-C92D-40CC-9326-F827678B40BE}"/>
              </a:ext>
            </a:extLst>
          </p:cNvPr>
          <p:cNvSpPr/>
          <p:nvPr/>
        </p:nvSpPr>
        <p:spPr>
          <a:xfrm rot="5400000">
            <a:off x="6396605" y="-43420"/>
            <a:ext cx="265433" cy="3428849"/>
          </a:xfrm>
          <a:prstGeom prst="leftBrac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s-AR" sz="1350">
              <a:solidFill>
                <a:prstClr val="black"/>
              </a:solidFill>
              <a:latin typeface="Calibri" panose="020F0502020204030204"/>
            </a:endParaRPr>
          </a:p>
        </p:txBody>
      </p:sp>
      <p:sp>
        <p:nvSpPr>
          <p:cNvPr id="15" name="CuadroTexto 14">
            <a:extLst>
              <a:ext uri="{FF2B5EF4-FFF2-40B4-BE49-F238E27FC236}">
                <a16:creationId xmlns:a16="http://schemas.microsoft.com/office/drawing/2014/main" id="{FE218F7B-3195-44C8-B4D1-F3A1A2BA9B7F}"/>
              </a:ext>
            </a:extLst>
          </p:cNvPr>
          <p:cNvSpPr txBox="1"/>
          <p:nvPr/>
        </p:nvSpPr>
        <p:spPr>
          <a:xfrm>
            <a:off x="5981439" y="1694816"/>
            <a:ext cx="503807" cy="300082"/>
          </a:xfrm>
          <a:prstGeom prst="rect">
            <a:avLst/>
          </a:prstGeom>
          <a:noFill/>
        </p:spPr>
        <p:txBody>
          <a:bodyPr wrap="square" rtlCol="0">
            <a:spAutoFit/>
          </a:bodyPr>
          <a:lstStyle/>
          <a:p>
            <a:pPr defTabSz="685800"/>
            <a:r>
              <a:rPr lang="en-US" sz="1350" dirty="0">
                <a:solidFill>
                  <a:prstClr val="black"/>
                </a:solidFill>
                <a:latin typeface="Calibri" panose="020F0502020204030204"/>
              </a:rPr>
              <a:t>80%</a:t>
            </a:r>
            <a:endParaRPr lang="es-AR" sz="1350" dirty="0">
              <a:solidFill>
                <a:prstClr val="black"/>
              </a:solidFill>
              <a:latin typeface="Calibri" panose="020F0502020204030204"/>
            </a:endParaRPr>
          </a:p>
        </p:txBody>
      </p:sp>
      <p:sp>
        <p:nvSpPr>
          <p:cNvPr id="16" name="CuadroTexto 15">
            <a:extLst>
              <a:ext uri="{FF2B5EF4-FFF2-40B4-BE49-F238E27FC236}">
                <a16:creationId xmlns:a16="http://schemas.microsoft.com/office/drawing/2014/main" id="{034A6AC7-50F0-4E74-ABB5-C81FCAF0B798}"/>
              </a:ext>
            </a:extLst>
          </p:cNvPr>
          <p:cNvSpPr txBox="1"/>
          <p:nvPr/>
        </p:nvSpPr>
        <p:spPr>
          <a:xfrm>
            <a:off x="6298558" y="1160644"/>
            <a:ext cx="461522" cy="507831"/>
          </a:xfrm>
          <a:prstGeom prst="rect">
            <a:avLst/>
          </a:prstGeom>
          <a:noFill/>
        </p:spPr>
        <p:txBody>
          <a:bodyPr wrap="square" rtlCol="0">
            <a:spAutoFit/>
          </a:bodyPr>
          <a:lstStyle/>
          <a:p>
            <a:pPr defTabSz="685800"/>
            <a:r>
              <a:rPr lang="en-US" sz="1350" dirty="0">
                <a:solidFill>
                  <a:prstClr val="black"/>
                </a:solidFill>
                <a:latin typeface="Calibri" panose="020F0502020204030204"/>
              </a:rPr>
              <a:t>92%</a:t>
            </a:r>
            <a:endParaRPr lang="es-AR" sz="1350" dirty="0">
              <a:solidFill>
                <a:prstClr val="black"/>
              </a:solidFill>
              <a:latin typeface="Calibri" panose="020F0502020204030204"/>
            </a:endParaRPr>
          </a:p>
        </p:txBody>
      </p:sp>
      <p:sp>
        <p:nvSpPr>
          <p:cNvPr id="17" name="Abrir llave 16">
            <a:extLst>
              <a:ext uri="{FF2B5EF4-FFF2-40B4-BE49-F238E27FC236}">
                <a16:creationId xmlns:a16="http://schemas.microsoft.com/office/drawing/2014/main" id="{F59C23B3-A36C-4AA5-8BF1-EC79A7EA93B1}"/>
              </a:ext>
            </a:extLst>
          </p:cNvPr>
          <p:cNvSpPr/>
          <p:nvPr/>
        </p:nvSpPr>
        <p:spPr>
          <a:xfrm rot="5400000">
            <a:off x="9189482" y="3083340"/>
            <a:ext cx="265433" cy="2156906"/>
          </a:xfrm>
          <a:prstGeom prst="leftBrac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s-AR" sz="1350">
              <a:solidFill>
                <a:prstClr val="black"/>
              </a:solidFill>
              <a:latin typeface="Calibri" panose="020F0502020204030204"/>
            </a:endParaRPr>
          </a:p>
        </p:txBody>
      </p:sp>
      <p:sp>
        <p:nvSpPr>
          <p:cNvPr id="18" name="CuadroTexto 17">
            <a:extLst>
              <a:ext uri="{FF2B5EF4-FFF2-40B4-BE49-F238E27FC236}">
                <a16:creationId xmlns:a16="http://schemas.microsoft.com/office/drawing/2014/main" id="{1B916F86-44BF-429F-8993-71E7F2763859}"/>
              </a:ext>
            </a:extLst>
          </p:cNvPr>
          <p:cNvSpPr txBox="1"/>
          <p:nvPr/>
        </p:nvSpPr>
        <p:spPr>
          <a:xfrm>
            <a:off x="9121733" y="3713273"/>
            <a:ext cx="503807" cy="300082"/>
          </a:xfrm>
          <a:prstGeom prst="rect">
            <a:avLst/>
          </a:prstGeom>
          <a:noFill/>
        </p:spPr>
        <p:txBody>
          <a:bodyPr wrap="square" rtlCol="0">
            <a:spAutoFit/>
          </a:bodyPr>
          <a:lstStyle/>
          <a:p>
            <a:pPr defTabSz="685800"/>
            <a:r>
              <a:rPr lang="en-US" sz="1350" dirty="0">
                <a:solidFill>
                  <a:prstClr val="black"/>
                </a:solidFill>
                <a:latin typeface="Calibri" panose="020F0502020204030204"/>
              </a:rPr>
              <a:t>8%</a:t>
            </a:r>
            <a:endParaRPr lang="es-AR" sz="1350" dirty="0">
              <a:solidFill>
                <a:prstClr val="black"/>
              </a:solidFill>
              <a:latin typeface="Calibri" panose="020F0502020204030204"/>
            </a:endParaRPr>
          </a:p>
        </p:txBody>
      </p:sp>
      <p:pic>
        <p:nvPicPr>
          <p:cNvPr id="19" name="Immagine 4">
            <a:extLst>
              <a:ext uri="{FF2B5EF4-FFF2-40B4-BE49-F238E27FC236}">
                <a16:creationId xmlns:a16="http://schemas.microsoft.com/office/drawing/2014/main" id="{97256E72-83E2-4B29-8ECA-FE3AF9AF849A}"/>
              </a:ext>
            </a:extLst>
          </p:cNvPr>
          <p:cNvPicPr>
            <a:picLocks noChangeAspect="1"/>
          </p:cNvPicPr>
          <p:nvPr/>
        </p:nvPicPr>
        <p:blipFill>
          <a:blip r:embed="rId3"/>
          <a:stretch>
            <a:fillRect/>
          </a:stretch>
        </p:blipFill>
        <p:spPr>
          <a:xfrm>
            <a:off x="9551088" y="6015790"/>
            <a:ext cx="889611" cy="563765"/>
          </a:xfrm>
          <a:prstGeom prst="rect">
            <a:avLst/>
          </a:prstGeom>
        </p:spPr>
      </p:pic>
      <p:cxnSp>
        <p:nvCxnSpPr>
          <p:cNvPr id="20" name="Connettore 1 3">
            <a:extLst>
              <a:ext uri="{FF2B5EF4-FFF2-40B4-BE49-F238E27FC236}">
                <a16:creationId xmlns:a16="http://schemas.microsoft.com/office/drawing/2014/main" id="{D55F0C25-2660-45AF-B335-3C80A5CF3CBB}"/>
              </a:ext>
            </a:extLst>
          </p:cNvPr>
          <p:cNvCxnSpPr>
            <a:cxnSpLocks/>
          </p:cNvCxnSpPr>
          <p:nvPr/>
        </p:nvCxnSpPr>
        <p:spPr>
          <a:xfrm>
            <a:off x="2953708" y="6345799"/>
            <a:ext cx="6463009" cy="0"/>
          </a:xfrm>
          <a:prstGeom prst="line">
            <a:avLst/>
          </a:prstGeom>
          <a:ln w="12700">
            <a:solidFill>
              <a:srgbClr val="273460"/>
            </a:solidFill>
          </a:ln>
        </p:spPr>
        <p:style>
          <a:lnRef idx="1">
            <a:schemeClr val="accent1"/>
          </a:lnRef>
          <a:fillRef idx="0">
            <a:schemeClr val="accent1"/>
          </a:fillRef>
          <a:effectRef idx="0">
            <a:schemeClr val="accent1"/>
          </a:effectRef>
          <a:fontRef idx="minor">
            <a:schemeClr val="tx1"/>
          </a:fontRef>
        </p:style>
      </p:cxnSp>
      <p:sp>
        <p:nvSpPr>
          <p:cNvPr id="21" name="CasellaDiTesto 17">
            <a:extLst>
              <a:ext uri="{FF2B5EF4-FFF2-40B4-BE49-F238E27FC236}">
                <a16:creationId xmlns:a16="http://schemas.microsoft.com/office/drawing/2014/main" id="{BD13F54E-8A00-4579-9869-2F8F92CE252E}"/>
              </a:ext>
            </a:extLst>
          </p:cNvPr>
          <p:cNvSpPr txBox="1"/>
          <p:nvPr/>
        </p:nvSpPr>
        <p:spPr>
          <a:xfrm>
            <a:off x="3959567" y="6464138"/>
            <a:ext cx="4097701" cy="369332"/>
          </a:xfrm>
          <a:prstGeom prst="rect">
            <a:avLst/>
          </a:prstGeom>
          <a:noFill/>
        </p:spPr>
        <p:txBody>
          <a:bodyPr wrap="square" rtlCol="0">
            <a:spAutoFit/>
          </a:bodyPr>
          <a:lstStyle/>
          <a:p>
            <a:r>
              <a:rPr lang="en-GB" sz="900" b="1" dirty="0">
                <a:solidFill>
                  <a:srgbClr val="004A99"/>
                </a:solidFill>
                <a:latin typeface="Helvetica Neue LT W1G 75" panose="020B0604020202020204" pitchFamily="34" charset="0"/>
              </a:rPr>
              <a:t>Advancing excellence in laboratory medicine for better healthcare worldwide</a:t>
            </a:r>
          </a:p>
        </p:txBody>
      </p:sp>
      <p:pic>
        <p:nvPicPr>
          <p:cNvPr id="22" name="Immagine 8">
            <a:extLst>
              <a:ext uri="{FF2B5EF4-FFF2-40B4-BE49-F238E27FC236}">
                <a16:creationId xmlns:a16="http://schemas.microsoft.com/office/drawing/2014/main" id="{356FD212-EC30-44D0-88B7-AC3CABE2D6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3763" y="5987648"/>
            <a:ext cx="1399944" cy="728965"/>
          </a:xfrm>
          <a:prstGeom prst="rect">
            <a:avLst/>
          </a:prstGeom>
        </p:spPr>
      </p:pic>
    </p:spTree>
    <p:extLst>
      <p:ext uri="{BB962C8B-B14F-4D97-AF65-F5344CB8AC3E}">
        <p14:creationId xmlns:p14="http://schemas.microsoft.com/office/powerpoint/2010/main" val="3619154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4">
            <a:extLst>
              <a:ext uri="{FF2B5EF4-FFF2-40B4-BE49-F238E27FC236}">
                <a16:creationId xmlns:a16="http://schemas.microsoft.com/office/drawing/2014/main" id="{80144D20-52CD-4E06-9639-566B887553AE}"/>
              </a:ext>
            </a:extLst>
          </p:cNvPr>
          <p:cNvPicPr>
            <a:picLocks noChangeAspect="1"/>
          </p:cNvPicPr>
          <p:nvPr/>
        </p:nvPicPr>
        <p:blipFill>
          <a:blip r:embed="rId2"/>
          <a:stretch>
            <a:fillRect/>
          </a:stretch>
        </p:blipFill>
        <p:spPr>
          <a:xfrm>
            <a:off x="11116923" y="6172200"/>
            <a:ext cx="889611" cy="563765"/>
          </a:xfrm>
          <a:prstGeom prst="rect">
            <a:avLst/>
          </a:prstGeom>
        </p:spPr>
      </p:pic>
      <p:pic>
        <p:nvPicPr>
          <p:cNvPr id="5" name="Imagen 4">
            <a:extLst>
              <a:ext uri="{FF2B5EF4-FFF2-40B4-BE49-F238E27FC236}">
                <a16:creationId xmlns:a16="http://schemas.microsoft.com/office/drawing/2014/main" id="{9677A544-E14F-4C76-90C1-D5C8914C35B2}"/>
              </a:ext>
            </a:extLst>
          </p:cNvPr>
          <p:cNvPicPr>
            <a:picLocks noChangeAspect="1"/>
          </p:cNvPicPr>
          <p:nvPr/>
        </p:nvPicPr>
        <p:blipFill>
          <a:blip r:embed="rId3"/>
          <a:stretch>
            <a:fillRect/>
          </a:stretch>
        </p:blipFill>
        <p:spPr>
          <a:xfrm>
            <a:off x="5006414" y="1535654"/>
            <a:ext cx="6856201" cy="4121015"/>
          </a:xfrm>
          <a:prstGeom prst="rect">
            <a:avLst/>
          </a:prstGeom>
        </p:spPr>
      </p:pic>
      <p:sp>
        <p:nvSpPr>
          <p:cNvPr id="19" name="Título 1">
            <a:extLst>
              <a:ext uri="{FF2B5EF4-FFF2-40B4-BE49-F238E27FC236}">
                <a16:creationId xmlns:a16="http://schemas.microsoft.com/office/drawing/2014/main" id="{D7099398-B7D7-4B75-8430-9A36BD04ED34}"/>
              </a:ext>
            </a:extLst>
          </p:cNvPr>
          <p:cNvSpPr txBox="1">
            <a:spLocks/>
          </p:cNvSpPr>
          <p:nvPr/>
        </p:nvSpPr>
        <p:spPr>
          <a:xfrm>
            <a:off x="2152650" y="2400300"/>
            <a:ext cx="2057400" cy="20574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r>
              <a:rPr lang="en-US" sz="1950" dirty="0">
                <a:solidFill>
                  <a:srgbClr val="FFFFFF"/>
                </a:solidFill>
              </a:rPr>
              <a:t>GENDER</a:t>
            </a:r>
            <a:endParaRPr lang="es-AR" sz="1950" dirty="0">
              <a:solidFill>
                <a:srgbClr val="FFFFFF"/>
              </a:solidFill>
            </a:endParaRPr>
          </a:p>
        </p:txBody>
      </p:sp>
    </p:spTree>
    <p:extLst>
      <p:ext uri="{BB962C8B-B14F-4D97-AF65-F5344CB8AC3E}">
        <p14:creationId xmlns:p14="http://schemas.microsoft.com/office/powerpoint/2010/main" val="2683222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725F0D-CFE6-484E-9CC1-640D88F3F338}"/>
              </a:ext>
            </a:extLst>
          </p:cNvPr>
          <p:cNvSpPr>
            <a:spLocks noGrp="1"/>
          </p:cNvSpPr>
          <p:nvPr>
            <p:ph type="title"/>
          </p:nvPr>
        </p:nvSpPr>
        <p:spPr>
          <a:xfrm>
            <a:off x="520700" y="2057400"/>
            <a:ext cx="3060700" cy="2743200"/>
          </a:xfrm>
          <a:prstGeom prst="ellipse">
            <a:avLst/>
          </a:prstGeom>
          <a:solidFill>
            <a:srgbClr val="262626"/>
          </a:solidFill>
          <a:ln w="174625" cmpd="thinThick">
            <a:solidFill>
              <a:srgbClr val="262626"/>
            </a:solidFill>
          </a:ln>
        </p:spPr>
        <p:txBody>
          <a:bodyPr anchor="ctr">
            <a:normAutofit/>
          </a:bodyPr>
          <a:lstStyle/>
          <a:p>
            <a:pPr algn="ctr"/>
            <a:r>
              <a:rPr lang="es-AR" sz="2600" dirty="0">
                <a:solidFill>
                  <a:srgbClr val="FFFFFF"/>
                </a:solidFill>
              </a:rPr>
              <a:t>OCUPATION</a:t>
            </a:r>
          </a:p>
        </p:txBody>
      </p:sp>
      <p:pic>
        <p:nvPicPr>
          <p:cNvPr id="6" name="Immagine 4">
            <a:extLst>
              <a:ext uri="{FF2B5EF4-FFF2-40B4-BE49-F238E27FC236}">
                <a16:creationId xmlns:a16="http://schemas.microsoft.com/office/drawing/2014/main" id="{F55BA69C-2720-4CCC-9DB9-C181C3250ED2}"/>
              </a:ext>
            </a:extLst>
          </p:cNvPr>
          <p:cNvPicPr>
            <a:picLocks noChangeAspect="1"/>
          </p:cNvPicPr>
          <p:nvPr/>
        </p:nvPicPr>
        <p:blipFill>
          <a:blip r:embed="rId2"/>
          <a:stretch>
            <a:fillRect/>
          </a:stretch>
        </p:blipFill>
        <p:spPr>
          <a:xfrm>
            <a:off x="11176688" y="6201061"/>
            <a:ext cx="889611" cy="563765"/>
          </a:xfrm>
          <a:prstGeom prst="rect">
            <a:avLst/>
          </a:prstGeom>
        </p:spPr>
      </p:pic>
      <p:sp>
        <p:nvSpPr>
          <p:cNvPr id="8" name="Rettangolo 4">
            <a:extLst>
              <a:ext uri="{FF2B5EF4-FFF2-40B4-BE49-F238E27FC236}">
                <a16:creationId xmlns:a16="http://schemas.microsoft.com/office/drawing/2014/main" id="{5402B80D-1CC6-4460-87F0-FC7FE5365BEF}"/>
              </a:ext>
            </a:extLst>
          </p:cNvPr>
          <p:cNvSpPr/>
          <p:nvPr/>
        </p:nvSpPr>
        <p:spPr>
          <a:xfrm>
            <a:off x="0" y="736743"/>
            <a:ext cx="12192000"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Marcador de contenido 9">
            <a:extLst>
              <a:ext uri="{FF2B5EF4-FFF2-40B4-BE49-F238E27FC236}">
                <a16:creationId xmlns:a16="http://schemas.microsoft.com/office/drawing/2014/main" id="{4B0CAE2B-8CEB-4374-B7CF-9F086C285D26}"/>
              </a:ext>
            </a:extLst>
          </p:cNvPr>
          <p:cNvPicPr>
            <a:picLocks noGrp="1" noChangeAspect="1"/>
          </p:cNvPicPr>
          <p:nvPr>
            <p:ph idx="1"/>
          </p:nvPr>
        </p:nvPicPr>
        <p:blipFill>
          <a:blip r:embed="rId3"/>
          <a:stretch>
            <a:fillRect/>
          </a:stretch>
        </p:blipFill>
        <p:spPr>
          <a:xfrm>
            <a:off x="4209516" y="1032179"/>
            <a:ext cx="6839182" cy="5320212"/>
          </a:xfrm>
          <a:prstGeom prst="rect">
            <a:avLst/>
          </a:prstGeom>
        </p:spPr>
      </p:pic>
    </p:spTree>
    <p:extLst>
      <p:ext uri="{BB962C8B-B14F-4D97-AF65-F5344CB8AC3E}">
        <p14:creationId xmlns:p14="http://schemas.microsoft.com/office/powerpoint/2010/main" val="4129796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16F48AD3-C8B3-4F74-B546-F12937F7D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79E52D0-0EA6-4D3B-AD79-7CD18EBB5D95}"/>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3400" dirty="0"/>
              <a:t>CORRESPONDING MEMBERS (43)</a:t>
            </a:r>
          </a:p>
        </p:txBody>
      </p:sp>
      <p:pic>
        <p:nvPicPr>
          <p:cNvPr id="4" name="Marcador de contenido 3">
            <a:extLst>
              <a:ext uri="{FF2B5EF4-FFF2-40B4-BE49-F238E27FC236}">
                <a16:creationId xmlns:a16="http://schemas.microsoft.com/office/drawing/2014/main" id="{5E51F6D5-6474-4EBC-88CE-2E4C0892423A}"/>
              </a:ext>
            </a:extLst>
          </p:cNvPr>
          <p:cNvPicPr>
            <a:picLocks noGrp="1" noChangeAspect="1"/>
          </p:cNvPicPr>
          <p:nvPr>
            <p:ph idx="1"/>
          </p:nvPr>
        </p:nvPicPr>
        <p:blipFill>
          <a:blip r:embed="rId2"/>
          <a:stretch>
            <a:fillRect/>
          </a:stretch>
        </p:blipFill>
        <p:spPr>
          <a:xfrm>
            <a:off x="781914" y="201294"/>
            <a:ext cx="5872886" cy="6455412"/>
          </a:xfrm>
          <a:prstGeom prst="rect">
            <a:avLst/>
          </a:prstGeom>
        </p:spPr>
      </p:pic>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n 9" descr="Imagen que contiene señal, firmar&#10;&#10;Descripción generada automáticamente">
            <a:extLst>
              <a:ext uri="{FF2B5EF4-FFF2-40B4-BE49-F238E27FC236}">
                <a16:creationId xmlns:a16="http://schemas.microsoft.com/office/drawing/2014/main" id="{EFD7CEB9-8177-45CC-A380-EDD8A4F53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6650" y="5492718"/>
            <a:ext cx="2165330" cy="1365272"/>
          </a:xfrm>
          <a:prstGeom prst="rect">
            <a:avLst/>
          </a:prstGeom>
        </p:spPr>
      </p:pic>
    </p:spTree>
    <p:extLst>
      <p:ext uri="{BB962C8B-B14F-4D97-AF65-F5344CB8AC3E}">
        <p14:creationId xmlns:p14="http://schemas.microsoft.com/office/powerpoint/2010/main" val="31705194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C3EEC8-4A43-4842-8527-9C291658C8B6}"/>
              </a:ext>
            </a:extLst>
          </p:cNvPr>
          <p:cNvSpPr>
            <a:spLocks noGrp="1"/>
          </p:cNvSpPr>
          <p:nvPr>
            <p:ph type="title"/>
          </p:nvPr>
        </p:nvSpPr>
        <p:spPr>
          <a:xfrm>
            <a:off x="2152650" y="5004664"/>
            <a:ext cx="5789536" cy="822248"/>
          </a:xfrm>
        </p:spPr>
        <p:txBody>
          <a:bodyPr>
            <a:normAutofit/>
          </a:bodyPr>
          <a:lstStyle/>
          <a:p>
            <a:r>
              <a:rPr lang="en-US" dirty="0"/>
              <a:t>INTERESTS</a:t>
            </a:r>
            <a:endParaRPr lang="es-AR" dirty="0"/>
          </a:p>
        </p:txBody>
      </p:sp>
      <p:pic>
        <p:nvPicPr>
          <p:cNvPr id="6" name="Immagine 4">
            <a:extLst>
              <a:ext uri="{FF2B5EF4-FFF2-40B4-BE49-F238E27FC236}">
                <a16:creationId xmlns:a16="http://schemas.microsoft.com/office/drawing/2014/main" id="{17BBAF93-6C29-4FDE-B525-676018F20C3B}"/>
              </a:ext>
            </a:extLst>
          </p:cNvPr>
          <p:cNvPicPr>
            <a:picLocks noChangeAspect="1"/>
          </p:cNvPicPr>
          <p:nvPr/>
        </p:nvPicPr>
        <p:blipFill>
          <a:blip r:embed="rId2"/>
          <a:stretch>
            <a:fillRect/>
          </a:stretch>
        </p:blipFill>
        <p:spPr>
          <a:xfrm>
            <a:off x="11194617" y="6177155"/>
            <a:ext cx="889611" cy="563765"/>
          </a:xfrm>
          <a:prstGeom prst="rect">
            <a:avLst/>
          </a:prstGeom>
        </p:spPr>
      </p:pic>
      <p:sp>
        <p:nvSpPr>
          <p:cNvPr id="13" name="Rettangolo 4">
            <a:extLst>
              <a:ext uri="{FF2B5EF4-FFF2-40B4-BE49-F238E27FC236}">
                <a16:creationId xmlns:a16="http://schemas.microsoft.com/office/drawing/2014/main" id="{1413EF9F-3F3E-4DD7-86F9-0617BD86634C}"/>
              </a:ext>
            </a:extLst>
          </p:cNvPr>
          <p:cNvSpPr/>
          <p:nvPr/>
        </p:nvSpPr>
        <p:spPr>
          <a:xfrm>
            <a:off x="0" y="736743"/>
            <a:ext cx="12192000"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Marcador de contenido 4">
            <a:extLst>
              <a:ext uri="{FF2B5EF4-FFF2-40B4-BE49-F238E27FC236}">
                <a16:creationId xmlns:a16="http://schemas.microsoft.com/office/drawing/2014/main" id="{1DF56204-F209-4AAB-897B-942D224CE2A3}"/>
              </a:ext>
            </a:extLst>
          </p:cNvPr>
          <p:cNvPicPr>
            <a:picLocks noGrp="1" noChangeAspect="1"/>
          </p:cNvPicPr>
          <p:nvPr>
            <p:ph idx="1"/>
          </p:nvPr>
        </p:nvPicPr>
        <p:blipFill>
          <a:blip r:embed="rId3"/>
          <a:stretch>
            <a:fillRect/>
          </a:stretch>
        </p:blipFill>
        <p:spPr>
          <a:xfrm>
            <a:off x="2573939" y="857249"/>
            <a:ext cx="7044121" cy="3965190"/>
          </a:xfrm>
          <a:prstGeom prst="rect">
            <a:avLst/>
          </a:prstGeom>
        </p:spPr>
      </p:pic>
    </p:spTree>
    <p:extLst>
      <p:ext uri="{BB962C8B-B14F-4D97-AF65-F5344CB8AC3E}">
        <p14:creationId xmlns:p14="http://schemas.microsoft.com/office/powerpoint/2010/main" val="28801311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7F9B7C-E08A-403F-A50B-00F251378DCE}"/>
              </a:ext>
            </a:extLst>
          </p:cNvPr>
          <p:cNvSpPr>
            <a:spLocks noGrp="1"/>
          </p:cNvSpPr>
          <p:nvPr>
            <p:ph type="title"/>
          </p:nvPr>
        </p:nvSpPr>
        <p:spPr/>
        <p:txBody>
          <a:bodyPr/>
          <a:lstStyle/>
          <a:p>
            <a:r>
              <a:rPr lang="en-US" dirty="0"/>
              <a:t>WEBINARS</a:t>
            </a:r>
            <a:endParaRPr lang="es-AR" dirty="0"/>
          </a:p>
        </p:txBody>
      </p:sp>
      <p:sp>
        <p:nvSpPr>
          <p:cNvPr id="3" name="Marcador de contenido 2">
            <a:extLst>
              <a:ext uri="{FF2B5EF4-FFF2-40B4-BE49-F238E27FC236}">
                <a16:creationId xmlns:a16="http://schemas.microsoft.com/office/drawing/2014/main" id="{E074A2B3-31FD-4C1E-8C20-0DBE50C42067}"/>
              </a:ext>
            </a:extLst>
          </p:cNvPr>
          <p:cNvSpPr>
            <a:spLocks noGrp="1"/>
          </p:cNvSpPr>
          <p:nvPr>
            <p:ph idx="1"/>
          </p:nvPr>
        </p:nvSpPr>
        <p:spPr/>
        <p:txBody>
          <a:bodyPr>
            <a:normAutofit fontScale="92500" lnSpcReduction="10000"/>
          </a:bodyPr>
          <a:lstStyle/>
          <a:p>
            <a:pPr marL="0" indent="0">
              <a:buNone/>
            </a:pPr>
            <a:r>
              <a:rPr lang="en-US" dirty="0"/>
              <a:t>TFYS Conducted 3 webinars during 2019:</a:t>
            </a:r>
            <a:endParaRPr lang="es-AR" dirty="0"/>
          </a:p>
          <a:p>
            <a:pPr lvl="0"/>
            <a:r>
              <a:rPr lang="fr-FR" dirty="0" err="1"/>
              <a:t>Biochemical</a:t>
            </a:r>
            <a:r>
              <a:rPr lang="fr-FR" dirty="0"/>
              <a:t> </a:t>
            </a:r>
            <a:r>
              <a:rPr lang="fr-FR" dirty="0" err="1"/>
              <a:t>Genetics</a:t>
            </a:r>
            <a:r>
              <a:rPr lang="fr-FR" dirty="0"/>
              <a:t> in </a:t>
            </a:r>
            <a:r>
              <a:rPr lang="fr-FR" dirty="0" err="1"/>
              <a:t>Functional</a:t>
            </a:r>
            <a:r>
              <a:rPr lang="fr-FR" dirty="0"/>
              <a:t> </a:t>
            </a:r>
            <a:r>
              <a:rPr lang="fr-FR" dirty="0" err="1"/>
              <a:t>Diagnosis</a:t>
            </a:r>
            <a:r>
              <a:rPr lang="fr-FR" dirty="0"/>
              <a:t> and Monitoring of </a:t>
            </a:r>
            <a:r>
              <a:rPr lang="fr-FR" dirty="0" err="1"/>
              <a:t>Inborn</a:t>
            </a:r>
            <a:r>
              <a:rPr lang="fr-FR" dirty="0"/>
              <a:t> </a:t>
            </a:r>
            <a:r>
              <a:rPr lang="fr-FR" dirty="0" err="1"/>
              <a:t>Errors</a:t>
            </a:r>
            <a:r>
              <a:rPr lang="fr-FR" dirty="0"/>
              <a:t> of </a:t>
            </a:r>
            <a:r>
              <a:rPr lang="fr-FR" dirty="0" err="1"/>
              <a:t>Metabolism</a:t>
            </a:r>
            <a:r>
              <a:rPr lang="fr-FR" dirty="0"/>
              <a:t>. Speaker: Prof. </a:t>
            </a:r>
            <a:r>
              <a:rPr lang="fr-FR" dirty="0" err="1"/>
              <a:t>Khosrow</a:t>
            </a:r>
            <a:r>
              <a:rPr lang="fr-FR" dirty="0"/>
              <a:t> </a:t>
            </a:r>
            <a:r>
              <a:rPr lang="fr-FR" dirty="0" err="1"/>
              <a:t>Adeli</a:t>
            </a:r>
            <a:endParaRPr lang="es-AR" dirty="0"/>
          </a:p>
          <a:p>
            <a:pPr lvl="0"/>
            <a:r>
              <a:rPr lang="fr-FR" dirty="0" err="1"/>
              <a:t>Circulating</a:t>
            </a:r>
            <a:r>
              <a:rPr lang="fr-FR" dirty="0"/>
              <a:t> </a:t>
            </a:r>
            <a:r>
              <a:rPr lang="fr-FR" dirty="0" err="1"/>
              <a:t>Tumor</a:t>
            </a:r>
            <a:r>
              <a:rPr lang="fr-FR" dirty="0"/>
              <a:t> DNA: A </a:t>
            </a:r>
            <a:r>
              <a:rPr lang="fr-FR" dirty="0" err="1"/>
              <a:t>Promising</a:t>
            </a:r>
            <a:r>
              <a:rPr lang="fr-FR" dirty="0"/>
              <a:t> </a:t>
            </a:r>
            <a:r>
              <a:rPr lang="fr-FR" dirty="0" err="1"/>
              <a:t>Biomarker</a:t>
            </a:r>
            <a:r>
              <a:rPr lang="fr-FR" dirty="0"/>
              <a:t> in the </a:t>
            </a:r>
            <a:r>
              <a:rPr lang="fr-FR" dirty="0" err="1"/>
              <a:t>Liquid</a:t>
            </a:r>
            <a:r>
              <a:rPr lang="fr-FR" dirty="0"/>
              <a:t> </a:t>
            </a:r>
            <a:r>
              <a:rPr lang="fr-FR" dirty="0" err="1"/>
              <a:t>Biopsy</a:t>
            </a:r>
            <a:r>
              <a:rPr lang="fr-FR" dirty="0"/>
              <a:t> of Cancer. Speaker: Prof. Maurizio Ferrari and Dr. </a:t>
            </a:r>
            <a:r>
              <a:rPr lang="fr-FR" dirty="0" err="1"/>
              <a:t>Guiliane</a:t>
            </a:r>
            <a:r>
              <a:rPr lang="fr-FR" dirty="0"/>
              <a:t> Boursier</a:t>
            </a:r>
            <a:endParaRPr lang="es-AR" dirty="0"/>
          </a:p>
          <a:p>
            <a:pPr lvl="0"/>
            <a:r>
              <a:rPr lang="fr-FR" dirty="0"/>
              <a:t>Essential </a:t>
            </a:r>
            <a:r>
              <a:rPr lang="fr-FR" dirty="0" err="1"/>
              <a:t>Skills</a:t>
            </a:r>
            <a:r>
              <a:rPr lang="fr-FR" dirty="0"/>
              <a:t> to Structure a Paper. Speaker: Dr. Anthony Newman</a:t>
            </a:r>
            <a:endParaRPr lang="es-AR" dirty="0"/>
          </a:p>
          <a:p>
            <a:endParaRPr lang="es-AR" dirty="0"/>
          </a:p>
        </p:txBody>
      </p:sp>
      <p:pic>
        <p:nvPicPr>
          <p:cNvPr id="4" name="Imagen 3" descr="Imagen que contiene señal, firmar&#10;&#10;Descripción generada automáticamente">
            <a:extLst>
              <a:ext uri="{FF2B5EF4-FFF2-40B4-BE49-F238E27FC236}">
                <a16:creationId xmlns:a16="http://schemas.microsoft.com/office/drawing/2014/main" id="{B8CF9B7B-902D-46D5-AB12-90C8696F2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650" y="5492718"/>
            <a:ext cx="2165330" cy="1365272"/>
          </a:xfrm>
          <a:prstGeom prst="rect">
            <a:avLst/>
          </a:prstGeom>
        </p:spPr>
      </p:pic>
    </p:spTree>
    <p:extLst>
      <p:ext uri="{BB962C8B-B14F-4D97-AF65-F5344CB8AC3E}">
        <p14:creationId xmlns:p14="http://schemas.microsoft.com/office/powerpoint/2010/main" val="2530616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DB262F-B0E1-4234-B37A-15B8178F78A6}"/>
              </a:ext>
            </a:extLst>
          </p:cNvPr>
          <p:cNvSpPr>
            <a:spLocks noGrp="1"/>
          </p:cNvSpPr>
          <p:nvPr>
            <p:ph type="title"/>
          </p:nvPr>
        </p:nvSpPr>
        <p:spPr/>
        <p:txBody>
          <a:bodyPr/>
          <a:lstStyle/>
          <a:p>
            <a:r>
              <a:rPr lang="en-US" dirty="0"/>
              <a:t>OTHER PARTICIPATIONS</a:t>
            </a:r>
            <a:endParaRPr lang="es-AR" dirty="0"/>
          </a:p>
        </p:txBody>
      </p:sp>
      <p:sp>
        <p:nvSpPr>
          <p:cNvPr id="3" name="Marcador de contenido 2">
            <a:extLst>
              <a:ext uri="{FF2B5EF4-FFF2-40B4-BE49-F238E27FC236}">
                <a16:creationId xmlns:a16="http://schemas.microsoft.com/office/drawing/2014/main" id="{4162F5EA-B899-4EC4-B658-A15789FA1AF3}"/>
              </a:ext>
            </a:extLst>
          </p:cNvPr>
          <p:cNvSpPr>
            <a:spLocks noGrp="1"/>
          </p:cNvSpPr>
          <p:nvPr>
            <p:ph idx="1"/>
          </p:nvPr>
        </p:nvSpPr>
        <p:spPr/>
        <p:txBody>
          <a:bodyPr/>
          <a:lstStyle/>
          <a:p>
            <a:r>
              <a:rPr lang="en-US" dirty="0"/>
              <a:t>IFCC E-news</a:t>
            </a:r>
          </a:p>
          <a:p>
            <a:r>
              <a:rPr lang="en-US" dirty="0"/>
              <a:t>Radio “El </a:t>
            </a:r>
            <a:r>
              <a:rPr lang="en-US" dirty="0" err="1"/>
              <a:t>Microscopio</a:t>
            </a:r>
            <a:r>
              <a:rPr lang="en-US" dirty="0"/>
              <a:t>”</a:t>
            </a:r>
          </a:p>
          <a:p>
            <a:r>
              <a:rPr lang="en-US" dirty="0" err="1"/>
              <a:t>Revista</a:t>
            </a:r>
            <a:r>
              <a:rPr lang="en-US" dirty="0"/>
              <a:t> DIV</a:t>
            </a:r>
            <a:endParaRPr lang="es-AR" dirty="0"/>
          </a:p>
        </p:txBody>
      </p:sp>
      <p:pic>
        <p:nvPicPr>
          <p:cNvPr id="4" name="Imagen 3" descr="Imagen que contiene señal, firmar&#10;&#10;Descripción generada automáticamente">
            <a:extLst>
              <a:ext uri="{FF2B5EF4-FFF2-40B4-BE49-F238E27FC236}">
                <a16:creationId xmlns:a16="http://schemas.microsoft.com/office/drawing/2014/main" id="{881FFF89-205A-45AD-8B88-A6547C00F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650" y="5492718"/>
            <a:ext cx="2165330" cy="1365272"/>
          </a:xfrm>
          <a:prstGeom prst="rect">
            <a:avLst/>
          </a:prstGeom>
        </p:spPr>
      </p:pic>
    </p:spTree>
    <p:extLst>
      <p:ext uri="{BB962C8B-B14F-4D97-AF65-F5344CB8AC3E}">
        <p14:creationId xmlns:p14="http://schemas.microsoft.com/office/powerpoint/2010/main" val="2429731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B02F04-206B-43F3-8750-4C082A042E90}"/>
              </a:ext>
            </a:extLst>
          </p:cNvPr>
          <p:cNvSpPr>
            <a:spLocks noGrp="1"/>
          </p:cNvSpPr>
          <p:nvPr>
            <p:ph type="title"/>
          </p:nvPr>
        </p:nvSpPr>
        <p:spPr/>
        <p:txBody>
          <a:bodyPr/>
          <a:lstStyle/>
          <a:p>
            <a:r>
              <a:rPr lang="en-US" dirty="0"/>
              <a:t>NEW INITIATIVES</a:t>
            </a:r>
            <a:endParaRPr lang="es-AR" dirty="0"/>
          </a:p>
        </p:txBody>
      </p:sp>
      <p:sp>
        <p:nvSpPr>
          <p:cNvPr id="3" name="Marcador de contenido 2">
            <a:extLst>
              <a:ext uri="{FF2B5EF4-FFF2-40B4-BE49-F238E27FC236}">
                <a16:creationId xmlns:a16="http://schemas.microsoft.com/office/drawing/2014/main" id="{4435F997-BE86-4087-802E-A70ABA15BECB}"/>
              </a:ext>
            </a:extLst>
          </p:cNvPr>
          <p:cNvSpPr>
            <a:spLocks noGrp="1"/>
          </p:cNvSpPr>
          <p:nvPr>
            <p:ph idx="1"/>
          </p:nvPr>
        </p:nvSpPr>
        <p:spPr>
          <a:xfrm>
            <a:off x="1115568" y="2478024"/>
            <a:ext cx="10168128" cy="4284726"/>
          </a:xfrm>
        </p:spPr>
        <p:txBody>
          <a:bodyPr>
            <a:normAutofit fontScale="85000" lnSpcReduction="20000"/>
          </a:bodyPr>
          <a:lstStyle/>
          <a:p>
            <a:r>
              <a:rPr lang="en-US" b="1" dirty="0"/>
              <a:t>Capillary </a:t>
            </a:r>
            <a:r>
              <a:rPr lang="en-US" b="1" dirty="0" err="1"/>
              <a:t>Programme</a:t>
            </a:r>
            <a:r>
              <a:rPr lang="en-US" dirty="0"/>
              <a:t>: This </a:t>
            </a:r>
            <a:r>
              <a:rPr lang="en-US" dirty="0" err="1"/>
              <a:t>programme</a:t>
            </a:r>
            <a:r>
              <a:rPr lang="en-US" dirty="0"/>
              <a:t> intend to increase the participation of TFYS corresponding members during national meetings.</a:t>
            </a:r>
          </a:p>
          <a:p>
            <a:r>
              <a:rPr lang="en-US" b="1" dirty="0"/>
              <a:t>Clinical Case Study</a:t>
            </a:r>
            <a:r>
              <a:rPr lang="en-US" dirty="0"/>
              <a:t>: We plan to develop a clinical case study with Q&amp;A for the YS to increase participation and opinion exchange. Expert participation will be required for the clinical case interpretation and explanation.</a:t>
            </a:r>
          </a:p>
          <a:p>
            <a:r>
              <a:rPr lang="en-US" b="1" dirty="0"/>
              <a:t>TF-YS Survey</a:t>
            </a:r>
            <a:r>
              <a:rPr lang="en-US" dirty="0"/>
              <a:t>: </a:t>
            </a:r>
            <a:r>
              <a:rPr lang="en-US" dirty="0" err="1"/>
              <a:t>Josep</a:t>
            </a:r>
            <a:r>
              <a:rPr lang="en-US" dirty="0"/>
              <a:t> Miquel </a:t>
            </a:r>
            <a:r>
              <a:rPr lang="en-US" dirty="0" err="1"/>
              <a:t>Bauҫa</a:t>
            </a:r>
            <a:r>
              <a:rPr lang="en-US" dirty="0"/>
              <a:t> is coordinating a global survey on Residency Training to understand the differences in Laboratory Medicine training around the world. The goal of this survey is to publish the results.</a:t>
            </a:r>
            <a:endParaRPr lang="es-AR" dirty="0"/>
          </a:p>
        </p:txBody>
      </p:sp>
      <p:pic>
        <p:nvPicPr>
          <p:cNvPr id="4" name="Imagen 3" descr="Imagen que contiene señal, firmar&#10;&#10;Descripción generada automáticamente">
            <a:extLst>
              <a:ext uri="{FF2B5EF4-FFF2-40B4-BE49-F238E27FC236}">
                <a16:creationId xmlns:a16="http://schemas.microsoft.com/office/drawing/2014/main" id="{A2A86111-A216-4BAF-94C4-5ACDDAA61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670" y="0"/>
            <a:ext cx="2165330" cy="1365272"/>
          </a:xfrm>
          <a:prstGeom prst="rect">
            <a:avLst/>
          </a:prstGeom>
        </p:spPr>
      </p:pic>
    </p:spTree>
    <p:extLst>
      <p:ext uri="{BB962C8B-B14F-4D97-AF65-F5344CB8AC3E}">
        <p14:creationId xmlns:p14="http://schemas.microsoft.com/office/powerpoint/2010/main" val="18764633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780C92-4EB9-4880-86BB-D2C164FDE52B}"/>
              </a:ext>
            </a:extLst>
          </p:cNvPr>
          <p:cNvSpPr>
            <a:spLocks noGrp="1"/>
          </p:cNvSpPr>
          <p:nvPr>
            <p:ph type="title"/>
          </p:nvPr>
        </p:nvSpPr>
        <p:spPr/>
        <p:txBody>
          <a:bodyPr/>
          <a:lstStyle/>
          <a:p>
            <a:r>
              <a:rPr lang="en-US" dirty="0"/>
              <a:t>PLANS FOR 2020</a:t>
            </a:r>
            <a:endParaRPr lang="es-AR" dirty="0"/>
          </a:p>
        </p:txBody>
      </p:sp>
      <p:sp>
        <p:nvSpPr>
          <p:cNvPr id="3" name="Marcador de contenido 2">
            <a:extLst>
              <a:ext uri="{FF2B5EF4-FFF2-40B4-BE49-F238E27FC236}">
                <a16:creationId xmlns:a16="http://schemas.microsoft.com/office/drawing/2014/main" id="{D057C859-E195-4122-913F-6C0BBBC871B2}"/>
              </a:ext>
            </a:extLst>
          </p:cNvPr>
          <p:cNvSpPr>
            <a:spLocks noGrp="1"/>
          </p:cNvSpPr>
          <p:nvPr>
            <p:ph idx="1"/>
          </p:nvPr>
        </p:nvSpPr>
        <p:spPr/>
        <p:txBody>
          <a:bodyPr>
            <a:normAutofit fontScale="70000" lnSpcReduction="20000"/>
          </a:bodyPr>
          <a:lstStyle/>
          <a:p>
            <a:pPr marL="0" indent="0">
              <a:buNone/>
            </a:pPr>
            <a:r>
              <a:rPr lang="en-US" b="1" dirty="0"/>
              <a:t>TF-YS educational sessions &amp; networking</a:t>
            </a:r>
            <a:endParaRPr lang="en-US" dirty="0"/>
          </a:p>
          <a:p>
            <a:r>
              <a:rPr lang="en-US" dirty="0"/>
              <a:t>IFCC </a:t>
            </a:r>
            <a:r>
              <a:rPr lang="en-US" dirty="0" err="1"/>
              <a:t>WorldLab</a:t>
            </a:r>
            <a:r>
              <a:rPr lang="en-US" dirty="0"/>
              <a:t> Seoul</a:t>
            </a:r>
          </a:p>
          <a:p>
            <a:r>
              <a:rPr lang="en-US" dirty="0"/>
              <a:t>Young Scientists volunteer </a:t>
            </a:r>
            <a:r>
              <a:rPr lang="en-US" dirty="0" err="1"/>
              <a:t>programme</a:t>
            </a:r>
            <a:endParaRPr lang="en-US" dirty="0"/>
          </a:p>
          <a:p>
            <a:r>
              <a:rPr lang="en-US" dirty="0"/>
              <a:t>IFCC YS FORUM at IFCC </a:t>
            </a:r>
            <a:r>
              <a:rPr lang="en-US" dirty="0" err="1"/>
              <a:t>WorldLab</a:t>
            </a:r>
            <a:r>
              <a:rPr lang="en-US" dirty="0"/>
              <a:t> Seoul</a:t>
            </a:r>
          </a:p>
          <a:p>
            <a:r>
              <a:rPr lang="en-US" dirty="0"/>
              <a:t>6th Slovenian Congress of Clinical Chemistry and Laboratory Medicine , Slovenia</a:t>
            </a:r>
          </a:p>
          <a:p>
            <a:pPr lvl="0"/>
            <a:r>
              <a:rPr lang="en-IN" dirty="0"/>
              <a:t>TFYS Symposium &amp; YS Awards at ACBICON-2020, Calcutta, India </a:t>
            </a:r>
            <a:endParaRPr lang="es-AR" dirty="0"/>
          </a:p>
          <a:p>
            <a:pPr lvl="0"/>
            <a:r>
              <a:rPr lang="en-IN" dirty="0"/>
              <a:t>Young Scientist symposium at CALILAB, Argentina.</a:t>
            </a:r>
            <a:endParaRPr lang="es-AR" dirty="0"/>
          </a:p>
          <a:p>
            <a:pPr lvl="0"/>
            <a:r>
              <a:rPr lang="en-IN" dirty="0"/>
              <a:t>Young Scientist Session at </a:t>
            </a:r>
            <a:r>
              <a:rPr lang="en-IN" dirty="0" err="1"/>
              <a:t>Congresso</a:t>
            </a:r>
            <a:r>
              <a:rPr lang="en-IN" dirty="0"/>
              <a:t> Nazionale </a:t>
            </a:r>
            <a:r>
              <a:rPr lang="en-IN" dirty="0" err="1"/>
              <a:t>SIBioC</a:t>
            </a:r>
            <a:r>
              <a:rPr lang="en-IN" dirty="0"/>
              <a:t> YOUNG SCIENTISTS, Italy.</a:t>
            </a:r>
            <a:endParaRPr lang="es-AR" dirty="0"/>
          </a:p>
          <a:p>
            <a:pPr lvl="0"/>
            <a:r>
              <a:rPr lang="en-IN" dirty="0"/>
              <a:t>TFYS Symposium at AMBICON-2020, India</a:t>
            </a:r>
            <a:endParaRPr lang="es-AR" dirty="0"/>
          </a:p>
          <a:p>
            <a:endParaRPr lang="en-US" dirty="0"/>
          </a:p>
          <a:p>
            <a:endParaRPr lang="es-AR" dirty="0"/>
          </a:p>
        </p:txBody>
      </p:sp>
      <p:pic>
        <p:nvPicPr>
          <p:cNvPr id="4" name="Imagen 3" descr="Imagen que contiene señal, firmar&#10;&#10;Descripción generada automáticamente">
            <a:extLst>
              <a:ext uri="{FF2B5EF4-FFF2-40B4-BE49-F238E27FC236}">
                <a16:creationId xmlns:a16="http://schemas.microsoft.com/office/drawing/2014/main" id="{45DC8475-DF5B-44FB-AAF9-D37DD12E98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670" y="0"/>
            <a:ext cx="2165330" cy="1365272"/>
          </a:xfrm>
          <a:prstGeom prst="rect">
            <a:avLst/>
          </a:prstGeom>
        </p:spPr>
      </p:pic>
    </p:spTree>
    <p:extLst>
      <p:ext uri="{BB962C8B-B14F-4D97-AF65-F5344CB8AC3E}">
        <p14:creationId xmlns:p14="http://schemas.microsoft.com/office/powerpoint/2010/main" val="2064689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2B628C-3551-41DC-AC9D-75E4AEC43DFC}"/>
              </a:ext>
            </a:extLst>
          </p:cNvPr>
          <p:cNvSpPr>
            <a:spLocks noGrp="1"/>
          </p:cNvSpPr>
          <p:nvPr>
            <p:ph type="title"/>
          </p:nvPr>
        </p:nvSpPr>
        <p:spPr/>
        <p:txBody>
          <a:bodyPr/>
          <a:lstStyle/>
          <a:p>
            <a:r>
              <a:rPr lang="en-US" dirty="0"/>
              <a:t>PLANS FOR 2020</a:t>
            </a:r>
            <a:endParaRPr lang="es-AR" dirty="0"/>
          </a:p>
        </p:txBody>
      </p:sp>
      <p:sp>
        <p:nvSpPr>
          <p:cNvPr id="3" name="Marcador de contenido 2">
            <a:extLst>
              <a:ext uri="{FF2B5EF4-FFF2-40B4-BE49-F238E27FC236}">
                <a16:creationId xmlns:a16="http://schemas.microsoft.com/office/drawing/2014/main" id="{0B608385-971A-439B-ABA5-AAB413AD2D3E}"/>
              </a:ext>
            </a:extLst>
          </p:cNvPr>
          <p:cNvSpPr>
            <a:spLocks noGrp="1"/>
          </p:cNvSpPr>
          <p:nvPr>
            <p:ph idx="1"/>
          </p:nvPr>
        </p:nvSpPr>
        <p:spPr/>
        <p:txBody>
          <a:bodyPr>
            <a:normAutofit fontScale="92500" lnSpcReduction="10000"/>
          </a:bodyPr>
          <a:lstStyle/>
          <a:p>
            <a:pPr marL="0" indent="0">
              <a:buNone/>
            </a:pPr>
            <a:r>
              <a:rPr lang="en-US" b="1" dirty="0"/>
              <a:t>WEBINARS</a:t>
            </a:r>
          </a:p>
          <a:p>
            <a:pPr marL="0" indent="0">
              <a:buNone/>
            </a:pPr>
            <a:r>
              <a:rPr lang="en-US" dirty="0"/>
              <a:t>Next 3 webinars series to be continued with L3 </a:t>
            </a:r>
            <a:r>
              <a:rPr lang="en-US" dirty="0" err="1"/>
              <a:t>Healthcarefor</a:t>
            </a:r>
            <a:r>
              <a:rPr lang="en-US" dirty="0"/>
              <a:t> organizing and technical help.</a:t>
            </a:r>
          </a:p>
          <a:p>
            <a:pPr marL="0" indent="0">
              <a:buNone/>
            </a:pPr>
            <a:r>
              <a:rPr lang="en-US" b="1" dirty="0"/>
              <a:t>Suggested Topics</a:t>
            </a:r>
            <a:r>
              <a:rPr lang="en-US" dirty="0"/>
              <a:t>: “analysis of extravascular body fluids”, “CRISPER – Sherlock”, “Mobile health and chronic diseases”, “Biomarkers for neuro degenerative diseases”, “Auto-verification in LIS”, “Latest innovations in Laboratory Medicine” and as per need and suggestion of young colleagues.</a:t>
            </a:r>
            <a:endParaRPr lang="es-AR" dirty="0"/>
          </a:p>
          <a:p>
            <a:pPr marL="0" indent="0">
              <a:buNone/>
            </a:pPr>
            <a:endParaRPr lang="es-AR" dirty="0"/>
          </a:p>
        </p:txBody>
      </p:sp>
      <p:pic>
        <p:nvPicPr>
          <p:cNvPr id="4" name="Imagen 3" descr="Imagen que contiene señal, firmar&#10;&#10;Descripción generada automáticamente">
            <a:extLst>
              <a:ext uri="{FF2B5EF4-FFF2-40B4-BE49-F238E27FC236}">
                <a16:creationId xmlns:a16="http://schemas.microsoft.com/office/drawing/2014/main" id="{EDDE79E5-1977-48E1-B25B-B2FA19AE43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670" y="0"/>
            <a:ext cx="2165330" cy="1365272"/>
          </a:xfrm>
          <a:prstGeom prst="rect">
            <a:avLst/>
          </a:prstGeom>
        </p:spPr>
      </p:pic>
    </p:spTree>
    <p:extLst>
      <p:ext uri="{BB962C8B-B14F-4D97-AF65-F5344CB8AC3E}">
        <p14:creationId xmlns:p14="http://schemas.microsoft.com/office/powerpoint/2010/main" val="22964902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2B628C-3551-41DC-AC9D-75E4AEC43DFC}"/>
              </a:ext>
            </a:extLst>
          </p:cNvPr>
          <p:cNvSpPr>
            <a:spLocks noGrp="1"/>
          </p:cNvSpPr>
          <p:nvPr>
            <p:ph type="title"/>
          </p:nvPr>
        </p:nvSpPr>
        <p:spPr/>
        <p:txBody>
          <a:bodyPr/>
          <a:lstStyle/>
          <a:p>
            <a:r>
              <a:rPr lang="en-US" dirty="0"/>
              <a:t>PLANS FOR 2020</a:t>
            </a:r>
            <a:endParaRPr lang="es-AR" dirty="0"/>
          </a:p>
        </p:txBody>
      </p:sp>
      <p:sp>
        <p:nvSpPr>
          <p:cNvPr id="3" name="Marcador de contenido 2">
            <a:extLst>
              <a:ext uri="{FF2B5EF4-FFF2-40B4-BE49-F238E27FC236}">
                <a16:creationId xmlns:a16="http://schemas.microsoft.com/office/drawing/2014/main" id="{0B608385-971A-439B-ABA5-AAB413AD2D3E}"/>
              </a:ext>
            </a:extLst>
          </p:cNvPr>
          <p:cNvSpPr>
            <a:spLocks noGrp="1"/>
          </p:cNvSpPr>
          <p:nvPr>
            <p:ph idx="1"/>
          </p:nvPr>
        </p:nvSpPr>
        <p:spPr>
          <a:xfrm>
            <a:off x="1115568" y="2478024"/>
            <a:ext cx="10168128" cy="4221226"/>
          </a:xfrm>
        </p:spPr>
        <p:txBody>
          <a:bodyPr>
            <a:normAutofit fontScale="85000" lnSpcReduction="20000"/>
          </a:bodyPr>
          <a:lstStyle/>
          <a:p>
            <a:pPr marL="0" indent="0">
              <a:buNone/>
            </a:pPr>
            <a:r>
              <a:rPr lang="en-US" b="1" dirty="0"/>
              <a:t>LAB-SURFING</a:t>
            </a:r>
          </a:p>
          <a:p>
            <a:r>
              <a:rPr lang="en-US" dirty="0"/>
              <a:t>Actualization of the webpage</a:t>
            </a:r>
          </a:p>
          <a:p>
            <a:pPr lvl="1"/>
            <a:r>
              <a:rPr lang="en-US" dirty="0"/>
              <a:t>New images</a:t>
            </a:r>
          </a:p>
          <a:p>
            <a:pPr lvl="1"/>
            <a:r>
              <a:rPr lang="en-US" dirty="0"/>
              <a:t>New links (LinkedIn)</a:t>
            </a:r>
          </a:p>
          <a:p>
            <a:pPr lvl="1"/>
            <a:r>
              <a:rPr lang="en-US" dirty="0"/>
              <a:t>Discussion Forums (more dynamic)</a:t>
            </a:r>
          </a:p>
          <a:p>
            <a:r>
              <a:rPr lang="en-US" dirty="0"/>
              <a:t>New sections:</a:t>
            </a:r>
          </a:p>
          <a:p>
            <a:pPr lvl="1"/>
            <a:r>
              <a:rPr lang="en-US" dirty="0"/>
              <a:t>Hospital/Lab information</a:t>
            </a:r>
          </a:p>
          <a:p>
            <a:r>
              <a:rPr lang="en-US" dirty="0"/>
              <a:t>Newsletters weekly/monthly</a:t>
            </a:r>
          </a:p>
          <a:p>
            <a:r>
              <a:rPr lang="en-US" dirty="0"/>
              <a:t>Improve diffusion with google-groups</a:t>
            </a:r>
          </a:p>
          <a:p>
            <a:r>
              <a:rPr lang="en-US" dirty="0"/>
              <a:t>Communication in congresses</a:t>
            </a:r>
          </a:p>
          <a:p>
            <a:pPr marL="0" indent="0">
              <a:buNone/>
            </a:pPr>
            <a:endParaRPr lang="es-AR" dirty="0"/>
          </a:p>
          <a:p>
            <a:pPr marL="0" indent="0">
              <a:buNone/>
            </a:pPr>
            <a:endParaRPr lang="es-AR" dirty="0"/>
          </a:p>
        </p:txBody>
      </p:sp>
      <p:pic>
        <p:nvPicPr>
          <p:cNvPr id="4" name="Imagen 3" descr="Imagen que contiene señal, firmar&#10;&#10;Descripción generada automáticamente">
            <a:extLst>
              <a:ext uri="{FF2B5EF4-FFF2-40B4-BE49-F238E27FC236}">
                <a16:creationId xmlns:a16="http://schemas.microsoft.com/office/drawing/2014/main" id="{D11239C2-DDE4-49BF-AA9D-3518B4871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670" y="0"/>
            <a:ext cx="2165330" cy="1365272"/>
          </a:xfrm>
          <a:prstGeom prst="rect">
            <a:avLst/>
          </a:prstGeom>
        </p:spPr>
      </p:pic>
    </p:spTree>
    <p:extLst>
      <p:ext uri="{BB962C8B-B14F-4D97-AF65-F5344CB8AC3E}">
        <p14:creationId xmlns:p14="http://schemas.microsoft.com/office/powerpoint/2010/main" val="2985744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normAutofit/>
          </a:bodyPr>
          <a:lstStyle/>
          <a:p>
            <a:pPr marL="0" indent="0">
              <a:buNone/>
            </a:pPr>
            <a:r>
              <a:rPr lang="en-GB" b="1" dirty="0"/>
              <a:t>Why is medical research important ?</a:t>
            </a:r>
          </a:p>
          <a:p>
            <a:pPr marL="0" indent="0">
              <a:buNone/>
            </a:pPr>
            <a:r>
              <a:rPr lang="en-GB" sz="2200" dirty="0">
                <a:solidFill>
                  <a:schemeClr val="tx2"/>
                </a:solidFill>
              </a:rPr>
              <a:t>The aims of medical research are also broad, including: </a:t>
            </a:r>
          </a:p>
          <a:p>
            <a:r>
              <a:rPr lang="en-GB" sz="2200" dirty="0">
                <a:solidFill>
                  <a:schemeClr val="tx2"/>
                </a:solidFill>
              </a:rPr>
              <a:t> Understanding normal physiology and the pathophysiology of disease </a:t>
            </a:r>
          </a:p>
          <a:p>
            <a:r>
              <a:rPr lang="en-GB" sz="2200" dirty="0">
                <a:solidFill>
                  <a:schemeClr val="tx2"/>
                </a:solidFill>
              </a:rPr>
              <a:t> Understanding the impact of genetic and external factors on  human health </a:t>
            </a:r>
          </a:p>
          <a:p>
            <a:r>
              <a:rPr lang="en-GB" sz="2200" dirty="0">
                <a:solidFill>
                  <a:schemeClr val="tx2"/>
                </a:solidFill>
              </a:rPr>
              <a:t> Keeping populations and patients well for longer </a:t>
            </a:r>
          </a:p>
          <a:p>
            <a:r>
              <a:rPr lang="en-GB" sz="2200" dirty="0">
                <a:solidFill>
                  <a:schemeClr val="tx2"/>
                </a:solidFill>
              </a:rPr>
              <a:t>Diagnosing and managing disease in populations and patients</a:t>
            </a:r>
          </a:p>
          <a:p>
            <a:r>
              <a:rPr lang="en-GB" sz="2200" dirty="0">
                <a:solidFill>
                  <a:schemeClr val="tx2"/>
                </a:solidFill>
              </a:rPr>
              <a:t>Designing and evaluating new therapeutic interventions </a:t>
            </a:r>
          </a:p>
          <a:p>
            <a:r>
              <a:rPr lang="en-GB" sz="2200" dirty="0">
                <a:solidFill>
                  <a:schemeClr val="tx2"/>
                </a:solidFill>
              </a:rPr>
              <a:t>Health economics</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623385"/>
            <a:ext cx="5112667" cy="827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04981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normAutofit/>
          </a:bodyPr>
          <a:lstStyle/>
          <a:p>
            <a:pPr marL="0" indent="0">
              <a:buNone/>
            </a:pPr>
            <a:r>
              <a:rPr lang="en-GB" b="1" dirty="0"/>
              <a:t>What about the importance of research in the laboratory? </a:t>
            </a:r>
          </a:p>
          <a:p>
            <a:pPr marL="0" indent="0">
              <a:buNone/>
            </a:pPr>
            <a:r>
              <a:rPr lang="en-GB" b="1" dirty="0"/>
              <a:t>For the patient:</a:t>
            </a:r>
          </a:p>
          <a:p>
            <a:r>
              <a:rPr lang="en-GB" sz="2000" dirty="0"/>
              <a:t>High quality results delivered and reported in a timely manner </a:t>
            </a:r>
          </a:p>
          <a:p>
            <a:r>
              <a:rPr lang="en-GB" sz="2000" dirty="0"/>
              <a:t>Adoption of patient centred care and a move towards personalised medicine </a:t>
            </a:r>
          </a:p>
          <a:p>
            <a:r>
              <a:rPr lang="en-GB" sz="2000" dirty="0"/>
              <a:t>Compliance with local, national and international clinical guidelines </a:t>
            </a:r>
          </a:p>
          <a:p>
            <a:r>
              <a:rPr lang="en-GB" sz="2000" dirty="0"/>
              <a:t> Improved patient safety that can facilitate improved clinical outcomes</a:t>
            </a:r>
            <a:endParaRPr lang="en-GB" dirty="0"/>
          </a:p>
          <a:p>
            <a:endParaRPr lang="en-GB" dirty="0"/>
          </a:p>
          <a:p>
            <a:endParaRPr lang="en-GB" dirty="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623385"/>
            <a:ext cx="5112667" cy="827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4397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marL="0" indent="0">
              <a:buNone/>
            </a:pPr>
            <a:r>
              <a:rPr lang="en-GB" b="1" dirty="0"/>
              <a:t>For the users of the health service labs:</a:t>
            </a:r>
          </a:p>
          <a:p>
            <a:pPr marL="0" indent="0">
              <a:buNone/>
            </a:pPr>
            <a:endParaRPr lang="en-GB" sz="2800" dirty="0"/>
          </a:p>
          <a:p>
            <a:r>
              <a:rPr lang="en-GB" sz="2800" dirty="0">
                <a:solidFill>
                  <a:schemeClr val="tx2"/>
                </a:solidFill>
              </a:rPr>
              <a:t>The introduction of new biomarker tests</a:t>
            </a:r>
          </a:p>
          <a:p>
            <a:r>
              <a:rPr lang="en-GB" sz="2800" dirty="0">
                <a:solidFill>
                  <a:schemeClr val="tx2"/>
                </a:solidFill>
              </a:rPr>
              <a:t>More rapid turnaround time for results</a:t>
            </a:r>
          </a:p>
          <a:p>
            <a:r>
              <a:rPr lang="en-GB" sz="2800" dirty="0">
                <a:solidFill>
                  <a:schemeClr val="tx2"/>
                </a:solidFill>
              </a:rPr>
              <a:t>Improved reporting of results, including calculated or estimated parameters</a:t>
            </a:r>
          </a:p>
          <a:p>
            <a:r>
              <a:rPr lang="en-GB" sz="2800" dirty="0">
                <a:solidFill>
                  <a:schemeClr val="tx2"/>
                </a:solidFill>
              </a:rPr>
              <a:t>Innovation in the availability of testing, including point of care testing</a:t>
            </a:r>
          </a:p>
          <a:p>
            <a:pPr marL="0" indent="0">
              <a:buNone/>
            </a:pPr>
            <a:endParaRPr lang="en-GB" dirty="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623385"/>
            <a:ext cx="5112667" cy="827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2618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6">
            <a:extLst>
              <a:ext uri="{FF2B5EF4-FFF2-40B4-BE49-F238E27FC236}">
                <a16:creationId xmlns:a16="http://schemas.microsoft.com/office/drawing/2014/main" id="{68D0FF65-CD8F-4DA7-A07E-CAA7F92FAB1D}"/>
              </a:ext>
            </a:extLst>
          </p:cNvPr>
          <p:cNvGraphicFramePr>
            <a:graphicFrameLocks noGrp="1" noChangeAspect="1"/>
          </p:cNvGraphicFramePr>
          <p:nvPr>
            <p:ph idx="1"/>
            <p:extLst>
              <p:ext uri="{D42A27DB-BD31-4B8C-83A1-F6EECF244321}">
                <p14:modId xmlns:p14="http://schemas.microsoft.com/office/powerpoint/2010/main" val="2137818806"/>
              </p:ext>
            </p:extLst>
          </p:nvPr>
        </p:nvGraphicFramePr>
        <p:xfrm>
          <a:off x="1764639" y="219688"/>
          <a:ext cx="8662722" cy="6497042"/>
        </p:xfrm>
        <a:graphic>
          <a:graphicData uri="http://schemas.openxmlformats.org/presentationml/2006/ole">
            <mc:AlternateContent xmlns:mc="http://schemas.openxmlformats.org/markup-compatibility/2006">
              <mc:Choice xmlns:v="urn:schemas-microsoft-com:vml" Requires="v">
                <p:oleObj spid="_x0000_s1029" name="Presentation" r:id="rId3" imgW="0" imgH="0" progId="PowerPoint.Show.8">
                  <p:embed/>
                </p:oleObj>
              </mc:Choice>
              <mc:Fallback>
                <p:oleObj name="Presentation" r:id="rId3" imgW="0" imgH="0" progId="PowerPoint.Show.8">
                  <p:embed/>
                  <p:pic>
                    <p:nvPicPr>
                      <p:cNvPr id="4" name="Object 6">
                        <a:extLst>
                          <a:ext uri="{FF2B5EF4-FFF2-40B4-BE49-F238E27FC236}">
                            <a16:creationId xmlns:a16="http://schemas.microsoft.com/office/drawing/2014/main" id="{68D0FF65-CD8F-4DA7-A07E-CAA7F92FAB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4639" y="219688"/>
                        <a:ext cx="8662722" cy="649704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1096952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marL="0" indent="0">
              <a:buNone/>
            </a:pPr>
            <a:r>
              <a:rPr lang="en-GB" b="1" dirty="0"/>
              <a:t>Importance to the international community</a:t>
            </a:r>
          </a:p>
          <a:p>
            <a:r>
              <a:rPr lang="en-GB" dirty="0">
                <a:solidFill>
                  <a:schemeClr val="tx2"/>
                </a:solidFill>
              </a:rPr>
              <a:t>Increases the global body of knowledge</a:t>
            </a:r>
          </a:p>
          <a:p>
            <a:r>
              <a:rPr lang="en-GB" dirty="0">
                <a:solidFill>
                  <a:schemeClr val="tx2"/>
                </a:solidFill>
              </a:rPr>
              <a:t>Reduces duplication of effort</a:t>
            </a:r>
          </a:p>
          <a:p>
            <a:r>
              <a:rPr lang="en-GB" dirty="0">
                <a:solidFill>
                  <a:schemeClr val="tx2"/>
                </a:solidFill>
              </a:rPr>
              <a:t>Facilitates value for financial investment Encourages international collaboration between research groups with similar interests</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623385"/>
            <a:ext cx="5112667" cy="827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53138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623385"/>
            <a:ext cx="5112667" cy="827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03512" y="1450975"/>
            <a:ext cx="8856984" cy="53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73771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normAutofit fontScale="70000" lnSpcReduction="20000"/>
          </a:bodyPr>
          <a:lstStyle/>
          <a:p>
            <a:pPr marL="0" indent="0">
              <a:buNone/>
            </a:pPr>
            <a:r>
              <a:rPr lang="en-GB" b="1" dirty="0"/>
              <a:t>Choosing a suitable research topic</a:t>
            </a:r>
          </a:p>
          <a:p>
            <a:pPr marL="0" indent="0">
              <a:buNone/>
            </a:pPr>
            <a:r>
              <a:rPr lang="en-GB" b="1" dirty="0"/>
              <a:t>General factors</a:t>
            </a:r>
          </a:p>
          <a:p>
            <a:pPr marL="0" indent="0">
              <a:buNone/>
            </a:pPr>
            <a:r>
              <a:rPr lang="en-GB" dirty="0">
                <a:solidFill>
                  <a:schemeClr val="tx2"/>
                </a:solidFill>
              </a:rPr>
              <a:t>Most medical research starts with a question or a practical problem for which there is no available answer. These questions or problems may arise from several different sources, including:</a:t>
            </a:r>
          </a:p>
          <a:p>
            <a:r>
              <a:rPr lang="en-GB" dirty="0">
                <a:solidFill>
                  <a:schemeClr val="tx2"/>
                </a:solidFill>
              </a:rPr>
              <a:t>A matter that is topical in the media or national / international research community</a:t>
            </a:r>
          </a:p>
          <a:p>
            <a:r>
              <a:rPr lang="en-GB" dirty="0">
                <a:solidFill>
                  <a:schemeClr val="tx2"/>
                </a:solidFill>
              </a:rPr>
              <a:t>An intellectual challenge</a:t>
            </a:r>
          </a:p>
          <a:p>
            <a:r>
              <a:rPr lang="en-GB" dirty="0">
                <a:solidFill>
                  <a:schemeClr val="tx2"/>
                </a:solidFill>
              </a:rPr>
              <a:t>An area perceived to be important to healthcare</a:t>
            </a:r>
          </a:p>
          <a:p>
            <a:r>
              <a:rPr lang="en-GB" dirty="0">
                <a:solidFill>
                  <a:schemeClr val="tx2"/>
                </a:solidFill>
              </a:rPr>
              <a:t>An area of practice, which has been identified as in need of improvement</a:t>
            </a:r>
          </a:p>
          <a:p>
            <a:r>
              <a:rPr lang="en-GB" dirty="0">
                <a:solidFill>
                  <a:schemeClr val="tx2"/>
                </a:solidFill>
              </a:rPr>
              <a:t>Follow-on from previous research observations or findings</a:t>
            </a:r>
          </a:p>
          <a:p>
            <a:r>
              <a:rPr lang="en-GB" dirty="0">
                <a:solidFill>
                  <a:schemeClr val="tx2"/>
                </a:solidFill>
              </a:rPr>
              <a:t> A priority area identified by government or funding agencies, including research charities</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623385"/>
            <a:ext cx="5112667" cy="827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08042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normAutofit fontScale="70000" lnSpcReduction="20000"/>
          </a:bodyPr>
          <a:lstStyle/>
          <a:p>
            <a:pPr marL="0" indent="0">
              <a:buNone/>
            </a:pPr>
            <a:r>
              <a:rPr lang="en-GB" b="1" dirty="0"/>
              <a:t>Personal Factors</a:t>
            </a:r>
          </a:p>
          <a:p>
            <a:pPr marL="0" indent="0">
              <a:buNone/>
            </a:pPr>
            <a:r>
              <a:rPr lang="en-GB" dirty="0"/>
              <a:t>It may be a daunting task for the new researcher to assimilate all of the general factors listed above. Therefore, he/she should consider whether personal factors or interests may help to refine their choice of project. A research project which has strong personal appeal to the researcher is likely to cause him/her to be more motivated and committed to seeing it to a successful conclusion. Personal factors that may influence choice include areas:</a:t>
            </a:r>
          </a:p>
          <a:p>
            <a:pPr marL="0" indent="0">
              <a:buNone/>
            </a:pPr>
            <a:endParaRPr lang="en-GB" dirty="0">
              <a:solidFill>
                <a:schemeClr val="tx2"/>
              </a:solidFill>
            </a:endParaRPr>
          </a:p>
          <a:p>
            <a:pPr marL="0" indent="0">
              <a:buNone/>
            </a:pPr>
            <a:r>
              <a:rPr lang="en-GB" dirty="0">
                <a:solidFill>
                  <a:schemeClr val="tx2"/>
                </a:solidFill>
              </a:rPr>
              <a:t>• Of interest derived from family or personal experience</a:t>
            </a:r>
          </a:p>
          <a:p>
            <a:pPr marL="0" indent="0">
              <a:buNone/>
            </a:pPr>
            <a:r>
              <a:rPr lang="en-GB" dirty="0">
                <a:solidFill>
                  <a:schemeClr val="tx2"/>
                </a:solidFill>
              </a:rPr>
              <a:t>• Of local significance or interest</a:t>
            </a:r>
          </a:p>
          <a:p>
            <a:pPr marL="0" indent="0">
              <a:buNone/>
            </a:pPr>
            <a:r>
              <a:rPr lang="en-GB" dirty="0">
                <a:solidFill>
                  <a:schemeClr val="tx2"/>
                </a:solidFill>
              </a:rPr>
              <a:t>• Identified from reading literature or scientific media</a:t>
            </a:r>
          </a:p>
          <a:p>
            <a:pPr marL="0" indent="0">
              <a:buNone/>
            </a:pPr>
            <a:r>
              <a:rPr lang="en-GB" dirty="0">
                <a:solidFill>
                  <a:schemeClr val="tx2"/>
                </a:solidFill>
              </a:rPr>
              <a:t>• Suggested by peers and/or the local research team</a:t>
            </a:r>
          </a:p>
          <a:p>
            <a:pPr marL="0" indent="0">
              <a:buNone/>
            </a:pPr>
            <a:r>
              <a:rPr lang="en-GB" dirty="0">
                <a:solidFill>
                  <a:schemeClr val="tx2"/>
                </a:solidFill>
              </a:rPr>
              <a:t>• Suggested by users of the local laboratory medicine service</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623385"/>
            <a:ext cx="5112667" cy="827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55653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623385"/>
            <a:ext cx="5112667" cy="827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63552" y="1916832"/>
            <a:ext cx="7992888"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39153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marL="0" indent="0">
              <a:buNone/>
            </a:pPr>
            <a:r>
              <a:rPr lang="en-GB" b="1" dirty="0"/>
              <a:t>Other questions to ask when choosing a project</a:t>
            </a:r>
          </a:p>
          <a:p>
            <a:r>
              <a:rPr lang="en-GB" dirty="0"/>
              <a:t>Will my research project move forward knowledge and understanding of the topic?</a:t>
            </a:r>
          </a:p>
          <a:p>
            <a:r>
              <a:rPr lang="en-GB" dirty="0"/>
              <a:t>Is my research topic financially viable?</a:t>
            </a:r>
          </a:p>
          <a:p>
            <a:r>
              <a:rPr lang="en-GB" dirty="0"/>
              <a:t>Do have </a:t>
            </a:r>
            <a:r>
              <a:rPr lang="en-GB" dirty="0" err="1"/>
              <a:t>have</a:t>
            </a:r>
            <a:r>
              <a:rPr lang="en-GB" dirty="0"/>
              <a:t> adequate facilities to do the type of research?</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623385"/>
            <a:ext cx="5112667" cy="827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38993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dirty="0"/>
              <a:t>Do I have a supervisor with experience in my topic/research area?</a:t>
            </a:r>
          </a:p>
          <a:p>
            <a:r>
              <a:rPr lang="en-GB" dirty="0"/>
              <a:t>Mentorship is important</a:t>
            </a:r>
          </a:p>
          <a:p>
            <a:r>
              <a:rPr lang="en-GB" dirty="0"/>
              <a:t>Finally ethical permission criteria for research area</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623385"/>
            <a:ext cx="5112667" cy="827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22720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Concluding slide</a:t>
            </a:r>
          </a:p>
        </p:txBody>
      </p:sp>
      <p:sp>
        <p:nvSpPr>
          <p:cNvPr id="3" name="Content Placeholder 2"/>
          <p:cNvSpPr>
            <a:spLocks noGrp="1"/>
          </p:cNvSpPr>
          <p:nvPr>
            <p:ph idx="1"/>
          </p:nvPr>
        </p:nvSpPr>
        <p:spPr/>
        <p:txBody>
          <a:bodyPr>
            <a:normAutofit/>
          </a:bodyPr>
          <a:lstStyle/>
          <a:p>
            <a:r>
              <a:rPr lang="en-GB" dirty="0"/>
              <a:t>Please remember that you are never alone make collaborations with experts in the fields of research through the YOUTH TASK FORCE</a:t>
            </a:r>
          </a:p>
          <a:p>
            <a:r>
              <a:rPr lang="en-GB" dirty="0"/>
              <a:t>Please network with us as we will help as much as we can</a:t>
            </a:r>
          </a:p>
          <a:p>
            <a:r>
              <a:rPr lang="en-GB" dirty="0">
                <a:solidFill>
                  <a:schemeClr val="tx2"/>
                </a:solidFill>
              </a:rPr>
              <a:t>A team is described as a group of people working through collective endeavour toward a common goal, developing the young scientist</a:t>
            </a:r>
          </a:p>
        </p:txBody>
      </p:sp>
    </p:spTree>
    <p:extLst>
      <p:ext uri="{BB962C8B-B14F-4D97-AF65-F5344CB8AC3E}">
        <p14:creationId xmlns:p14="http://schemas.microsoft.com/office/powerpoint/2010/main" val="31706114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r>
              <a:rPr lang="en-GB" dirty="0"/>
              <a:t>THANK YOU</a:t>
            </a:r>
          </a:p>
          <a:p>
            <a:endParaRPr lang="en-GB" dirty="0"/>
          </a:p>
          <a:p>
            <a:r>
              <a:rPr lang="en-GB" dirty="0"/>
              <a:t>Email: ashlinrampul@gmail.com</a:t>
            </a:r>
          </a:p>
          <a:p>
            <a:endParaRPr lang="en-GB" dirty="0"/>
          </a:p>
          <a:p>
            <a:r>
              <a:rPr lang="en-GB" dirty="0"/>
              <a:t>Log on to our website make and impact as a young scientist in your country</a:t>
            </a:r>
          </a:p>
          <a:p>
            <a:r>
              <a:rPr lang="en-GB" dirty="0"/>
              <a:t>Lets make AFRICA great!!!!!</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623385"/>
            <a:ext cx="5112667" cy="827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1497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9A8686-464D-48A0-8F36-2B4253C5E220}"/>
              </a:ext>
            </a:extLst>
          </p:cNvPr>
          <p:cNvSpPr>
            <a:spLocks noGrp="1"/>
          </p:cNvSpPr>
          <p:nvPr>
            <p:ph type="title"/>
          </p:nvPr>
        </p:nvSpPr>
        <p:spPr/>
        <p:txBody>
          <a:bodyPr/>
          <a:lstStyle/>
          <a:p>
            <a:r>
              <a:rPr lang="en-US" dirty="0"/>
              <a:t>RECENT ACTIVITIES</a:t>
            </a:r>
            <a:endParaRPr lang="es-AR" dirty="0"/>
          </a:p>
        </p:txBody>
      </p:sp>
      <p:sp>
        <p:nvSpPr>
          <p:cNvPr id="4" name="Rectángulo: esquinas redondeadas 3">
            <a:extLst>
              <a:ext uri="{FF2B5EF4-FFF2-40B4-BE49-F238E27FC236}">
                <a16:creationId xmlns:a16="http://schemas.microsoft.com/office/drawing/2014/main" id="{20D6A44D-0AEE-42B9-96F6-0A8AE3199D2C}"/>
              </a:ext>
            </a:extLst>
          </p:cNvPr>
          <p:cNvSpPr/>
          <p:nvPr/>
        </p:nvSpPr>
        <p:spPr>
          <a:xfrm>
            <a:off x="133563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TF-YS </a:t>
            </a:r>
            <a:r>
              <a:rPr lang="es-AR" dirty="0" err="1">
                <a:solidFill>
                  <a:schemeClr val="tx1"/>
                </a:solidFill>
              </a:rPr>
              <a:t>members</a:t>
            </a:r>
            <a:r>
              <a:rPr lang="es-AR" dirty="0">
                <a:solidFill>
                  <a:schemeClr val="tx1"/>
                </a:solidFill>
              </a:rPr>
              <a:t> meeting</a:t>
            </a:r>
          </a:p>
        </p:txBody>
      </p:sp>
      <p:sp>
        <p:nvSpPr>
          <p:cNvPr id="5" name="Rectángulo: esquinas redondeadas 4">
            <a:extLst>
              <a:ext uri="{FF2B5EF4-FFF2-40B4-BE49-F238E27FC236}">
                <a16:creationId xmlns:a16="http://schemas.microsoft.com/office/drawing/2014/main" id="{E9E62118-32E9-4F4A-AF36-C2A0D3090CC8}"/>
              </a:ext>
            </a:extLst>
          </p:cNvPr>
          <p:cNvSpPr/>
          <p:nvPr/>
        </p:nvSpPr>
        <p:spPr>
          <a:xfrm>
            <a:off x="322950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err="1">
                <a:solidFill>
                  <a:schemeClr val="tx1"/>
                </a:solidFill>
              </a:rPr>
              <a:t>Education</a:t>
            </a:r>
            <a:endParaRPr lang="es-AR" dirty="0">
              <a:solidFill>
                <a:schemeClr val="tx1"/>
              </a:solidFill>
            </a:endParaRPr>
          </a:p>
        </p:txBody>
      </p:sp>
      <p:sp>
        <p:nvSpPr>
          <p:cNvPr id="6" name="Rectángulo: esquinas redondeadas 5">
            <a:extLst>
              <a:ext uri="{FF2B5EF4-FFF2-40B4-BE49-F238E27FC236}">
                <a16:creationId xmlns:a16="http://schemas.microsoft.com/office/drawing/2014/main" id="{8F6288FE-33CB-4B72-8400-D775B55089F4}"/>
              </a:ext>
            </a:extLst>
          </p:cNvPr>
          <p:cNvSpPr/>
          <p:nvPr/>
        </p:nvSpPr>
        <p:spPr>
          <a:xfrm>
            <a:off x="512337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Web-</a:t>
            </a:r>
            <a:r>
              <a:rPr lang="es-AR" dirty="0" err="1">
                <a:solidFill>
                  <a:schemeClr val="tx1"/>
                </a:solidFill>
              </a:rPr>
              <a:t>based</a:t>
            </a:r>
            <a:r>
              <a:rPr lang="es-AR" dirty="0">
                <a:solidFill>
                  <a:schemeClr val="tx1"/>
                </a:solidFill>
              </a:rPr>
              <a:t> </a:t>
            </a:r>
            <a:r>
              <a:rPr lang="es-AR" dirty="0" err="1">
                <a:solidFill>
                  <a:schemeClr val="tx1"/>
                </a:solidFill>
              </a:rPr>
              <a:t>activities</a:t>
            </a:r>
            <a:endParaRPr lang="es-AR" dirty="0">
              <a:solidFill>
                <a:schemeClr val="tx1"/>
              </a:solidFill>
            </a:endParaRPr>
          </a:p>
        </p:txBody>
      </p:sp>
      <p:sp>
        <p:nvSpPr>
          <p:cNvPr id="7" name="Rectángulo: esquinas redondeadas 6">
            <a:extLst>
              <a:ext uri="{FF2B5EF4-FFF2-40B4-BE49-F238E27FC236}">
                <a16:creationId xmlns:a16="http://schemas.microsoft.com/office/drawing/2014/main" id="{DD05C7C8-9623-491D-92DB-ADA2D4E0A126}"/>
              </a:ext>
            </a:extLst>
          </p:cNvPr>
          <p:cNvSpPr/>
          <p:nvPr/>
        </p:nvSpPr>
        <p:spPr>
          <a:xfrm>
            <a:off x="701724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Training</a:t>
            </a:r>
          </a:p>
        </p:txBody>
      </p:sp>
      <p:sp>
        <p:nvSpPr>
          <p:cNvPr id="8" name="Rectángulo: esquinas redondeadas 7">
            <a:extLst>
              <a:ext uri="{FF2B5EF4-FFF2-40B4-BE49-F238E27FC236}">
                <a16:creationId xmlns:a16="http://schemas.microsoft.com/office/drawing/2014/main" id="{6285545E-0FDA-41E1-A561-282E0FADF662}"/>
              </a:ext>
            </a:extLst>
          </p:cNvPr>
          <p:cNvSpPr/>
          <p:nvPr/>
        </p:nvSpPr>
        <p:spPr>
          <a:xfrm>
            <a:off x="891111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err="1">
                <a:solidFill>
                  <a:schemeClr val="tx1"/>
                </a:solidFill>
              </a:rPr>
              <a:t>Networking</a:t>
            </a:r>
            <a:endParaRPr lang="es-AR" dirty="0">
              <a:solidFill>
                <a:schemeClr val="tx1"/>
              </a:solidFill>
            </a:endParaRPr>
          </a:p>
        </p:txBody>
      </p:sp>
      <p:pic>
        <p:nvPicPr>
          <p:cNvPr id="10" name="Imagen 9" descr="Imagen que contiene señal, firmar&#10;&#10;Descripción generada automáticamente">
            <a:extLst>
              <a:ext uri="{FF2B5EF4-FFF2-40B4-BE49-F238E27FC236}">
                <a16:creationId xmlns:a16="http://schemas.microsoft.com/office/drawing/2014/main" id="{43EBF088-33C1-477D-91CA-4BF92D18B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650" y="5492718"/>
            <a:ext cx="2165330" cy="1365272"/>
          </a:xfrm>
          <a:prstGeom prst="rect">
            <a:avLst/>
          </a:prstGeom>
        </p:spPr>
      </p:pic>
    </p:spTree>
    <p:extLst>
      <p:ext uri="{BB962C8B-B14F-4D97-AF65-F5344CB8AC3E}">
        <p14:creationId xmlns:p14="http://schemas.microsoft.com/office/powerpoint/2010/main" val="3532693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9A8686-464D-48A0-8F36-2B4253C5E220}"/>
              </a:ext>
            </a:extLst>
          </p:cNvPr>
          <p:cNvSpPr>
            <a:spLocks noGrp="1"/>
          </p:cNvSpPr>
          <p:nvPr>
            <p:ph type="title"/>
          </p:nvPr>
        </p:nvSpPr>
        <p:spPr/>
        <p:txBody>
          <a:bodyPr/>
          <a:lstStyle/>
          <a:p>
            <a:r>
              <a:rPr lang="en-US" dirty="0"/>
              <a:t>RECENT ACTIVITIES</a:t>
            </a:r>
            <a:endParaRPr lang="es-AR" dirty="0"/>
          </a:p>
        </p:txBody>
      </p:sp>
      <p:sp>
        <p:nvSpPr>
          <p:cNvPr id="4" name="Rectángulo: esquinas redondeadas 3">
            <a:extLst>
              <a:ext uri="{FF2B5EF4-FFF2-40B4-BE49-F238E27FC236}">
                <a16:creationId xmlns:a16="http://schemas.microsoft.com/office/drawing/2014/main" id="{20D6A44D-0AEE-42B9-96F6-0A8AE3199D2C}"/>
              </a:ext>
            </a:extLst>
          </p:cNvPr>
          <p:cNvSpPr/>
          <p:nvPr/>
        </p:nvSpPr>
        <p:spPr>
          <a:xfrm>
            <a:off x="1335639" y="2951251"/>
            <a:ext cx="1669551" cy="130481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TF-YS </a:t>
            </a:r>
            <a:r>
              <a:rPr lang="es-AR" dirty="0" err="1">
                <a:solidFill>
                  <a:schemeClr val="tx1"/>
                </a:solidFill>
              </a:rPr>
              <a:t>members</a:t>
            </a:r>
            <a:r>
              <a:rPr lang="es-AR" dirty="0">
                <a:solidFill>
                  <a:schemeClr val="tx1"/>
                </a:solidFill>
              </a:rPr>
              <a:t> meeting</a:t>
            </a:r>
          </a:p>
        </p:txBody>
      </p:sp>
      <p:sp>
        <p:nvSpPr>
          <p:cNvPr id="5" name="Rectángulo: esquinas redondeadas 4">
            <a:extLst>
              <a:ext uri="{FF2B5EF4-FFF2-40B4-BE49-F238E27FC236}">
                <a16:creationId xmlns:a16="http://schemas.microsoft.com/office/drawing/2014/main" id="{E9E62118-32E9-4F4A-AF36-C2A0D3090CC8}"/>
              </a:ext>
            </a:extLst>
          </p:cNvPr>
          <p:cNvSpPr/>
          <p:nvPr/>
        </p:nvSpPr>
        <p:spPr>
          <a:xfrm>
            <a:off x="322950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err="1">
                <a:solidFill>
                  <a:schemeClr val="tx1"/>
                </a:solidFill>
              </a:rPr>
              <a:t>Education</a:t>
            </a:r>
            <a:endParaRPr lang="es-AR" dirty="0">
              <a:solidFill>
                <a:schemeClr val="tx1"/>
              </a:solidFill>
            </a:endParaRPr>
          </a:p>
        </p:txBody>
      </p:sp>
      <p:sp>
        <p:nvSpPr>
          <p:cNvPr id="6" name="Rectángulo: esquinas redondeadas 5">
            <a:extLst>
              <a:ext uri="{FF2B5EF4-FFF2-40B4-BE49-F238E27FC236}">
                <a16:creationId xmlns:a16="http://schemas.microsoft.com/office/drawing/2014/main" id="{8F6288FE-33CB-4B72-8400-D775B55089F4}"/>
              </a:ext>
            </a:extLst>
          </p:cNvPr>
          <p:cNvSpPr/>
          <p:nvPr/>
        </p:nvSpPr>
        <p:spPr>
          <a:xfrm>
            <a:off x="512337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Web-</a:t>
            </a:r>
            <a:r>
              <a:rPr lang="es-AR" dirty="0" err="1">
                <a:solidFill>
                  <a:schemeClr val="tx1"/>
                </a:solidFill>
              </a:rPr>
              <a:t>based</a:t>
            </a:r>
            <a:r>
              <a:rPr lang="es-AR" dirty="0">
                <a:solidFill>
                  <a:schemeClr val="tx1"/>
                </a:solidFill>
              </a:rPr>
              <a:t> </a:t>
            </a:r>
            <a:r>
              <a:rPr lang="es-AR" dirty="0" err="1">
                <a:solidFill>
                  <a:schemeClr val="tx1"/>
                </a:solidFill>
              </a:rPr>
              <a:t>activities</a:t>
            </a:r>
            <a:endParaRPr lang="es-AR" dirty="0">
              <a:solidFill>
                <a:schemeClr val="tx1"/>
              </a:solidFill>
            </a:endParaRPr>
          </a:p>
        </p:txBody>
      </p:sp>
      <p:sp>
        <p:nvSpPr>
          <p:cNvPr id="7" name="Rectángulo: esquinas redondeadas 6">
            <a:extLst>
              <a:ext uri="{FF2B5EF4-FFF2-40B4-BE49-F238E27FC236}">
                <a16:creationId xmlns:a16="http://schemas.microsoft.com/office/drawing/2014/main" id="{DD05C7C8-9623-491D-92DB-ADA2D4E0A126}"/>
              </a:ext>
            </a:extLst>
          </p:cNvPr>
          <p:cNvSpPr/>
          <p:nvPr/>
        </p:nvSpPr>
        <p:spPr>
          <a:xfrm>
            <a:off x="701724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Training</a:t>
            </a:r>
          </a:p>
        </p:txBody>
      </p:sp>
      <p:sp>
        <p:nvSpPr>
          <p:cNvPr id="8" name="Rectángulo: esquinas redondeadas 7">
            <a:extLst>
              <a:ext uri="{FF2B5EF4-FFF2-40B4-BE49-F238E27FC236}">
                <a16:creationId xmlns:a16="http://schemas.microsoft.com/office/drawing/2014/main" id="{6285545E-0FDA-41E1-A561-282E0FADF662}"/>
              </a:ext>
            </a:extLst>
          </p:cNvPr>
          <p:cNvSpPr/>
          <p:nvPr/>
        </p:nvSpPr>
        <p:spPr>
          <a:xfrm>
            <a:off x="891111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err="1">
                <a:solidFill>
                  <a:schemeClr val="tx1"/>
                </a:solidFill>
              </a:rPr>
              <a:t>Networking</a:t>
            </a:r>
            <a:endParaRPr lang="es-AR" dirty="0">
              <a:solidFill>
                <a:schemeClr val="tx1"/>
              </a:solidFill>
            </a:endParaRPr>
          </a:p>
        </p:txBody>
      </p:sp>
      <p:sp>
        <p:nvSpPr>
          <p:cNvPr id="9" name="CuadroTexto 8">
            <a:extLst>
              <a:ext uri="{FF2B5EF4-FFF2-40B4-BE49-F238E27FC236}">
                <a16:creationId xmlns:a16="http://schemas.microsoft.com/office/drawing/2014/main" id="{4DC404CA-7722-4EA5-8BC7-7235F236ACD9}"/>
              </a:ext>
            </a:extLst>
          </p:cNvPr>
          <p:cNvSpPr txBox="1"/>
          <p:nvPr/>
        </p:nvSpPr>
        <p:spPr>
          <a:xfrm>
            <a:off x="1115568" y="4659330"/>
            <a:ext cx="9467637" cy="923330"/>
          </a:xfrm>
          <a:prstGeom prst="rect">
            <a:avLst/>
          </a:prstGeom>
          <a:noFill/>
        </p:spPr>
        <p:txBody>
          <a:bodyPr wrap="square" rtlCol="0">
            <a:spAutoFit/>
          </a:bodyPr>
          <a:lstStyle/>
          <a:p>
            <a:r>
              <a:rPr lang="en-US" dirty="0"/>
              <a:t>-Define TF-YS objectives </a:t>
            </a:r>
          </a:p>
          <a:p>
            <a:r>
              <a:rPr lang="en-US" dirty="0"/>
              <a:t>-Review of activities and projects, including educational program and workshop content</a:t>
            </a:r>
          </a:p>
          <a:p>
            <a:r>
              <a:rPr lang="en-US" dirty="0"/>
              <a:t>-New initiatives</a:t>
            </a:r>
            <a:endParaRPr lang="es-AR" dirty="0"/>
          </a:p>
        </p:txBody>
      </p:sp>
      <p:pic>
        <p:nvPicPr>
          <p:cNvPr id="10" name="Imagen 9" descr="Imagen que contiene señal, firmar&#10;&#10;Descripción generada automáticamente">
            <a:extLst>
              <a:ext uri="{FF2B5EF4-FFF2-40B4-BE49-F238E27FC236}">
                <a16:creationId xmlns:a16="http://schemas.microsoft.com/office/drawing/2014/main" id="{41DB71F9-D82C-4302-B01E-4845F6384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650" y="5492718"/>
            <a:ext cx="2165330" cy="1365272"/>
          </a:xfrm>
          <a:prstGeom prst="rect">
            <a:avLst/>
          </a:prstGeom>
        </p:spPr>
      </p:pic>
    </p:spTree>
    <p:extLst>
      <p:ext uri="{BB962C8B-B14F-4D97-AF65-F5344CB8AC3E}">
        <p14:creationId xmlns:p14="http://schemas.microsoft.com/office/powerpoint/2010/main" val="3941802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9A8686-464D-48A0-8F36-2B4253C5E220}"/>
              </a:ext>
            </a:extLst>
          </p:cNvPr>
          <p:cNvSpPr>
            <a:spLocks noGrp="1"/>
          </p:cNvSpPr>
          <p:nvPr>
            <p:ph type="title"/>
          </p:nvPr>
        </p:nvSpPr>
        <p:spPr/>
        <p:txBody>
          <a:bodyPr/>
          <a:lstStyle/>
          <a:p>
            <a:r>
              <a:rPr lang="en-US" dirty="0"/>
              <a:t>RECENT ACTIVITIES</a:t>
            </a:r>
            <a:endParaRPr lang="es-AR" dirty="0"/>
          </a:p>
        </p:txBody>
      </p:sp>
      <p:sp>
        <p:nvSpPr>
          <p:cNvPr id="4" name="Rectángulo: esquinas redondeadas 3">
            <a:extLst>
              <a:ext uri="{FF2B5EF4-FFF2-40B4-BE49-F238E27FC236}">
                <a16:creationId xmlns:a16="http://schemas.microsoft.com/office/drawing/2014/main" id="{20D6A44D-0AEE-42B9-96F6-0A8AE3199D2C}"/>
              </a:ext>
            </a:extLst>
          </p:cNvPr>
          <p:cNvSpPr/>
          <p:nvPr/>
        </p:nvSpPr>
        <p:spPr>
          <a:xfrm>
            <a:off x="133563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TF-YS </a:t>
            </a:r>
            <a:r>
              <a:rPr lang="es-AR" dirty="0" err="1">
                <a:solidFill>
                  <a:schemeClr val="tx1"/>
                </a:solidFill>
              </a:rPr>
              <a:t>members</a:t>
            </a:r>
            <a:r>
              <a:rPr lang="es-AR" dirty="0">
                <a:solidFill>
                  <a:schemeClr val="tx1"/>
                </a:solidFill>
              </a:rPr>
              <a:t> meeting</a:t>
            </a:r>
          </a:p>
        </p:txBody>
      </p:sp>
      <p:sp>
        <p:nvSpPr>
          <p:cNvPr id="5" name="Rectángulo: esquinas redondeadas 4">
            <a:extLst>
              <a:ext uri="{FF2B5EF4-FFF2-40B4-BE49-F238E27FC236}">
                <a16:creationId xmlns:a16="http://schemas.microsoft.com/office/drawing/2014/main" id="{E9E62118-32E9-4F4A-AF36-C2A0D3090CC8}"/>
              </a:ext>
            </a:extLst>
          </p:cNvPr>
          <p:cNvSpPr/>
          <p:nvPr/>
        </p:nvSpPr>
        <p:spPr>
          <a:xfrm>
            <a:off x="3229509" y="2951251"/>
            <a:ext cx="1669551" cy="130481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err="1">
                <a:solidFill>
                  <a:schemeClr val="tx1"/>
                </a:solidFill>
              </a:rPr>
              <a:t>Education</a:t>
            </a:r>
            <a:endParaRPr lang="es-AR" dirty="0">
              <a:solidFill>
                <a:schemeClr val="tx1"/>
              </a:solidFill>
            </a:endParaRPr>
          </a:p>
        </p:txBody>
      </p:sp>
      <p:sp>
        <p:nvSpPr>
          <p:cNvPr id="6" name="Rectángulo: esquinas redondeadas 5">
            <a:extLst>
              <a:ext uri="{FF2B5EF4-FFF2-40B4-BE49-F238E27FC236}">
                <a16:creationId xmlns:a16="http://schemas.microsoft.com/office/drawing/2014/main" id="{8F6288FE-33CB-4B72-8400-D775B55089F4}"/>
              </a:ext>
            </a:extLst>
          </p:cNvPr>
          <p:cNvSpPr/>
          <p:nvPr/>
        </p:nvSpPr>
        <p:spPr>
          <a:xfrm>
            <a:off x="512337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Web-</a:t>
            </a:r>
            <a:r>
              <a:rPr lang="es-AR" dirty="0" err="1">
                <a:solidFill>
                  <a:schemeClr val="tx1"/>
                </a:solidFill>
              </a:rPr>
              <a:t>based</a:t>
            </a:r>
            <a:r>
              <a:rPr lang="es-AR" dirty="0">
                <a:solidFill>
                  <a:schemeClr val="tx1"/>
                </a:solidFill>
              </a:rPr>
              <a:t> </a:t>
            </a:r>
            <a:r>
              <a:rPr lang="es-AR" dirty="0" err="1">
                <a:solidFill>
                  <a:schemeClr val="tx1"/>
                </a:solidFill>
              </a:rPr>
              <a:t>activities</a:t>
            </a:r>
            <a:endParaRPr lang="es-AR" dirty="0">
              <a:solidFill>
                <a:schemeClr val="tx1"/>
              </a:solidFill>
            </a:endParaRPr>
          </a:p>
        </p:txBody>
      </p:sp>
      <p:sp>
        <p:nvSpPr>
          <p:cNvPr id="7" name="Rectángulo: esquinas redondeadas 6">
            <a:extLst>
              <a:ext uri="{FF2B5EF4-FFF2-40B4-BE49-F238E27FC236}">
                <a16:creationId xmlns:a16="http://schemas.microsoft.com/office/drawing/2014/main" id="{DD05C7C8-9623-491D-92DB-ADA2D4E0A126}"/>
              </a:ext>
            </a:extLst>
          </p:cNvPr>
          <p:cNvSpPr/>
          <p:nvPr/>
        </p:nvSpPr>
        <p:spPr>
          <a:xfrm>
            <a:off x="701724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Training</a:t>
            </a:r>
          </a:p>
        </p:txBody>
      </p:sp>
      <p:sp>
        <p:nvSpPr>
          <p:cNvPr id="8" name="Rectángulo: esquinas redondeadas 7">
            <a:extLst>
              <a:ext uri="{FF2B5EF4-FFF2-40B4-BE49-F238E27FC236}">
                <a16:creationId xmlns:a16="http://schemas.microsoft.com/office/drawing/2014/main" id="{6285545E-0FDA-41E1-A561-282E0FADF662}"/>
              </a:ext>
            </a:extLst>
          </p:cNvPr>
          <p:cNvSpPr/>
          <p:nvPr/>
        </p:nvSpPr>
        <p:spPr>
          <a:xfrm>
            <a:off x="8911119" y="2951251"/>
            <a:ext cx="1669551" cy="13048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err="1">
                <a:solidFill>
                  <a:schemeClr val="tx1"/>
                </a:solidFill>
              </a:rPr>
              <a:t>Networking</a:t>
            </a:r>
            <a:endParaRPr lang="es-AR" dirty="0">
              <a:solidFill>
                <a:schemeClr val="tx1"/>
              </a:solidFill>
            </a:endParaRPr>
          </a:p>
        </p:txBody>
      </p:sp>
      <p:sp>
        <p:nvSpPr>
          <p:cNvPr id="9" name="CuadroTexto 8">
            <a:extLst>
              <a:ext uri="{FF2B5EF4-FFF2-40B4-BE49-F238E27FC236}">
                <a16:creationId xmlns:a16="http://schemas.microsoft.com/office/drawing/2014/main" id="{4DC404CA-7722-4EA5-8BC7-7235F236ACD9}"/>
              </a:ext>
            </a:extLst>
          </p:cNvPr>
          <p:cNvSpPr txBox="1"/>
          <p:nvPr/>
        </p:nvSpPr>
        <p:spPr>
          <a:xfrm>
            <a:off x="1115568" y="4659330"/>
            <a:ext cx="9467637" cy="369332"/>
          </a:xfrm>
          <a:prstGeom prst="rect">
            <a:avLst/>
          </a:prstGeom>
          <a:noFill/>
        </p:spPr>
        <p:txBody>
          <a:bodyPr wrap="square" rtlCol="0">
            <a:spAutoFit/>
          </a:bodyPr>
          <a:lstStyle/>
          <a:p>
            <a:r>
              <a:rPr lang="en-US" dirty="0"/>
              <a:t>-Continuing education and training</a:t>
            </a:r>
          </a:p>
        </p:txBody>
      </p:sp>
      <p:pic>
        <p:nvPicPr>
          <p:cNvPr id="10" name="Imagen 9" descr="Imagen que contiene señal, firmar&#10;&#10;Descripción generada automáticamente">
            <a:extLst>
              <a:ext uri="{FF2B5EF4-FFF2-40B4-BE49-F238E27FC236}">
                <a16:creationId xmlns:a16="http://schemas.microsoft.com/office/drawing/2014/main" id="{FBE4E29E-CA4F-49A2-81EB-05FA13687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6650" y="5492718"/>
            <a:ext cx="2165330" cy="1365272"/>
          </a:xfrm>
          <a:prstGeom prst="rect">
            <a:avLst/>
          </a:prstGeom>
        </p:spPr>
      </p:pic>
    </p:spTree>
    <p:extLst>
      <p:ext uri="{BB962C8B-B14F-4D97-AF65-F5344CB8AC3E}">
        <p14:creationId xmlns:p14="http://schemas.microsoft.com/office/powerpoint/2010/main" val="1177158360"/>
      </p:ext>
    </p:extLst>
  </p:cSld>
  <p:clrMapOvr>
    <a:masterClrMapping/>
  </p:clrMapOvr>
</p:sld>
</file>

<file path=ppt/theme/theme1.xml><?xml version="1.0" encoding="utf-8"?>
<a:theme xmlns:a="http://schemas.openxmlformats.org/drawingml/2006/main" name="AccentBoxVTI">
  <a:themeElements>
    <a:clrScheme name="AnalogousFromLightSeed_2SEEDS">
      <a:dk1>
        <a:srgbClr val="000000"/>
      </a:dk1>
      <a:lt1>
        <a:srgbClr val="FFFFFF"/>
      </a:lt1>
      <a:dk2>
        <a:srgbClr val="2E4124"/>
      </a:dk2>
      <a:lt2>
        <a:srgbClr val="F0ECEF"/>
      </a:lt2>
      <a:accent1>
        <a:srgbClr val="57B46A"/>
      </a:accent1>
      <a:accent2>
        <a:srgbClr val="73B062"/>
      </a:accent2>
      <a:accent3>
        <a:srgbClr val="62B092"/>
      </a:accent3>
      <a:accent4>
        <a:srgbClr val="D166D3"/>
      </a:accent4>
      <a:accent5>
        <a:srgbClr val="DB81B7"/>
      </a:accent5>
      <a:accent6>
        <a:srgbClr val="D3667A"/>
      </a:accent6>
      <a:hlink>
        <a:srgbClr val="B270A4"/>
      </a:hlink>
      <a:folHlink>
        <a:srgbClr val="878787"/>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TotalTime>
  <Words>1535</Words>
  <Application>Microsoft Macintosh PowerPoint</Application>
  <PresentationFormat>Widescreen</PresentationFormat>
  <Paragraphs>201</Paragraphs>
  <Slides>68</Slides>
  <Notes>0</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68</vt:i4>
      </vt:variant>
    </vt:vector>
  </HeadingPairs>
  <TitlesOfParts>
    <vt:vector size="75" baseType="lpstr">
      <vt:lpstr>Arial</vt:lpstr>
      <vt:lpstr>Avenir Next LT Pro</vt:lpstr>
      <vt:lpstr>Calibri</vt:lpstr>
      <vt:lpstr>Helvetica Neue LT W1G 75</vt:lpstr>
      <vt:lpstr>AccentBoxVTI</vt:lpstr>
      <vt:lpstr>Office Theme</vt:lpstr>
      <vt:lpstr>Presentation</vt:lpstr>
      <vt:lpstr>INTRODUCTION TO IFCC YOUNG SCIENTISTS  Importance of conducting research in Laboratory medicine and selection of an appropriate research project</vt:lpstr>
      <vt:lpstr>AIM</vt:lpstr>
      <vt:lpstr>OBJECTIVES</vt:lpstr>
      <vt:lpstr>STRUCTURE</vt:lpstr>
      <vt:lpstr>CORRESPONDING MEMBERS (43)</vt:lpstr>
      <vt:lpstr>PowerPoint Presentation</vt:lpstr>
      <vt:lpstr>RECENT ACTIVITIES</vt:lpstr>
      <vt:lpstr>RECENT ACTIVITIES</vt:lpstr>
      <vt:lpstr>RECENT ACTIVITIES</vt:lpstr>
      <vt:lpstr>RECENT ACTIVITIES</vt:lpstr>
      <vt:lpstr>RECENT ACTIVITIES</vt:lpstr>
      <vt:lpstr>RECENT ACTIVITIES</vt:lpstr>
      <vt:lpstr>PowerPoint Presentation</vt:lpstr>
      <vt:lpstr>EuroMedLab 2019,19-23 May 2019</vt:lpstr>
      <vt:lpstr>PowerPoint Presentation</vt:lpstr>
      <vt:lpstr>APFCB, 17-20 Nov 2019</vt:lpstr>
      <vt:lpstr>33th National Congress of the Tunisian Society of Clinical Biology (STBC) on 25-27 April 2019</vt:lpstr>
      <vt:lpstr>Egypt, AFCC, 22nd and 23rd of February 2019</vt:lpstr>
      <vt:lpstr>PowerPoint Presentation</vt:lpstr>
      <vt:lpstr>PowerPoint Presentation</vt:lpstr>
      <vt:lpstr>MENTORSHIP PROGRAMME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WORLD USERS DISTRIBUTION</vt:lpstr>
      <vt:lpstr>NATIONALITY</vt:lpstr>
      <vt:lpstr>AGE</vt:lpstr>
      <vt:lpstr>2018</vt:lpstr>
      <vt:lpstr>PowerPoint Presentation</vt:lpstr>
      <vt:lpstr>OCUPATION</vt:lpstr>
      <vt:lpstr>INTERESTS</vt:lpstr>
      <vt:lpstr>WEBINARS</vt:lpstr>
      <vt:lpstr>OTHER PARTICIPATIONS</vt:lpstr>
      <vt:lpstr>NEW INITIATIVES</vt:lpstr>
      <vt:lpstr>PLANS FOR 2020</vt:lpstr>
      <vt:lpstr>PLANS FOR 2020</vt:lpstr>
      <vt:lpstr>PLANS FOR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Concluding slide</vt:lpstr>
      <vt:lpstr>PowerPoint Presentation</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IFCC Task Force for Young Scientists</dc:title>
  <dc:creator>Santiago Fares Taie</dc:creator>
  <cp:lastModifiedBy>Microsoft Office User</cp:lastModifiedBy>
  <cp:revision>5</cp:revision>
  <dcterms:created xsi:type="dcterms:W3CDTF">2020-06-09T13:51:11Z</dcterms:created>
  <dcterms:modified xsi:type="dcterms:W3CDTF">2020-10-16T12:50:32Z</dcterms:modified>
</cp:coreProperties>
</file>