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6" r:id="rId4"/>
    <p:sldId id="258" r:id="rId5"/>
    <p:sldId id="272" r:id="rId6"/>
    <p:sldId id="269" r:id="rId7"/>
    <p:sldId id="270" r:id="rId8"/>
    <p:sldId id="271" r:id="rId9"/>
    <p:sldId id="261" r:id="rId10"/>
    <p:sldId id="262" r:id="rId11"/>
    <p:sldId id="268" r:id="rId12"/>
    <p:sldId id="274" r:id="rId13"/>
    <p:sldId id="266" r:id="rId14"/>
    <p:sldId id="267" r:id="rId15"/>
    <p:sldId id="273" r:id="rId16"/>
    <p:sldId id="27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A1EEF8-CA2A-44A2-8C40-22587533BF19}" type="doc">
      <dgm:prSet loTypeId="urn:microsoft.com/office/officeart/2005/8/layout/p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E170724-5C32-4DCE-84CD-851AB7B41F9A}">
      <dgm:prSet phldrT="[Text]" custT="1"/>
      <dgm:spPr/>
      <dgm:t>
        <a:bodyPr/>
        <a:lstStyle/>
        <a:p>
          <a:r>
            <a:rPr lang="en-US" sz="2000" dirty="0" smtClean="0"/>
            <a:t>Majority of Medical Labs do not adequate facilities with lack of space and equipment and maintenance costs hindering efficiency of services.</a:t>
          </a:r>
          <a:endParaRPr lang="en-US" sz="2000" dirty="0"/>
        </a:p>
      </dgm:t>
    </dgm:pt>
    <dgm:pt modelId="{11678A46-F234-4496-8968-FFB593B63548}" type="parTrans" cxnId="{00D47CA3-7071-4E92-BF8F-D0ED9A79EC01}">
      <dgm:prSet/>
      <dgm:spPr/>
      <dgm:t>
        <a:bodyPr/>
        <a:lstStyle/>
        <a:p>
          <a:endParaRPr lang="en-US"/>
        </a:p>
      </dgm:t>
    </dgm:pt>
    <dgm:pt modelId="{2680BED6-76B0-412D-84D5-AF2EE82CD286}" type="sibTrans" cxnId="{00D47CA3-7071-4E92-BF8F-D0ED9A79EC01}">
      <dgm:prSet/>
      <dgm:spPr/>
      <dgm:t>
        <a:bodyPr/>
        <a:lstStyle/>
        <a:p>
          <a:endParaRPr lang="en-US"/>
        </a:p>
      </dgm:t>
    </dgm:pt>
    <dgm:pt modelId="{8AB9C211-D011-4B07-A6A9-1A18576308EB}">
      <dgm:prSet phldrT="[Text]" custT="1"/>
      <dgm:spPr/>
      <dgm:t>
        <a:bodyPr/>
        <a:lstStyle/>
        <a:p>
          <a:r>
            <a:rPr lang="en-US" sz="1800" dirty="0" smtClean="0"/>
            <a:t>Majority of labs are affected by consistent stock out of vital reagents and consumables.</a:t>
          </a:r>
          <a:endParaRPr lang="en-US" sz="1800" dirty="0" smtClean="0"/>
        </a:p>
      </dgm:t>
    </dgm:pt>
    <dgm:pt modelId="{C415ADAE-018F-4CC1-9B88-DC081553881E}" type="parTrans" cxnId="{87D0EDFC-9DE9-48CF-8789-EC1454243A5B}">
      <dgm:prSet/>
      <dgm:spPr/>
      <dgm:t>
        <a:bodyPr/>
        <a:lstStyle/>
        <a:p>
          <a:endParaRPr lang="en-US"/>
        </a:p>
      </dgm:t>
    </dgm:pt>
    <dgm:pt modelId="{EB36416F-0052-4396-9C7B-A8B8DA644AAC}" type="sibTrans" cxnId="{87D0EDFC-9DE9-48CF-8789-EC1454243A5B}">
      <dgm:prSet/>
      <dgm:spPr/>
      <dgm:t>
        <a:bodyPr/>
        <a:lstStyle/>
        <a:p>
          <a:endParaRPr lang="en-US"/>
        </a:p>
      </dgm:t>
    </dgm:pt>
    <dgm:pt modelId="{5EE8C071-6898-4802-9C14-2FA64946F236}">
      <dgm:prSet phldrT="[Text]" custT="1"/>
      <dgm:spPr/>
      <dgm:t>
        <a:bodyPr/>
        <a:lstStyle/>
        <a:p>
          <a:r>
            <a:rPr lang="en-US" sz="2000" dirty="0" smtClean="0"/>
            <a:t>Majority of labs are dependent on Donor support for EQA subscription due to high costs of subscription.</a:t>
          </a:r>
          <a:endParaRPr lang="en-US" sz="2000" dirty="0"/>
        </a:p>
      </dgm:t>
    </dgm:pt>
    <dgm:pt modelId="{32C44933-1C12-41BA-9B56-1EC9BA1560BE}" type="parTrans" cxnId="{C1A410CA-B908-4B8D-8498-031DB4258EE0}">
      <dgm:prSet/>
      <dgm:spPr/>
      <dgm:t>
        <a:bodyPr/>
        <a:lstStyle/>
        <a:p>
          <a:endParaRPr lang="en-US"/>
        </a:p>
      </dgm:t>
    </dgm:pt>
    <dgm:pt modelId="{092713D3-B957-40E9-9CA0-E18B3B92D4B3}" type="sibTrans" cxnId="{C1A410CA-B908-4B8D-8498-031DB4258EE0}">
      <dgm:prSet/>
      <dgm:spPr/>
      <dgm:t>
        <a:bodyPr/>
        <a:lstStyle/>
        <a:p>
          <a:endParaRPr lang="en-US"/>
        </a:p>
      </dgm:t>
    </dgm:pt>
    <dgm:pt modelId="{A7D70CE9-7AAE-40E0-B646-033C926A2AA1}">
      <dgm:prSet/>
      <dgm:spPr/>
      <dgm:t>
        <a:bodyPr/>
        <a:lstStyle/>
        <a:p>
          <a:r>
            <a:rPr lang="en-US" dirty="0" smtClean="0"/>
            <a:t>Inadequate capacity building in laboratory professionals has led to misunderstanding and lack of ownership of laboratory QMS</a:t>
          </a:r>
          <a:endParaRPr lang="en-US" dirty="0"/>
        </a:p>
      </dgm:t>
    </dgm:pt>
    <dgm:pt modelId="{D8B8D14B-8F2A-4E60-81DD-D42EED717CD0}" type="parTrans" cxnId="{58E797F0-A2E4-453B-8782-5CD9E355B440}">
      <dgm:prSet/>
      <dgm:spPr/>
      <dgm:t>
        <a:bodyPr/>
        <a:lstStyle/>
        <a:p>
          <a:endParaRPr lang="en-US"/>
        </a:p>
      </dgm:t>
    </dgm:pt>
    <dgm:pt modelId="{ABCBFA73-F0E4-4F3C-8EDE-07F544467FF6}" type="sibTrans" cxnId="{58E797F0-A2E4-453B-8782-5CD9E355B440}">
      <dgm:prSet/>
      <dgm:spPr/>
      <dgm:t>
        <a:bodyPr/>
        <a:lstStyle/>
        <a:p>
          <a:endParaRPr lang="en-US"/>
        </a:p>
      </dgm:t>
    </dgm:pt>
    <dgm:pt modelId="{77EA794F-EF2D-49DC-A75E-0FC375B9C9E3}" type="pres">
      <dgm:prSet presAssocID="{B3A1EEF8-CA2A-44A2-8C40-22587533BF19}" presName="Name0" presStyleCnt="0">
        <dgm:presLayoutVars>
          <dgm:dir/>
          <dgm:resizeHandles val="exact"/>
        </dgm:presLayoutVars>
      </dgm:prSet>
      <dgm:spPr/>
    </dgm:pt>
    <dgm:pt modelId="{7E3E5D10-0C2E-4251-9F0A-C6A4AAB870E1}" type="pres">
      <dgm:prSet presAssocID="{B3A1EEF8-CA2A-44A2-8C40-22587533BF19}" presName="bkgdShp" presStyleLbl="alignAccFollowNode1" presStyleIdx="0" presStyleCnt="1" custScaleX="95829" custScaleY="96600" custLinFactNeighborX="-224" custLinFactNeighborY="-13053"/>
      <dgm:spPr/>
    </dgm:pt>
    <dgm:pt modelId="{B79065EA-0066-4D79-8AFA-7459F825B539}" type="pres">
      <dgm:prSet presAssocID="{B3A1EEF8-CA2A-44A2-8C40-22587533BF19}" presName="linComp" presStyleCnt="0"/>
      <dgm:spPr/>
    </dgm:pt>
    <dgm:pt modelId="{F489F972-B1B1-4294-940A-9A5FE8E2889F}" type="pres">
      <dgm:prSet presAssocID="{FE170724-5C32-4DCE-84CD-851AB7B41F9A}" presName="compNode" presStyleCnt="0"/>
      <dgm:spPr/>
    </dgm:pt>
    <dgm:pt modelId="{FE8547CC-3B00-46B4-A9BF-6A7317013AA3}" type="pres">
      <dgm:prSet presAssocID="{FE170724-5C32-4DCE-84CD-851AB7B41F9A}" presName="node" presStyleLbl="node1" presStyleIdx="0" presStyleCnt="4" custScaleX="110240" custScaleY="96974" custLinFactNeighborX="-4293" custLinFactNeighborY="-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143A24-6D95-4B09-B0D2-FAAC31881F9B}" type="pres">
      <dgm:prSet presAssocID="{FE170724-5C32-4DCE-84CD-851AB7B41F9A}" presName="invisiNode" presStyleLbl="node1" presStyleIdx="0" presStyleCnt="4"/>
      <dgm:spPr/>
    </dgm:pt>
    <dgm:pt modelId="{F8AB456B-46E6-4135-AD2C-FE922469C13E}" type="pres">
      <dgm:prSet presAssocID="{FE170724-5C32-4DCE-84CD-851AB7B41F9A}" presName="imagNode" presStyleLbl="fgImgPlace1" presStyleIdx="0" presStyleCnt="4" custScaleX="25954" custScaleY="44938" custLinFactNeighborX="1446" custLinFactNeighborY="2960"/>
      <dgm:spPr/>
    </dgm:pt>
    <dgm:pt modelId="{196BFFBA-98E5-4266-B8E5-6AEAB7BCF551}" type="pres">
      <dgm:prSet presAssocID="{2680BED6-76B0-412D-84D5-AF2EE82CD286}" presName="sibTrans" presStyleLbl="sibTrans2D1" presStyleIdx="0" presStyleCnt="0"/>
      <dgm:spPr/>
    </dgm:pt>
    <dgm:pt modelId="{98927787-9B99-4B76-B656-388C20ADA856}" type="pres">
      <dgm:prSet presAssocID="{8AB9C211-D011-4B07-A6A9-1A18576308EB}" presName="compNode" presStyleCnt="0"/>
      <dgm:spPr/>
    </dgm:pt>
    <dgm:pt modelId="{159ACB57-1E8A-4DC2-958D-8D367CBE5866}" type="pres">
      <dgm:prSet presAssocID="{8AB9C211-D011-4B07-A6A9-1A18576308EB}" presName="node" presStyleLbl="node1" presStyleIdx="1" presStyleCnt="4" custScaleX="106517" custScaleY="97590" custLinFactNeighborX="-367" custLinFactNeighborY="-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B65801-96B8-43E0-B568-D51C540F4E1A}" type="pres">
      <dgm:prSet presAssocID="{8AB9C211-D011-4B07-A6A9-1A18576308EB}" presName="invisiNode" presStyleLbl="node1" presStyleIdx="1" presStyleCnt="4"/>
      <dgm:spPr/>
    </dgm:pt>
    <dgm:pt modelId="{FFA9B9EC-EE24-48C7-B60E-7C8DBBFE1534}" type="pres">
      <dgm:prSet presAssocID="{8AB9C211-D011-4B07-A6A9-1A18576308EB}" presName="imagNode" presStyleLbl="fgImgPlace1" presStyleIdx="1" presStyleCnt="4" custScaleX="26978" custScaleY="61044" custLinFactNeighborX="-20589" custLinFactNeighborY="3217"/>
      <dgm:spPr/>
    </dgm:pt>
    <dgm:pt modelId="{2BC8B8B6-0017-4ED3-A563-53FE9E2C6505}" type="pres">
      <dgm:prSet presAssocID="{EB36416F-0052-4396-9C7B-A8B8DA644AAC}" presName="sibTrans" presStyleLbl="sibTrans2D1" presStyleIdx="0" presStyleCnt="0"/>
      <dgm:spPr/>
    </dgm:pt>
    <dgm:pt modelId="{3D5B395A-F161-4A64-9ADF-C6ABA9380EBB}" type="pres">
      <dgm:prSet presAssocID="{5EE8C071-6898-4802-9C14-2FA64946F236}" presName="compNode" presStyleCnt="0"/>
      <dgm:spPr/>
    </dgm:pt>
    <dgm:pt modelId="{79EDF165-1838-4F70-8134-FFA9614AC678}" type="pres">
      <dgm:prSet presAssocID="{5EE8C071-6898-4802-9C14-2FA64946F236}" presName="node" presStyleLbl="node1" presStyleIdx="2" presStyleCnt="4" custScaleX="108137" custScaleY="98610" custLinFactNeighborX="-2457" custLinFactNeighborY="-5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520EA5-1165-4254-A078-B1C7591C1B08}" type="pres">
      <dgm:prSet presAssocID="{5EE8C071-6898-4802-9C14-2FA64946F236}" presName="invisiNode" presStyleLbl="node1" presStyleIdx="2" presStyleCnt="4"/>
      <dgm:spPr/>
    </dgm:pt>
    <dgm:pt modelId="{07792278-A3BE-4C6F-A0CA-3F2CC1334A31}" type="pres">
      <dgm:prSet presAssocID="{5EE8C071-6898-4802-9C14-2FA64946F236}" presName="imagNode" presStyleLbl="fgImgPlace1" presStyleIdx="2" presStyleCnt="4" custScaleX="24657" custScaleY="50430" custLinFactNeighborX="-15576" custLinFactNeighborY="8879"/>
      <dgm:spPr/>
    </dgm:pt>
    <dgm:pt modelId="{DEC3D36C-77B6-4125-B2BB-60EDC1FFFD03}" type="pres">
      <dgm:prSet presAssocID="{092713D3-B957-40E9-9CA0-E18B3B92D4B3}" presName="sibTrans" presStyleLbl="sibTrans2D1" presStyleIdx="0" presStyleCnt="0"/>
      <dgm:spPr/>
    </dgm:pt>
    <dgm:pt modelId="{D2831277-539D-4896-AAFB-FFA2BDAD6777}" type="pres">
      <dgm:prSet presAssocID="{A7D70CE9-7AAE-40E0-B646-033C926A2AA1}" presName="compNode" presStyleCnt="0"/>
      <dgm:spPr/>
    </dgm:pt>
    <dgm:pt modelId="{1A92F013-0DD3-4439-9D73-66F0E39DC82D}" type="pres">
      <dgm:prSet presAssocID="{A7D70CE9-7AAE-40E0-B646-033C926A2AA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3ED1AD-E46E-473F-8722-5DA4EF1896A8}" type="pres">
      <dgm:prSet presAssocID="{A7D70CE9-7AAE-40E0-B646-033C926A2AA1}" presName="invisiNode" presStyleLbl="node1" presStyleIdx="3" presStyleCnt="4"/>
      <dgm:spPr/>
    </dgm:pt>
    <dgm:pt modelId="{563198CC-1F2E-4FFC-B10B-91364F44E7A7}" type="pres">
      <dgm:prSet presAssocID="{A7D70CE9-7AAE-40E0-B646-033C926A2AA1}" presName="imagNode" presStyleLbl="fgImgPlace1" presStyleIdx="3" presStyleCnt="4" custScaleX="52094" custScaleY="69136"/>
      <dgm:spPr/>
    </dgm:pt>
  </dgm:ptLst>
  <dgm:cxnLst>
    <dgm:cxn modelId="{87D0EDFC-9DE9-48CF-8789-EC1454243A5B}" srcId="{B3A1EEF8-CA2A-44A2-8C40-22587533BF19}" destId="{8AB9C211-D011-4B07-A6A9-1A18576308EB}" srcOrd="1" destOrd="0" parTransId="{C415ADAE-018F-4CC1-9B88-DC081553881E}" sibTransId="{EB36416F-0052-4396-9C7B-A8B8DA644AAC}"/>
    <dgm:cxn modelId="{53512A80-6CCC-4B3E-ACA3-B7F92EA1E890}" type="presOf" srcId="{B3A1EEF8-CA2A-44A2-8C40-22587533BF19}" destId="{77EA794F-EF2D-49DC-A75E-0FC375B9C9E3}" srcOrd="0" destOrd="0" presId="urn:microsoft.com/office/officeart/2005/8/layout/pList2"/>
    <dgm:cxn modelId="{C1A410CA-B908-4B8D-8498-031DB4258EE0}" srcId="{B3A1EEF8-CA2A-44A2-8C40-22587533BF19}" destId="{5EE8C071-6898-4802-9C14-2FA64946F236}" srcOrd="2" destOrd="0" parTransId="{32C44933-1C12-41BA-9B56-1EC9BA1560BE}" sibTransId="{092713D3-B957-40E9-9CA0-E18B3B92D4B3}"/>
    <dgm:cxn modelId="{511FED6E-84C9-4546-B986-944E4BB5EF86}" type="presOf" srcId="{2680BED6-76B0-412D-84D5-AF2EE82CD286}" destId="{196BFFBA-98E5-4266-B8E5-6AEAB7BCF551}" srcOrd="0" destOrd="0" presId="urn:microsoft.com/office/officeart/2005/8/layout/pList2"/>
    <dgm:cxn modelId="{3713ECD2-5024-4ACA-A2A3-51101B7A0D2D}" type="presOf" srcId="{FE170724-5C32-4DCE-84CD-851AB7B41F9A}" destId="{FE8547CC-3B00-46B4-A9BF-6A7317013AA3}" srcOrd="0" destOrd="0" presId="urn:microsoft.com/office/officeart/2005/8/layout/pList2"/>
    <dgm:cxn modelId="{67EECE58-F2BE-4005-BAA2-229E28640D66}" type="presOf" srcId="{EB36416F-0052-4396-9C7B-A8B8DA644AAC}" destId="{2BC8B8B6-0017-4ED3-A563-53FE9E2C6505}" srcOrd="0" destOrd="0" presId="urn:microsoft.com/office/officeart/2005/8/layout/pList2"/>
    <dgm:cxn modelId="{58E797F0-A2E4-453B-8782-5CD9E355B440}" srcId="{B3A1EEF8-CA2A-44A2-8C40-22587533BF19}" destId="{A7D70CE9-7AAE-40E0-B646-033C926A2AA1}" srcOrd="3" destOrd="0" parTransId="{D8B8D14B-8F2A-4E60-81DD-D42EED717CD0}" sibTransId="{ABCBFA73-F0E4-4F3C-8EDE-07F544467FF6}"/>
    <dgm:cxn modelId="{D3E2B9EE-BB57-4C36-B70D-FFB5E388E0AA}" type="presOf" srcId="{8AB9C211-D011-4B07-A6A9-1A18576308EB}" destId="{159ACB57-1E8A-4DC2-958D-8D367CBE5866}" srcOrd="0" destOrd="0" presId="urn:microsoft.com/office/officeart/2005/8/layout/pList2"/>
    <dgm:cxn modelId="{00D47CA3-7071-4E92-BF8F-D0ED9A79EC01}" srcId="{B3A1EEF8-CA2A-44A2-8C40-22587533BF19}" destId="{FE170724-5C32-4DCE-84CD-851AB7B41F9A}" srcOrd="0" destOrd="0" parTransId="{11678A46-F234-4496-8968-FFB593B63548}" sibTransId="{2680BED6-76B0-412D-84D5-AF2EE82CD286}"/>
    <dgm:cxn modelId="{D33188CF-A038-40EE-B6D2-ECBD3994E3A0}" type="presOf" srcId="{5EE8C071-6898-4802-9C14-2FA64946F236}" destId="{79EDF165-1838-4F70-8134-FFA9614AC678}" srcOrd="0" destOrd="0" presId="urn:microsoft.com/office/officeart/2005/8/layout/pList2"/>
    <dgm:cxn modelId="{DB74223E-A104-4CF9-BBC2-A96BBE208C6D}" type="presOf" srcId="{A7D70CE9-7AAE-40E0-B646-033C926A2AA1}" destId="{1A92F013-0DD3-4439-9D73-66F0E39DC82D}" srcOrd="0" destOrd="0" presId="urn:microsoft.com/office/officeart/2005/8/layout/pList2"/>
    <dgm:cxn modelId="{53C710F3-1895-472F-B6B1-5F554F9D74AD}" type="presOf" srcId="{092713D3-B957-40E9-9CA0-E18B3B92D4B3}" destId="{DEC3D36C-77B6-4125-B2BB-60EDC1FFFD03}" srcOrd="0" destOrd="0" presId="urn:microsoft.com/office/officeart/2005/8/layout/pList2"/>
    <dgm:cxn modelId="{FBC3EFA1-5C39-451F-9A5C-15781724CE9B}" type="presParOf" srcId="{77EA794F-EF2D-49DC-A75E-0FC375B9C9E3}" destId="{7E3E5D10-0C2E-4251-9F0A-C6A4AAB870E1}" srcOrd="0" destOrd="0" presId="urn:microsoft.com/office/officeart/2005/8/layout/pList2"/>
    <dgm:cxn modelId="{90363DD7-6814-4288-AB4E-EBFE6C4F9210}" type="presParOf" srcId="{77EA794F-EF2D-49DC-A75E-0FC375B9C9E3}" destId="{B79065EA-0066-4D79-8AFA-7459F825B539}" srcOrd="1" destOrd="0" presId="urn:microsoft.com/office/officeart/2005/8/layout/pList2"/>
    <dgm:cxn modelId="{FCD6004D-099A-456E-BF58-11A4C94FA394}" type="presParOf" srcId="{B79065EA-0066-4D79-8AFA-7459F825B539}" destId="{F489F972-B1B1-4294-940A-9A5FE8E2889F}" srcOrd="0" destOrd="0" presId="urn:microsoft.com/office/officeart/2005/8/layout/pList2"/>
    <dgm:cxn modelId="{1319102B-9C80-4714-842A-76BCDF14259A}" type="presParOf" srcId="{F489F972-B1B1-4294-940A-9A5FE8E2889F}" destId="{FE8547CC-3B00-46B4-A9BF-6A7317013AA3}" srcOrd="0" destOrd="0" presId="urn:microsoft.com/office/officeart/2005/8/layout/pList2"/>
    <dgm:cxn modelId="{30D4B297-3B9B-4C8B-B54F-ECB03AB31562}" type="presParOf" srcId="{F489F972-B1B1-4294-940A-9A5FE8E2889F}" destId="{CF143A24-6D95-4B09-B0D2-FAAC31881F9B}" srcOrd="1" destOrd="0" presId="urn:microsoft.com/office/officeart/2005/8/layout/pList2"/>
    <dgm:cxn modelId="{009AFB52-EAE6-418B-8805-56C96D1110F6}" type="presParOf" srcId="{F489F972-B1B1-4294-940A-9A5FE8E2889F}" destId="{F8AB456B-46E6-4135-AD2C-FE922469C13E}" srcOrd="2" destOrd="0" presId="urn:microsoft.com/office/officeart/2005/8/layout/pList2"/>
    <dgm:cxn modelId="{945B399A-D564-4D44-9975-7E106411ED3C}" type="presParOf" srcId="{B79065EA-0066-4D79-8AFA-7459F825B539}" destId="{196BFFBA-98E5-4266-B8E5-6AEAB7BCF551}" srcOrd="1" destOrd="0" presId="urn:microsoft.com/office/officeart/2005/8/layout/pList2"/>
    <dgm:cxn modelId="{60B6FD2C-B51D-4BCC-8657-99F56D774E2C}" type="presParOf" srcId="{B79065EA-0066-4D79-8AFA-7459F825B539}" destId="{98927787-9B99-4B76-B656-388C20ADA856}" srcOrd="2" destOrd="0" presId="urn:microsoft.com/office/officeart/2005/8/layout/pList2"/>
    <dgm:cxn modelId="{1245F771-8D20-45DC-B0B1-2EF412BEE08B}" type="presParOf" srcId="{98927787-9B99-4B76-B656-388C20ADA856}" destId="{159ACB57-1E8A-4DC2-958D-8D367CBE5866}" srcOrd="0" destOrd="0" presId="urn:microsoft.com/office/officeart/2005/8/layout/pList2"/>
    <dgm:cxn modelId="{3F23A129-F524-485C-9FE3-57DB76F7CDA6}" type="presParOf" srcId="{98927787-9B99-4B76-B656-388C20ADA856}" destId="{F4B65801-96B8-43E0-B568-D51C540F4E1A}" srcOrd="1" destOrd="0" presId="urn:microsoft.com/office/officeart/2005/8/layout/pList2"/>
    <dgm:cxn modelId="{1537DE8F-BA35-46B0-A0CC-8D05AC5D5D62}" type="presParOf" srcId="{98927787-9B99-4B76-B656-388C20ADA856}" destId="{FFA9B9EC-EE24-48C7-B60E-7C8DBBFE1534}" srcOrd="2" destOrd="0" presId="urn:microsoft.com/office/officeart/2005/8/layout/pList2"/>
    <dgm:cxn modelId="{41CA98FE-82FE-461E-99FD-A9DE637E672C}" type="presParOf" srcId="{B79065EA-0066-4D79-8AFA-7459F825B539}" destId="{2BC8B8B6-0017-4ED3-A563-53FE9E2C6505}" srcOrd="3" destOrd="0" presId="urn:microsoft.com/office/officeart/2005/8/layout/pList2"/>
    <dgm:cxn modelId="{8DC35EC6-9969-42B4-9315-D18043F8A114}" type="presParOf" srcId="{B79065EA-0066-4D79-8AFA-7459F825B539}" destId="{3D5B395A-F161-4A64-9ADF-C6ABA9380EBB}" srcOrd="4" destOrd="0" presId="urn:microsoft.com/office/officeart/2005/8/layout/pList2"/>
    <dgm:cxn modelId="{D2273DCA-00BF-42C4-A157-8ABF26A28DBA}" type="presParOf" srcId="{3D5B395A-F161-4A64-9ADF-C6ABA9380EBB}" destId="{79EDF165-1838-4F70-8134-FFA9614AC678}" srcOrd="0" destOrd="0" presId="urn:microsoft.com/office/officeart/2005/8/layout/pList2"/>
    <dgm:cxn modelId="{17F7D14E-47B5-43B5-BC6A-F6D9B6F617A8}" type="presParOf" srcId="{3D5B395A-F161-4A64-9ADF-C6ABA9380EBB}" destId="{99520EA5-1165-4254-A078-B1C7591C1B08}" srcOrd="1" destOrd="0" presId="urn:microsoft.com/office/officeart/2005/8/layout/pList2"/>
    <dgm:cxn modelId="{FDAA9F3D-B64B-42DD-91CC-89BAF351D5FE}" type="presParOf" srcId="{3D5B395A-F161-4A64-9ADF-C6ABA9380EBB}" destId="{07792278-A3BE-4C6F-A0CA-3F2CC1334A31}" srcOrd="2" destOrd="0" presId="urn:microsoft.com/office/officeart/2005/8/layout/pList2"/>
    <dgm:cxn modelId="{29123712-9D3F-41F2-9FDF-103F9D4CA304}" type="presParOf" srcId="{B79065EA-0066-4D79-8AFA-7459F825B539}" destId="{DEC3D36C-77B6-4125-B2BB-60EDC1FFFD03}" srcOrd="5" destOrd="0" presId="urn:microsoft.com/office/officeart/2005/8/layout/pList2"/>
    <dgm:cxn modelId="{8B5BE50A-DC73-4083-B9CB-ABECDF1A5891}" type="presParOf" srcId="{B79065EA-0066-4D79-8AFA-7459F825B539}" destId="{D2831277-539D-4896-AAFB-FFA2BDAD6777}" srcOrd="6" destOrd="0" presId="urn:microsoft.com/office/officeart/2005/8/layout/pList2"/>
    <dgm:cxn modelId="{EFDC4F8D-7CFA-4404-9445-AB22BA45886F}" type="presParOf" srcId="{D2831277-539D-4896-AAFB-FFA2BDAD6777}" destId="{1A92F013-0DD3-4439-9D73-66F0E39DC82D}" srcOrd="0" destOrd="0" presId="urn:microsoft.com/office/officeart/2005/8/layout/pList2"/>
    <dgm:cxn modelId="{677CF41E-D704-4357-B087-BC6F1025ECB1}" type="presParOf" srcId="{D2831277-539D-4896-AAFB-FFA2BDAD6777}" destId="{AF3ED1AD-E46E-473F-8722-5DA4EF1896A8}" srcOrd="1" destOrd="0" presId="urn:microsoft.com/office/officeart/2005/8/layout/pList2"/>
    <dgm:cxn modelId="{875F7347-121E-42AA-8AF7-BE4DCE6D4F70}" type="presParOf" srcId="{D2831277-539D-4896-AAFB-FFA2BDAD6777}" destId="{563198CC-1F2E-4FFC-B10B-91364F44E7A7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A1EEF8-CA2A-44A2-8C40-22587533BF19}" type="doc">
      <dgm:prSet loTypeId="urn:microsoft.com/office/officeart/2005/8/layout/p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E170724-5C32-4DCE-84CD-851AB7B41F9A}">
      <dgm:prSet phldrT="[Text]" custT="1"/>
      <dgm:spPr/>
      <dgm:t>
        <a:bodyPr/>
        <a:lstStyle/>
        <a:p>
          <a:r>
            <a:rPr lang="en-US" sz="1800" dirty="0" smtClean="0"/>
            <a:t>Government through partners have been renovating medical laboratories with priority on molecular laboratories.</a:t>
          </a:r>
        </a:p>
        <a:p>
          <a:r>
            <a:rPr lang="en-US" sz="1800" dirty="0" smtClean="0"/>
            <a:t>Local maintenance companies have greatly reduced costs and equipment down time.</a:t>
          </a:r>
          <a:endParaRPr lang="en-US" sz="1800" dirty="0"/>
        </a:p>
      </dgm:t>
    </dgm:pt>
    <dgm:pt modelId="{11678A46-F234-4496-8968-FFB593B63548}" type="parTrans" cxnId="{00D47CA3-7071-4E92-BF8F-D0ED9A79EC01}">
      <dgm:prSet/>
      <dgm:spPr/>
      <dgm:t>
        <a:bodyPr/>
        <a:lstStyle/>
        <a:p>
          <a:endParaRPr lang="en-US"/>
        </a:p>
      </dgm:t>
    </dgm:pt>
    <dgm:pt modelId="{2680BED6-76B0-412D-84D5-AF2EE82CD286}" type="sibTrans" cxnId="{00D47CA3-7071-4E92-BF8F-D0ED9A79EC01}">
      <dgm:prSet/>
      <dgm:spPr/>
      <dgm:t>
        <a:bodyPr/>
        <a:lstStyle/>
        <a:p>
          <a:endParaRPr lang="en-US"/>
        </a:p>
      </dgm:t>
    </dgm:pt>
    <dgm:pt modelId="{8AB9C211-D011-4B07-A6A9-1A18576308EB}">
      <dgm:prSet phldrT="[Text]" custT="1"/>
      <dgm:spPr/>
      <dgm:t>
        <a:bodyPr/>
        <a:lstStyle/>
        <a:p>
          <a:r>
            <a:rPr lang="en-US" sz="1800" dirty="0" smtClean="0"/>
            <a:t>Vigilant and proactive stock management practices.</a:t>
          </a:r>
        </a:p>
        <a:p>
          <a:endParaRPr lang="en-US" sz="1800" dirty="0" smtClean="0"/>
        </a:p>
        <a:p>
          <a:r>
            <a:rPr lang="en-US" sz="1800" dirty="0" smtClean="0"/>
            <a:t>Improving communication between labs to foster sharing of excess material.</a:t>
          </a:r>
          <a:endParaRPr lang="en-US" sz="1800" dirty="0" smtClean="0"/>
        </a:p>
      </dgm:t>
    </dgm:pt>
    <dgm:pt modelId="{C415ADAE-018F-4CC1-9B88-DC081553881E}" type="parTrans" cxnId="{87D0EDFC-9DE9-48CF-8789-EC1454243A5B}">
      <dgm:prSet/>
      <dgm:spPr/>
      <dgm:t>
        <a:bodyPr/>
        <a:lstStyle/>
        <a:p>
          <a:endParaRPr lang="en-US"/>
        </a:p>
      </dgm:t>
    </dgm:pt>
    <dgm:pt modelId="{EB36416F-0052-4396-9C7B-A8B8DA644AAC}" type="sibTrans" cxnId="{87D0EDFC-9DE9-48CF-8789-EC1454243A5B}">
      <dgm:prSet/>
      <dgm:spPr/>
      <dgm:t>
        <a:bodyPr/>
        <a:lstStyle/>
        <a:p>
          <a:endParaRPr lang="en-US"/>
        </a:p>
      </dgm:t>
    </dgm:pt>
    <dgm:pt modelId="{5EE8C071-6898-4802-9C14-2FA64946F236}">
      <dgm:prSet phldrT="[Text]" custT="1"/>
      <dgm:spPr/>
      <dgm:t>
        <a:bodyPr/>
        <a:lstStyle/>
        <a:p>
          <a:r>
            <a:rPr lang="en-US" sz="2000" dirty="0" smtClean="0"/>
            <a:t>Exploring cheaper but efficient EQA schemes.</a:t>
          </a:r>
        </a:p>
        <a:p>
          <a:endParaRPr lang="en-US" sz="2000" dirty="0" smtClean="0"/>
        </a:p>
        <a:p>
          <a:r>
            <a:rPr lang="en-US" sz="2000" dirty="0" smtClean="0"/>
            <a:t>Exploring national EQA programs.</a:t>
          </a:r>
          <a:endParaRPr lang="en-US" sz="2000" dirty="0"/>
        </a:p>
      </dgm:t>
    </dgm:pt>
    <dgm:pt modelId="{32C44933-1C12-41BA-9B56-1EC9BA1560BE}" type="parTrans" cxnId="{C1A410CA-B908-4B8D-8498-031DB4258EE0}">
      <dgm:prSet/>
      <dgm:spPr/>
      <dgm:t>
        <a:bodyPr/>
        <a:lstStyle/>
        <a:p>
          <a:endParaRPr lang="en-US"/>
        </a:p>
      </dgm:t>
    </dgm:pt>
    <dgm:pt modelId="{092713D3-B957-40E9-9CA0-E18B3B92D4B3}" type="sibTrans" cxnId="{C1A410CA-B908-4B8D-8498-031DB4258EE0}">
      <dgm:prSet/>
      <dgm:spPr/>
      <dgm:t>
        <a:bodyPr/>
        <a:lstStyle/>
        <a:p>
          <a:endParaRPr lang="en-US"/>
        </a:p>
      </dgm:t>
    </dgm:pt>
    <dgm:pt modelId="{A7D70CE9-7AAE-40E0-B646-033C926A2AA1}">
      <dgm:prSet custT="1"/>
      <dgm:spPr/>
      <dgm:t>
        <a:bodyPr/>
        <a:lstStyle/>
        <a:p>
          <a:r>
            <a:rPr lang="en-US" sz="1800" dirty="0" smtClean="0"/>
            <a:t>Building capacity amongst lab professionals through online trainings, conferences, mentorship programs, exchange programs. </a:t>
          </a:r>
          <a:endParaRPr lang="en-US" sz="1800" dirty="0"/>
        </a:p>
      </dgm:t>
    </dgm:pt>
    <dgm:pt modelId="{D8B8D14B-8F2A-4E60-81DD-D42EED717CD0}" type="parTrans" cxnId="{58E797F0-A2E4-453B-8782-5CD9E355B440}">
      <dgm:prSet/>
      <dgm:spPr/>
      <dgm:t>
        <a:bodyPr/>
        <a:lstStyle/>
        <a:p>
          <a:endParaRPr lang="en-US"/>
        </a:p>
      </dgm:t>
    </dgm:pt>
    <dgm:pt modelId="{ABCBFA73-F0E4-4F3C-8EDE-07F544467FF6}" type="sibTrans" cxnId="{58E797F0-A2E4-453B-8782-5CD9E355B440}">
      <dgm:prSet/>
      <dgm:spPr/>
      <dgm:t>
        <a:bodyPr/>
        <a:lstStyle/>
        <a:p>
          <a:endParaRPr lang="en-US"/>
        </a:p>
      </dgm:t>
    </dgm:pt>
    <dgm:pt modelId="{77EA794F-EF2D-49DC-A75E-0FC375B9C9E3}" type="pres">
      <dgm:prSet presAssocID="{B3A1EEF8-CA2A-44A2-8C40-22587533BF19}" presName="Name0" presStyleCnt="0">
        <dgm:presLayoutVars>
          <dgm:dir/>
          <dgm:resizeHandles val="exact"/>
        </dgm:presLayoutVars>
      </dgm:prSet>
      <dgm:spPr/>
    </dgm:pt>
    <dgm:pt modelId="{7E3E5D10-0C2E-4251-9F0A-C6A4AAB870E1}" type="pres">
      <dgm:prSet presAssocID="{B3A1EEF8-CA2A-44A2-8C40-22587533BF19}" presName="bkgdShp" presStyleLbl="alignAccFollowNode1" presStyleIdx="0" presStyleCnt="1" custScaleX="95829" custScaleY="96600" custLinFactNeighborX="-224" custLinFactNeighborY="-13053"/>
      <dgm:spPr/>
    </dgm:pt>
    <dgm:pt modelId="{B79065EA-0066-4D79-8AFA-7459F825B539}" type="pres">
      <dgm:prSet presAssocID="{B3A1EEF8-CA2A-44A2-8C40-22587533BF19}" presName="linComp" presStyleCnt="0"/>
      <dgm:spPr/>
    </dgm:pt>
    <dgm:pt modelId="{F489F972-B1B1-4294-940A-9A5FE8E2889F}" type="pres">
      <dgm:prSet presAssocID="{FE170724-5C32-4DCE-84CD-851AB7B41F9A}" presName="compNode" presStyleCnt="0"/>
      <dgm:spPr/>
    </dgm:pt>
    <dgm:pt modelId="{FE8547CC-3B00-46B4-A9BF-6A7317013AA3}" type="pres">
      <dgm:prSet presAssocID="{FE170724-5C32-4DCE-84CD-851AB7B41F9A}" presName="node" presStyleLbl="node1" presStyleIdx="0" presStyleCnt="4" custScaleX="119163" custScaleY="99902" custLinFactNeighborX="-4293" custLinFactNeighborY="-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143A24-6D95-4B09-B0D2-FAAC31881F9B}" type="pres">
      <dgm:prSet presAssocID="{FE170724-5C32-4DCE-84CD-851AB7B41F9A}" presName="invisiNode" presStyleLbl="node1" presStyleIdx="0" presStyleCnt="4"/>
      <dgm:spPr/>
    </dgm:pt>
    <dgm:pt modelId="{F8AB456B-46E6-4135-AD2C-FE922469C13E}" type="pres">
      <dgm:prSet presAssocID="{FE170724-5C32-4DCE-84CD-851AB7B41F9A}" presName="imagNode" presStyleLbl="fgImgPlace1" presStyleIdx="0" presStyleCnt="4" custScaleX="25954" custScaleY="44938" custLinFactNeighborX="1446" custLinFactNeighborY="2960"/>
      <dgm:spPr/>
    </dgm:pt>
    <dgm:pt modelId="{196BFFBA-98E5-4266-B8E5-6AEAB7BCF551}" type="pres">
      <dgm:prSet presAssocID="{2680BED6-76B0-412D-84D5-AF2EE82CD286}" presName="sibTrans" presStyleLbl="sibTrans2D1" presStyleIdx="0" presStyleCnt="0"/>
      <dgm:spPr/>
    </dgm:pt>
    <dgm:pt modelId="{98927787-9B99-4B76-B656-388C20ADA856}" type="pres">
      <dgm:prSet presAssocID="{8AB9C211-D011-4B07-A6A9-1A18576308EB}" presName="compNode" presStyleCnt="0"/>
      <dgm:spPr/>
    </dgm:pt>
    <dgm:pt modelId="{159ACB57-1E8A-4DC2-958D-8D367CBE5866}" type="pres">
      <dgm:prSet presAssocID="{8AB9C211-D011-4B07-A6A9-1A18576308EB}" presName="node" presStyleLbl="node1" presStyleIdx="1" presStyleCnt="4" custScaleX="106517" custScaleY="97590" custLinFactNeighborX="-367" custLinFactNeighborY="-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B65801-96B8-43E0-B568-D51C540F4E1A}" type="pres">
      <dgm:prSet presAssocID="{8AB9C211-D011-4B07-A6A9-1A18576308EB}" presName="invisiNode" presStyleLbl="node1" presStyleIdx="1" presStyleCnt="4"/>
      <dgm:spPr/>
    </dgm:pt>
    <dgm:pt modelId="{FFA9B9EC-EE24-48C7-B60E-7C8DBBFE1534}" type="pres">
      <dgm:prSet presAssocID="{8AB9C211-D011-4B07-A6A9-1A18576308EB}" presName="imagNode" presStyleLbl="fgImgPlace1" presStyleIdx="1" presStyleCnt="4" custScaleX="26978" custScaleY="61044" custLinFactNeighborX="-20589" custLinFactNeighborY="3217"/>
      <dgm:spPr/>
    </dgm:pt>
    <dgm:pt modelId="{2BC8B8B6-0017-4ED3-A563-53FE9E2C6505}" type="pres">
      <dgm:prSet presAssocID="{EB36416F-0052-4396-9C7B-A8B8DA644AAC}" presName="sibTrans" presStyleLbl="sibTrans2D1" presStyleIdx="0" presStyleCnt="0"/>
      <dgm:spPr/>
    </dgm:pt>
    <dgm:pt modelId="{3D5B395A-F161-4A64-9ADF-C6ABA9380EBB}" type="pres">
      <dgm:prSet presAssocID="{5EE8C071-6898-4802-9C14-2FA64946F236}" presName="compNode" presStyleCnt="0"/>
      <dgm:spPr/>
    </dgm:pt>
    <dgm:pt modelId="{79EDF165-1838-4F70-8134-FFA9614AC678}" type="pres">
      <dgm:prSet presAssocID="{5EE8C071-6898-4802-9C14-2FA64946F236}" presName="node" presStyleLbl="node1" presStyleIdx="2" presStyleCnt="4" custScaleX="108137" custScaleY="98610" custLinFactNeighborX="-2457" custLinFactNeighborY="-5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520EA5-1165-4254-A078-B1C7591C1B08}" type="pres">
      <dgm:prSet presAssocID="{5EE8C071-6898-4802-9C14-2FA64946F236}" presName="invisiNode" presStyleLbl="node1" presStyleIdx="2" presStyleCnt="4"/>
      <dgm:spPr/>
    </dgm:pt>
    <dgm:pt modelId="{07792278-A3BE-4C6F-A0CA-3F2CC1334A31}" type="pres">
      <dgm:prSet presAssocID="{5EE8C071-6898-4802-9C14-2FA64946F236}" presName="imagNode" presStyleLbl="fgImgPlace1" presStyleIdx="2" presStyleCnt="4" custScaleX="24657" custScaleY="50430" custLinFactNeighborX="-15576" custLinFactNeighborY="8879"/>
      <dgm:spPr/>
    </dgm:pt>
    <dgm:pt modelId="{DEC3D36C-77B6-4125-B2BB-60EDC1FFFD03}" type="pres">
      <dgm:prSet presAssocID="{092713D3-B957-40E9-9CA0-E18B3B92D4B3}" presName="sibTrans" presStyleLbl="sibTrans2D1" presStyleIdx="0" presStyleCnt="0"/>
      <dgm:spPr/>
    </dgm:pt>
    <dgm:pt modelId="{D2831277-539D-4896-AAFB-FFA2BDAD6777}" type="pres">
      <dgm:prSet presAssocID="{A7D70CE9-7AAE-40E0-B646-033C926A2AA1}" presName="compNode" presStyleCnt="0"/>
      <dgm:spPr/>
    </dgm:pt>
    <dgm:pt modelId="{1A92F013-0DD3-4439-9D73-66F0E39DC82D}" type="pres">
      <dgm:prSet presAssocID="{A7D70CE9-7AAE-40E0-B646-033C926A2AA1}" presName="node" presStyleLbl="node1" presStyleIdx="3" presStyleCnt="4" custScaleX="1074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3ED1AD-E46E-473F-8722-5DA4EF1896A8}" type="pres">
      <dgm:prSet presAssocID="{A7D70CE9-7AAE-40E0-B646-033C926A2AA1}" presName="invisiNode" presStyleLbl="node1" presStyleIdx="3" presStyleCnt="4"/>
      <dgm:spPr/>
    </dgm:pt>
    <dgm:pt modelId="{563198CC-1F2E-4FFC-B10B-91364F44E7A7}" type="pres">
      <dgm:prSet presAssocID="{A7D70CE9-7AAE-40E0-B646-033C926A2AA1}" presName="imagNode" presStyleLbl="fgImgPlace1" presStyleIdx="3" presStyleCnt="4" custScaleX="52094" custScaleY="69136"/>
      <dgm:spPr/>
    </dgm:pt>
  </dgm:ptLst>
  <dgm:cxnLst>
    <dgm:cxn modelId="{87D0EDFC-9DE9-48CF-8789-EC1454243A5B}" srcId="{B3A1EEF8-CA2A-44A2-8C40-22587533BF19}" destId="{8AB9C211-D011-4B07-A6A9-1A18576308EB}" srcOrd="1" destOrd="0" parTransId="{C415ADAE-018F-4CC1-9B88-DC081553881E}" sibTransId="{EB36416F-0052-4396-9C7B-A8B8DA644AAC}"/>
    <dgm:cxn modelId="{53512A80-6CCC-4B3E-ACA3-B7F92EA1E890}" type="presOf" srcId="{B3A1EEF8-CA2A-44A2-8C40-22587533BF19}" destId="{77EA794F-EF2D-49DC-A75E-0FC375B9C9E3}" srcOrd="0" destOrd="0" presId="urn:microsoft.com/office/officeart/2005/8/layout/pList2"/>
    <dgm:cxn modelId="{C1A410CA-B908-4B8D-8498-031DB4258EE0}" srcId="{B3A1EEF8-CA2A-44A2-8C40-22587533BF19}" destId="{5EE8C071-6898-4802-9C14-2FA64946F236}" srcOrd="2" destOrd="0" parTransId="{32C44933-1C12-41BA-9B56-1EC9BA1560BE}" sibTransId="{092713D3-B957-40E9-9CA0-E18B3B92D4B3}"/>
    <dgm:cxn modelId="{511FED6E-84C9-4546-B986-944E4BB5EF86}" type="presOf" srcId="{2680BED6-76B0-412D-84D5-AF2EE82CD286}" destId="{196BFFBA-98E5-4266-B8E5-6AEAB7BCF551}" srcOrd="0" destOrd="0" presId="urn:microsoft.com/office/officeart/2005/8/layout/pList2"/>
    <dgm:cxn modelId="{3713ECD2-5024-4ACA-A2A3-51101B7A0D2D}" type="presOf" srcId="{FE170724-5C32-4DCE-84CD-851AB7B41F9A}" destId="{FE8547CC-3B00-46B4-A9BF-6A7317013AA3}" srcOrd="0" destOrd="0" presId="urn:microsoft.com/office/officeart/2005/8/layout/pList2"/>
    <dgm:cxn modelId="{67EECE58-F2BE-4005-BAA2-229E28640D66}" type="presOf" srcId="{EB36416F-0052-4396-9C7B-A8B8DA644AAC}" destId="{2BC8B8B6-0017-4ED3-A563-53FE9E2C6505}" srcOrd="0" destOrd="0" presId="urn:microsoft.com/office/officeart/2005/8/layout/pList2"/>
    <dgm:cxn modelId="{58E797F0-A2E4-453B-8782-5CD9E355B440}" srcId="{B3A1EEF8-CA2A-44A2-8C40-22587533BF19}" destId="{A7D70CE9-7AAE-40E0-B646-033C926A2AA1}" srcOrd="3" destOrd="0" parTransId="{D8B8D14B-8F2A-4E60-81DD-D42EED717CD0}" sibTransId="{ABCBFA73-F0E4-4F3C-8EDE-07F544467FF6}"/>
    <dgm:cxn modelId="{D3E2B9EE-BB57-4C36-B70D-FFB5E388E0AA}" type="presOf" srcId="{8AB9C211-D011-4B07-A6A9-1A18576308EB}" destId="{159ACB57-1E8A-4DC2-958D-8D367CBE5866}" srcOrd="0" destOrd="0" presId="urn:microsoft.com/office/officeart/2005/8/layout/pList2"/>
    <dgm:cxn modelId="{00D47CA3-7071-4E92-BF8F-D0ED9A79EC01}" srcId="{B3A1EEF8-CA2A-44A2-8C40-22587533BF19}" destId="{FE170724-5C32-4DCE-84CD-851AB7B41F9A}" srcOrd="0" destOrd="0" parTransId="{11678A46-F234-4496-8968-FFB593B63548}" sibTransId="{2680BED6-76B0-412D-84D5-AF2EE82CD286}"/>
    <dgm:cxn modelId="{D33188CF-A038-40EE-B6D2-ECBD3994E3A0}" type="presOf" srcId="{5EE8C071-6898-4802-9C14-2FA64946F236}" destId="{79EDF165-1838-4F70-8134-FFA9614AC678}" srcOrd="0" destOrd="0" presId="urn:microsoft.com/office/officeart/2005/8/layout/pList2"/>
    <dgm:cxn modelId="{DB74223E-A104-4CF9-BBC2-A96BBE208C6D}" type="presOf" srcId="{A7D70CE9-7AAE-40E0-B646-033C926A2AA1}" destId="{1A92F013-0DD3-4439-9D73-66F0E39DC82D}" srcOrd="0" destOrd="0" presId="urn:microsoft.com/office/officeart/2005/8/layout/pList2"/>
    <dgm:cxn modelId="{53C710F3-1895-472F-B6B1-5F554F9D74AD}" type="presOf" srcId="{092713D3-B957-40E9-9CA0-E18B3B92D4B3}" destId="{DEC3D36C-77B6-4125-B2BB-60EDC1FFFD03}" srcOrd="0" destOrd="0" presId="urn:microsoft.com/office/officeart/2005/8/layout/pList2"/>
    <dgm:cxn modelId="{FBC3EFA1-5C39-451F-9A5C-15781724CE9B}" type="presParOf" srcId="{77EA794F-EF2D-49DC-A75E-0FC375B9C9E3}" destId="{7E3E5D10-0C2E-4251-9F0A-C6A4AAB870E1}" srcOrd="0" destOrd="0" presId="urn:microsoft.com/office/officeart/2005/8/layout/pList2"/>
    <dgm:cxn modelId="{90363DD7-6814-4288-AB4E-EBFE6C4F9210}" type="presParOf" srcId="{77EA794F-EF2D-49DC-A75E-0FC375B9C9E3}" destId="{B79065EA-0066-4D79-8AFA-7459F825B539}" srcOrd="1" destOrd="0" presId="urn:microsoft.com/office/officeart/2005/8/layout/pList2"/>
    <dgm:cxn modelId="{FCD6004D-099A-456E-BF58-11A4C94FA394}" type="presParOf" srcId="{B79065EA-0066-4D79-8AFA-7459F825B539}" destId="{F489F972-B1B1-4294-940A-9A5FE8E2889F}" srcOrd="0" destOrd="0" presId="urn:microsoft.com/office/officeart/2005/8/layout/pList2"/>
    <dgm:cxn modelId="{1319102B-9C80-4714-842A-76BCDF14259A}" type="presParOf" srcId="{F489F972-B1B1-4294-940A-9A5FE8E2889F}" destId="{FE8547CC-3B00-46B4-A9BF-6A7317013AA3}" srcOrd="0" destOrd="0" presId="urn:microsoft.com/office/officeart/2005/8/layout/pList2"/>
    <dgm:cxn modelId="{30D4B297-3B9B-4C8B-B54F-ECB03AB31562}" type="presParOf" srcId="{F489F972-B1B1-4294-940A-9A5FE8E2889F}" destId="{CF143A24-6D95-4B09-B0D2-FAAC31881F9B}" srcOrd="1" destOrd="0" presId="urn:microsoft.com/office/officeart/2005/8/layout/pList2"/>
    <dgm:cxn modelId="{009AFB52-EAE6-418B-8805-56C96D1110F6}" type="presParOf" srcId="{F489F972-B1B1-4294-940A-9A5FE8E2889F}" destId="{F8AB456B-46E6-4135-AD2C-FE922469C13E}" srcOrd="2" destOrd="0" presId="urn:microsoft.com/office/officeart/2005/8/layout/pList2"/>
    <dgm:cxn modelId="{945B399A-D564-4D44-9975-7E106411ED3C}" type="presParOf" srcId="{B79065EA-0066-4D79-8AFA-7459F825B539}" destId="{196BFFBA-98E5-4266-B8E5-6AEAB7BCF551}" srcOrd="1" destOrd="0" presId="urn:microsoft.com/office/officeart/2005/8/layout/pList2"/>
    <dgm:cxn modelId="{60B6FD2C-B51D-4BCC-8657-99F56D774E2C}" type="presParOf" srcId="{B79065EA-0066-4D79-8AFA-7459F825B539}" destId="{98927787-9B99-4B76-B656-388C20ADA856}" srcOrd="2" destOrd="0" presId="urn:microsoft.com/office/officeart/2005/8/layout/pList2"/>
    <dgm:cxn modelId="{1245F771-8D20-45DC-B0B1-2EF412BEE08B}" type="presParOf" srcId="{98927787-9B99-4B76-B656-388C20ADA856}" destId="{159ACB57-1E8A-4DC2-958D-8D367CBE5866}" srcOrd="0" destOrd="0" presId="urn:microsoft.com/office/officeart/2005/8/layout/pList2"/>
    <dgm:cxn modelId="{3F23A129-F524-485C-9FE3-57DB76F7CDA6}" type="presParOf" srcId="{98927787-9B99-4B76-B656-388C20ADA856}" destId="{F4B65801-96B8-43E0-B568-D51C540F4E1A}" srcOrd="1" destOrd="0" presId="urn:microsoft.com/office/officeart/2005/8/layout/pList2"/>
    <dgm:cxn modelId="{1537DE8F-BA35-46B0-A0CC-8D05AC5D5D62}" type="presParOf" srcId="{98927787-9B99-4B76-B656-388C20ADA856}" destId="{FFA9B9EC-EE24-48C7-B60E-7C8DBBFE1534}" srcOrd="2" destOrd="0" presId="urn:microsoft.com/office/officeart/2005/8/layout/pList2"/>
    <dgm:cxn modelId="{41CA98FE-82FE-461E-99FD-A9DE637E672C}" type="presParOf" srcId="{B79065EA-0066-4D79-8AFA-7459F825B539}" destId="{2BC8B8B6-0017-4ED3-A563-53FE9E2C6505}" srcOrd="3" destOrd="0" presId="urn:microsoft.com/office/officeart/2005/8/layout/pList2"/>
    <dgm:cxn modelId="{8DC35EC6-9969-42B4-9315-D18043F8A114}" type="presParOf" srcId="{B79065EA-0066-4D79-8AFA-7459F825B539}" destId="{3D5B395A-F161-4A64-9ADF-C6ABA9380EBB}" srcOrd="4" destOrd="0" presId="urn:microsoft.com/office/officeart/2005/8/layout/pList2"/>
    <dgm:cxn modelId="{D2273DCA-00BF-42C4-A157-8ABF26A28DBA}" type="presParOf" srcId="{3D5B395A-F161-4A64-9ADF-C6ABA9380EBB}" destId="{79EDF165-1838-4F70-8134-FFA9614AC678}" srcOrd="0" destOrd="0" presId="urn:microsoft.com/office/officeart/2005/8/layout/pList2"/>
    <dgm:cxn modelId="{17F7D14E-47B5-43B5-BC6A-F6D9B6F617A8}" type="presParOf" srcId="{3D5B395A-F161-4A64-9ADF-C6ABA9380EBB}" destId="{99520EA5-1165-4254-A078-B1C7591C1B08}" srcOrd="1" destOrd="0" presId="urn:microsoft.com/office/officeart/2005/8/layout/pList2"/>
    <dgm:cxn modelId="{FDAA9F3D-B64B-42DD-91CC-89BAF351D5FE}" type="presParOf" srcId="{3D5B395A-F161-4A64-9ADF-C6ABA9380EBB}" destId="{07792278-A3BE-4C6F-A0CA-3F2CC1334A31}" srcOrd="2" destOrd="0" presId="urn:microsoft.com/office/officeart/2005/8/layout/pList2"/>
    <dgm:cxn modelId="{29123712-9D3F-41F2-9FDF-103F9D4CA304}" type="presParOf" srcId="{B79065EA-0066-4D79-8AFA-7459F825B539}" destId="{DEC3D36C-77B6-4125-B2BB-60EDC1FFFD03}" srcOrd="5" destOrd="0" presId="urn:microsoft.com/office/officeart/2005/8/layout/pList2"/>
    <dgm:cxn modelId="{8B5BE50A-DC73-4083-B9CB-ABECDF1A5891}" type="presParOf" srcId="{B79065EA-0066-4D79-8AFA-7459F825B539}" destId="{D2831277-539D-4896-AAFB-FFA2BDAD6777}" srcOrd="6" destOrd="0" presId="urn:microsoft.com/office/officeart/2005/8/layout/pList2"/>
    <dgm:cxn modelId="{EFDC4F8D-7CFA-4404-9445-AB22BA45886F}" type="presParOf" srcId="{D2831277-539D-4896-AAFB-FFA2BDAD6777}" destId="{1A92F013-0DD3-4439-9D73-66F0E39DC82D}" srcOrd="0" destOrd="0" presId="urn:microsoft.com/office/officeart/2005/8/layout/pList2"/>
    <dgm:cxn modelId="{677CF41E-D704-4357-B087-BC6F1025ECB1}" type="presParOf" srcId="{D2831277-539D-4896-AAFB-FFA2BDAD6777}" destId="{AF3ED1AD-E46E-473F-8722-5DA4EF1896A8}" srcOrd="1" destOrd="0" presId="urn:microsoft.com/office/officeart/2005/8/layout/pList2"/>
    <dgm:cxn modelId="{875F7347-121E-42AA-8AF7-BE4DCE6D4F70}" type="presParOf" srcId="{D2831277-539D-4896-AAFB-FFA2BDAD6777}" destId="{563198CC-1F2E-4FFC-B10B-91364F44E7A7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3E5D10-0C2E-4251-9F0A-C6A4AAB870E1}">
      <dsp:nvSpPr>
        <dsp:cNvPr id="0" name=""/>
        <dsp:cNvSpPr/>
      </dsp:nvSpPr>
      <dsp:spPr>
        <a:xfrm>
          <a:off x="216869" y="0"/>
          <a:ext cx="11164321" cy="243143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AB456B-46E6-4135-AD2C-FE922469C13E}">
      <dsp:nvSpPr>
        <dsp:cNvPr id="0" name=""/>
        <dsp:cNvSpPr/>
      </dsp:nvSpPr>
      <dsp:spPr>
        <a:xfrm>
          <a:off x="1400992" y="921678"/>
          <a:ext cx="624525" cy="829468"/>
        </a:xfrm>
        <a:prstGeom prst="roundRect">
          <a:avLst>
            <a:gd name="adj" fmla="val 10000"/>
          </a:avLst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8547CC-3B00-46B4-A9BF-6A7317013AA3}">
      <dsp:nvSpPr>
        <dsp:cNvPr id="0" name=""/>
        <dsp:cNvSpPr/>
      </dsp:nvSpPr>
      <dsp:spPr>
        <a:xfrm rot="10800000">
          <a:off x="248818" y="2586795"/>
          <a:ext cx="2652680" cy="2983253"/>
        </a:xfrm>
        <a:prstGeom prst="round2SameRect">
          <a:avLst>
            <a:gd name="adj1" fmla="val 1050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Majority of Medical Labs do not adequate facilities with lack of space and equipment and maintenance costs hindering efficiency of services.</a:t>
          </a:r>
          <a:endParaRPr lang="en-US" sz="2000" kern="1200" dirty="0"/>
        </a:p>
      </dsp:txBody>
      <dsp:txXfrm rot="10800000">
        <a:off x="330397" y="2586795"/>
        <a:ext cx="2489522" cy="2901674"/>
      </dsp:txXfrm>
    </dsp:sp>
    <dsp:sp modelId="{FFA9B9EC-EE24-48C7-B60E-7C8DBBFE1534}">
      <dsp:nvSpPr>
        <dsp:cNvPr id="0" name=""/>
        <dsp:cNvSpPr/>
      </dsp:nvSpPr>
      <dsp:spPr>
        <a:xfrm>
          <a:off x="3706964" y="773041"/>
          <a:ext cx="649165" cy="1126754"/>
        </a:xfrm>
        <a:prstGeom prst="roundRect">
          <a:avLst>
            <a:gd name="adj" fmla="val 10000"/>
          </a:avLst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9ACB57-1E8A-4DC2-958D-8D367CBE5866}">
      <dsp:nvSpPr>
        <dsp:cNvPr id="0" name=""/>
        <dsp:cNvSpPr/>
      </dsp:nvSpPr>
      <dsp:spPr>
        <a:xfrm rot="10800000">
          <a:off x="3236597" y="2570244"/>
          <a:ext cx="2563095" cy="3002204"/>
        </a:xfrm>
        <a:prstGeom prst="round2SameRect">
          <a:avLst>
            <a:gd name="adj1" fmla="val 1050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Majority of labs are affected by consistent stock out of vital reagents and consumables.</a:t>
          </a:r>
          <a:endParaRPr lang="en-US" sz="1800" kern="1200" dirty="0" smtClean="0"/>
        </a:p>
      </dsp:txBody>
      <dsp:txXfrm rot="10800000">
        <a:off x="3315421" y="2570244"/>
        <a:ext cx="2405447" cy="2923380"/>
      </dsp:txXfrm>
    </dsp:sp>
    <dsp:sp modelId="{07792278-A3BE-4C6F-A0CA-3F2CC1334A31}">
      <dsp:nvSpPr>
        <dsp:cNvPr id="0" name=""/>
        <dsp:cNvSpPr/>
      </dsp:nvSpPr>
      <dsp:spPr>
        <a:xfrm>
          <a:off x="6678730" y="967663"/>
          <a:ext cx="593315" cy="930840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EDF165-1838-4F70-8134-FFA9614AC678}">
      <dsp:nvSpPr>
        <dsp:cNvPr id="0" name=""/>
        <dsp:cNvSpPr/>
      </dsp:nvSpPr>
      <dsp:spPr>
        <a:xfrm rot="10800000">
          <a:off x="5990029" y="2533636"/>
          <a:ext cx="2602076" cy="3033582"/>
        </a:xfrm>
        <a:prstGeom prst="round2SameRect">
          <a:avLst>
            <a:gd name="adj1" fmla="val 10500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Majority of labs are dependent on Donor support for EQA subscription due to high costs of subscription.</a:t>
          </a:r>
          <a:endParaRPr lang="en-US" sz="2000" kern="1200" dirty="0"/>
        </a:p>
      </dsp:txBody>
      <dsp:txXfrm rot="10800000">
        <a:off x="6070052" y="2533636"/>
        <a:ext cx="2442030" cy="2953559"/>
      </dsp:txXfrm>
    </dsp:sp>
    <dsp:sp modelId="{563198CC-1F2E-4FFC-B10B-91364F44E7A7}">
      <dsp:nvSpPr>
        <dsp:cNvPr id="0" name=""/>
        <dsp:cNvSpPr/>
      </dsp:nvSpPr>
      <dsp:spPr>
        <a:xfrm>
          <a:off x="9468231" y="620446"/>
          <a:ext cx="1253526" cy="1276116"/>
        </a:xfrm>
        <a:prstGeom prst="roundRect">
          <a:avLst>
            <a:gd name="adj" fmla="val 10000"/>
          </a:avLst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92F013-0DD3-4439-9D73-66F0E39DC82D}">
      <dsp:nvSpPr>
        <dsp:cNvPr id="0" name=""/>
        <dsp:cNvSpPr/>
      </dsp:nvSpPr>
      <dsp:spPr>
        <a:xfrm rot="10800000">
          <a:off x="8891856" y="2517008"/>
          <a:ext cx="2406278" cy="3076344"/>
        </a:xfrm>
        <a:prstGeom prst="round2SameRect">
          <a:avLst>
            <a:gd name="adj1" fmla="val 10500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Inadequate capacity building in laboratory professionals has led to misunderstanding and lack of ownership of laboratory QMS</a:t>
          </a:r>
          <a:endParaRPr lang="en-US" sz="2100" kern="1200" dirty="0"/>
        </a:p>
      </dsp:txBody>
      <dsp:txXfrm rot="10800000">
        <a:off x="8965857" y="2517008"/>
        <a:ext cx="2258276" cy="30023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3E5D10-0C2E-4251-9F0A-C6A4AAB870E1}">
      <dsp:nvSpPr>
        <dsp:cNvPr id="0" name=""/>
        <dsp:cNvSpPr/>
      </dsp:nvSpPr>
      <dsp:spPr>
        <a:xfrm>
          <a:off x="216869" y="0"/>
          <a:ext cx="11164321" cy="243143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AB456B-46E6-4135-AD2C-FE922469C13E}">
      <dsp:nvSpPr>
        <dsp:cNvPr id="0" name=""/>
        <dsp:cNvSpPr/>
      </dsp:nvSpPr>
      <dsp:spPr>
        <a:xfrm>
          <a:off x="1466611" y="899159"/>
          <a:ext cx="603013" cy="829468"/>
        </a:xfrm>
        <a:prstGeom prst="roundRect">
          <a:avLst>
            <a:gd name="adj" fmla="val 10000"/>
          </a:avLst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8547CC-3B00-46B4-A9BF-6A7317013AA3}">
      <dsp:nvSpPr>
        <dsp:cNvPr id="0" name=""/>
        <dsp:cNvSpPr/>
      </dsp:nvSpPr>
      <dsp:spPr>
        <a:xfrm rot="10800000">
          <a:off x="250465" y="2519239"/>
          <a:ext cx="2768627" cy="3073329"/>
        </a:xfrm>
        <a:prstGeom prst="round2SameRect">
          <a:avLst>
            <a:gd name="adj1" fmla="val 1050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Government through partners have been renovating medical laboratories with priority on molecular laboratories.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Local maintenance companies have greatly reduced costs and equipment down time.</a:t>
          </a:r>
          <a:endParaRPr lang="en-US" sz="1800" kern="1200" dirty="0"/>
        </a:p>
      </dsp:txBody>
      <dsp:txXfrm rot="10800000">
        <a:off x="335610" y="2519239"/>
        <a:ext cx="2598337" cy="2988184"/>
      </dsp:txXfrm>
    </dsp:sp>
    <dsp:sp modelId="{FFA9B9EC-EE24-48C7-B60E-7C8DBBFE1534}">
      <dsp:nvSpPr>
        <dsp:cNvPr id="0" name=""/>
        <dsp:cNvSpPr/>
      </dsp:nvSpPr>
      <dsp:spPr>
        <a:xfrm>
          <a:off x="3796814" y="773041"/>
          <a:ext cx="626805" cy="1126754"/>
        </a:xfrm>
        <a:prstGeom prst="roundRect">
          <a:avLst>
            <a:gd name="adj" fmla="val 10000"/>
          </a:avLst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9ACB57-1E8A-4DC2-958D-8D367CBE5866}">
      <dsp:nvSpPr>
        <dsp:cNvPr id="0" name=""/>
        <dsp:cNvSpPr/>
      </dsp:nvSpPr>
      <dsp:spPr>
        <a:xfrm rot="10800000">
          <a:off x="3342648" y="2570244"/>
          <a:ext cx="2474810" cy="3002204"/>
        </a:xfrm>
        <a:prstGeom prst="round2SameRect">
          <a:avLst>
            <a:gd name="adj1" fmla="val 1050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Vigilant and proactive stock management practices.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Improving communication between labs to foster sharing of excess material.</a:t>
          </a:r>
          <a:endParaRPr lang="en-US" sz="1800" kern="1200" dirty="0" smtClean="0"/>
        </a:p>
      </dsp:txBody>
      <dsp:txXfrm rot="10800000">
        <a:off x="3418757" y="2570244"/>
        <a:ext cx="2322592" cy="2926095"/>
      </dsp:txXfrm>
    </dsp:sp>
    <dsp:sp modelId="{07792278-A3BE-4C6F-A0CA-3F2CC1334A31}">
      <dsp:nvSpPr>
        <dsp:cNvPr id="0" name=""/>
        <dsp:cNvSpPr/>
      </dsp:nvSpPr>
      <dsp:spPr>
        <a:xfrm>
          <a:off x="6666219" y="967663"/>
          <a:ext cx="572879" cy="930840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EDF165-1838-4F70-8134-FFA9614AC678}">
      <dsp:nvSpPr>
        <dsp:cNvPr id="0" name=""/>
        <dsp:cNvSpPr/>
      </dsp:nvSpPr>
      <dsp:spPr>
        <a:xfrm rot="10800000">
          <a:off x="6001240" y="2533636"/>
          <a:ext cx="2512449" cy="3033582"/>
        </a:xfrm>
        <a:prstGeom prst="round2SameRect">
          <a:avLst>
            <a:gd name="adj1" fmla="val 10500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Exploring cheaper but efficient EQA schemes.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Exploring national EQA programs.</a:t>
          </a:r>
          <a:endParaRPr lang="en-US" sz="2000" kern="1200" dirty="0"/>
        </a:p>
      </dsp:txBody>
      <dsp:txXfrm rot="10800000">
        <a:off x="6078506" y="2533636"/>
        <a:ext cx="2357917" cy="2956316"/>
      </dsp:txXfrm>
    </dsp:sp>
    <dsp:sp modelId="{563198CC-1F2E-4FFC-B10B-91364F44E7A7}">
      <dsp:nvSpPr>
        <dsp:cNvPr id="0" name=""/>
        <dsp:cNvSpPr/>
      </dsp:nvSpPr>
      <dsp:spPr>
        <a:xfrm>
          <a:off x="9446405" y="620446"/>
          <a:ext cx="1210349" cy="1276116"/>
        </a:xfrm>
        <a:prstGeom prst="roundRect">
          <a:avLst>
            <a:gd name="adj" fmla="val 10000"/>
          </a:avLst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92F013-0DD3-4439-9D73-66F0E39DC82D}">
      <dsp:nvSpPr>
        <dsp:cNvPr id="0" name=""/>
        <dsp:cNvSpPr/>
      </dsp:nvSpPr>
      <dsp:spPr>
        <a:xfrm rot="10800000">
          <a:off x="8803115" y="2517008"/>
          <a:ext cx="2496929" cy="3076344"/>
        </a:xfrm>
        <a:prstGeom prst="round2SameRect">
          <a:avLst>
            <a:gd name="adj1" fmla="val 10500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Building capacity amongst lab professionals through online trainings, conferences, mentorship programs, exchange programs. </a:t>
          </a:r>
          <a:endParaRPr lang="en-US" sz="1800" kern="1200" dirty="0"/>
        </a:p>
      </dsp:txBody>
      <dsp:txXfrm rot="10800000">
        <a:off x="8879904" y="2517008"/>
        <a:ext cx="2343351" cy="29995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E34C0C-52D5-4DBA-808A-A50687D18115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D83F3-78DC-43C1-83D4-337C5D8BE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09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EA617-87C7-4311-B7CF-0BFD66808523}" type="datetime1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A402-7F92-4EE1-B9DA-59A2EAEDD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77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D4E53-39E0-4E7E-9214-B7B755337D90}" type="datetime1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A402-7F92-4EE1-B9DA-59A2EAEDD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048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2F3B5-6544-43F1-8E25-F7E01C80FA01}" type="datetime1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A402-7F92-4EE1-B9DA-59A2EAEDD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47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EB2C-8DC2-41C2-AE54-645EE07CCF7C}" type="datetime1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A402-7F92-4EE1-B9DA-59A2EAEDD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57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E4A2-479B-4A71-8210-74DB6AE2B434}" type="datetime1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A402-7F92-4EE1-B9DA-59A2EAEDD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568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A2EA-A02E-488A-9AEB-93881990BBA7}" type="datetime1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A402-7F92-4EE1-B9DA-59A2EAEDD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983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1031-9760-4A6D-A1F1-723E14DA2806}" type="datetime1">
              <a:rPr lang="en-US" smtClean="0"/>
              <a:t>10/7/2020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A402-7F92-4EE1-B9DA-59A2EAEDD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733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4AA3-6E67-4346-A5D9-209EB8C3F975}" type="datetime1">
              <a:rPr lang="en-US" smtClean="0"/>
              <a:t>10/7/2020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A402-7F92-4EE1-B9DA-59A2EAEDD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668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736B-6363-41E9-B8EC-11AFA9160391}" type="datetime1">
              <a:rPr lang="en-US" smtClean="0"/>
              <a:t>10/7/2020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A402-7F92-4EE1-B9DA-59A2EAEDD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50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C446D-1DCC-4AF1-966B-EC9DFA792115}" type="datetime1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A402-7F92-4EE1-B9DA-59A2EAEDD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604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3997C-5EBB-4D39-96E8-7DCED35FF4DA}" type="datetime1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A402-7F92-4EE1-B9DA-59A2EAEDD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47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3A46F-16B6-43F5-BC0A-ED66B287463C}" type="datetime1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4A402-7F92-4EE1-B9DA-59A2EAEDD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856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A Practical Experience in Building a Laboratory QMS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ZA" sz="2000" b="1" dirty="0" smtClean="0">
                <a:solidFill>
                  <a:schemeClr val="accent5">
                    <a:lumMod val="50000"/>
                  </a:schemeClr>
                </a:solidFill>
              </a:rPr>
              <a:t>Ronald Khunga</a:t>
            </a:r>
            <a:endParaRPr lang="en-US" sz="2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ZA" sz="1800" b="1" dirty="0" smtClean="0">
                <a:solidFill>
                  <a:schemeClr val="accent5">
                    <a:lumMod val="50000"/>
                  </a:schemeClr>
                </a:solidFill>
              </a:rPr>
              <a:t>BSc. Medical Laboratory Science (College of Medicine)</a:t>
            </a:r>
            <a:endParaRPr lang="en-US" sz="1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US" sz="1800" b="1" dirty="0" smtClean="0">
                <a:solidFill>
                  <a:schemeClr val="accent5">
                    <a:lumMod val="50000"/>
                  </a:schemeClr>
                </a:solidFill>
              </a:rPr>
              <a:t>Quality Assurance Advisor – Jhpiego</a:t>
            </a:r>
          </a:p>
          <a:p>
            <a:pPr>
              <a:spcBef>
                <a:spcPts val="0"/>
              </a:spcBef>
            </a:pPr>
            <a:endParaRPr lang="en-US" sz="18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MAMLS Live Webinar on Leadership </a:t>
            </a: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7</a:t>
            </a:r>
            <a:r>
              <a:rPr lang="en-US" sz="2000" baseline="30000" dirty="0" smtClean="0">
                <a:solidFill>
                  <a:schemeClr val="accent5">
                    <a:lumMod val="50000"/>
                  </a:schemeClr>
                </a:solidFill>
              </a:rPr>
              <a:t>th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October 2020</a:t>
            </a:r>
            <a:endParaRPr lang="en-US" sz="20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endParaRPr lang="en-US" dirty="0" smtClean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EB3-A5AE-42BF-9C24-BF370C617F4C}" type="datetime1">
              <a:rPr lang="en-US" smtClean="0"/>
              <a:t>10/7/2020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A402-7F92-4EE1-B9DA-59A2EAEDDB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22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22959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Roles of a Laboratory Manager in QMS (1)</a:t>
            </a:r>
            <a:endParaRPr lang="en-U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062" y="1342299"/>
            <a:ext cx="11062063" cy="464049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Coordinating and championing development and operation of the QMS</a:t>
            </a:r>
          </a:p>
          <a:p>
            <a:pPr>
              <a:lnSpc>
                <a:spcPct val="100000"/>
              </a:lnSpc>
            </a:pP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Authorizing QMS documents including manuals and SOPs.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Provide technical guidance in QMS</a:t>
            </a:r>
          </a:p>
          <a:p>
            <a:pPr>
              <a:lnSpc>
                <a:spcPct val="100000"/>
              </a:lnSpc>
            </a:pP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Ensuring proper laboratory data management and reporting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Representing the laboratory in hospital (and district) management meetings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635E-7D21-4594-8C23-407670A6CA06}" type="datetime1">
              <a:rPr lang="en-US" smtClean="0"/>
              <a:t>10/7/2020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A402-7F92-4EE1-B9DA-59A2EAEDDB4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755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22959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Roles of a Laboratory Manager in QMS (2)</a:t>
            </a:r>
            <a:endParaRPr lang="en-U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062" y="1342299"/>
            <a:ext cx="11062063" cy="464049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Ensuring team building etiquette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Motivating the team</a:t>
            </a:r>
          </a:p>
          <a:p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9069F-6973-4350-B9A2-304E46C239DA}" type="datetime1">
              <a:rPr lang="en-US" smtClean="0"/>
              <a:t>10/7/2020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A402-7F92-4EE1-B9DA-59A2EAEDDB4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094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22959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Lessons learnt</a:t>
            </a:r>
            <a:endParaRPr lang="en-U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062" y="1342299"/>
            <a:ext cx="11062063" cy="464049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Implementation of efficient QMS requires teamwork and commitment to continuous quality improvement.</a:t>
            </a:r>
          </a:p>
          <a:p>
            <a:pPr>
              <a:lnSpc>
                <a:spcPct val="100000"/>
              </a:lnSpc>
            </a:pP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Building a team requires time and patience</a:t>
            </a:r>
          </a:p>
          <a:p>
            <a:pPr>
              <a:lnSpc>
                <a:spcPct val="100000"/>
              </a:lnSpc>
            </a:pP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Documentation and dissemination of manuals and SOPs takes about</a:t>
            </a:r>
          </a:p>
          <a:p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1432C-47B5-4A1B-A0A4-8C1CB499D03A}" type="datetime1">
              <a:rPr lang="en-US" smtClean="0"/>
              <a:t>10/7/2020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A402-7F92-4EE1-B9DA-59A2EAEDDB4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03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22959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en-US" sz="3600" b="1">
                <a:solidFill>
                  <a:schemeClr val="accent5">
                    <a:lumMod val="50000"/>
                  </a:schemeClr>
                </a:solidFill>
              </a:rPr>
              <a:t>Challenges of Laboratory Management in Malawi</a:t>
            </a:r>
            <a:endParaRPr lang="en-U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1889444"/>
              </p:ext>
            </p:extLst>
          </p:nvPr>
        </p:nvGraphicFramePr>
        <p:xfrm>
          <a:off x="270873" y="977265"/>
          <a:ext cx="11650254" cy="5593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472" y="1506503"/>
            <a:ext cx="1534568" cy="161436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8083" y="1506503"/>
            <a:ext cx="1550916" cy="161436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2525" y="1475143"/>
            <a:ext cx="1494536" cy="164572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3346" y="1490054"/>
            <a:ext cx="1698643" cy="1630811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A44A2-EEED-4944-9D70-E8F0C8FCB749}" type="datetime1">
              <a:rPr lang="en-US" smtClean="0"/>
              <a:t>10/7/2020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A402-7F92-4EE1-B9DA-59A2EAEDDB4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7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22959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Recommendations</a:t>
            </a:r>
            <a:endParaRPr lang="en-U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4171086"/>
              </p:ext>
            </p:extLst>
          </p:nvPr>
        </p:nvGraphicFramePr>
        <p:xfrm>
          <a:off x="270873" y="977265"/>
          <a:ext cx="11650254" cy="5593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472" y="1506503"/>
            <a:ext cx="1534568" cy="161436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8083" y="1506503"/>
            <a:ext cx="1550916" cy="161436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2525" y="1475143"/>
            <a:ext cx="1494536" cy="164572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3346" y="1490054"/>
            <a:ext cx="1698643" cy="1630811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1BA1-A14C-44E7-AC17-218B3C7602F6}" type="datetime1">
              <a:rPr lang="en-US" smtClean="0"/>
              <a:t>10/7/2020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A402-7F92-4EE1-B9DA-59A2EAEDDB4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39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22959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Key Points</a:t>
            </a:r>
            <a:endParaRPr lang="en-U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062" y="1342299"/>
            <a:ext cx="11062063" cy="464049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Laboratory services in Malawi are improving due to increased knowledge and skill building in ISO 15189.</a:t>
            </a:r>
          </a:p>
          <a:p>
            <a:pPr>
              <a:lnSpc>
                <a:spcPct val="100000"/>
              </a:lnSpc>
            </a:pP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Proper implementation of the lab QMS requires teamwork and commitment to improvement.</a:t>
            </a:r>
          </a:p>
          <a:p>
            <a:pPr>
              <a:lnSpc>
                <a:spcPct val="100000"/>
              </a:lnSpc>
            </a:pP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Time and patience is key to building a long lasting effective team.</a:t>
            </a:r>
          </a:p>
          <a:p>
            <a:pPr>
              <a:lnSpc>
                <a:spcPct val="100000"/>
              </a:lnSpc>
            </a:pP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6C5D-F799-4AF2-8180-52053F063ED7}" type="datetime1">
              <a:rPr lang="en-US" smtClean="0"/>
              <a:t>10/7/2020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A402-7F92-4EE1-B9DA-59A2EAEDDB4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498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22959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Key Points</a:t>
            </a:r>
            <a:endParaRPr lang="en-U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062" y="1342299"/>
            <a:ext cx="11062063" cy="464049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Laboratory services in Malawi are improving due to increased knowledge and skill building in ISO 15189.</a:t>
            </a:r>
          </a:p>
          <a:p>
            <a:pPr>
              <a:lnSpc>
                <a:spcPct val="100000"/>
              </a:lnSpc>
            </a:pP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Proper implementation of the lab QMS requires teamwork and commitment to improvement.</a:t>
            </a:r>
          </a:p>
          <a:p>
            <a:pPr>
              <a:lnSpc>
                <a:spcPct val="100000"/>
              </a:lnSpc>
            </a:pP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Time and patience is key to building a long lasting effective team.</a:t>
            </a:r>
          </a:p>
          <a:p>
            <a:pPr>
              <a:lnSpc>
                <a:spcPct val="100000"/>
              </a:lnSpc>
            </a:pP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943E5-D432-4759-90BD-FB70F6ED2DFF}" type="datetime1">
              <a:rPr lang="en-US" smtClean="0"/>
              <a:t>10/7/2020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A402-7F92-4EE1-B9DA-59A2EAEDDB4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93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22959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Presentation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Outline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063" y="1342299"/>
            <a:ext cx="10515600" cy="4351338"/>
          </a:xfrm>
        </p:spPr>
        <p:txBody>
          <a:bodyPr/>
          <a:lstStyle/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Introduction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to Laboratory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Services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in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Malawi</a:t>
            </a:r>
          </a:p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Laboratory Management in Malawi</a:t>
            </a:r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Brief description of Laboratory QMS</a:t>
            </a:r>
          </a:p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Roles of a Laboratory Manager in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QMS</a:t>
            </a:r>
          </a:p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Lessons learnt</a:t>
            </a:r>
          </a:p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Challenges of Laboratory Management in Malawi</a:t>
            </a:r>
          </a:p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Recommendations</a:t>
            </a:r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34C0-15A3-4849-B278-18BB483614CC}" type="datetime1">
              <a:rPr lang="en-US" smtClean="0"/>
              <a:t>10/7/2020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A402-7F92-4EE1-B9DA-59A2EAEDDB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97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22959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About the Speaker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063" y="1342298"/>
            <a:ext cx="11662954" cy="517606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Current Quality Assurance Advisor at Jhpiego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Former Laboratory Officer at Queen Elizabeth Central Hospital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Former Laboratory Manager at Thyolo District Health Office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Former Part time Lecturer in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</a:rPr>
              <a:t>Haematology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 at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</a:rPr>
              <a:t>Malamulo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 College of Health Sciences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Presented at ASLM in Cape Town in 2016</a:t>
            </a:r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Awarded PMEP scholarship for exchange program at ZIMQAP in Zimbabwe in 2017</a:t>
            </a:r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10C71-0EAD-45DC-AA40-936A69ADABF6}" type="datetime1">
              <a:rPr lang="en-US" smtClean="0"/>
              <a:t>10/7/2020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A402-7F92-4EE1-B9DA-59A2EAEDDB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5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22959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Introduction to Laboratory 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Services 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in 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Malawi (1)</a:t>
            </a:r>
            <a:endParaRPr lang="en-U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063" y="1342299"/>
            <a:ext cx="11349446" cy="4980124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Medical Laboratory services in Malawi are accessed through Public and Private laboratories.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Public laboratories may have a full affiliation to the Ministry of Health or partial affiliation as with the case with CHAM (Christian Hospital Association of Malawi).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Government affiliated public laboratories fall under the Diagnostics department which is a part of the Health and Technical Support Services department in the Ministry of Health.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Private laboratories are managed by private entities with partial oversight from the Diagnostics department.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1EC7-4373-417E-B491-879E369B089F}" type="datetime1">
              <a:rPr lang="en-US" smtClean="0"/>
              <a:t>10/7/2020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A402-7F92-4EE1-B9DA-59A2EAEDDB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52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22959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Introduction to Laboratory 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Services 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in 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Malawi (2)</a:t>
            </a:r>
            <a:endParaRPr lang="en-U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063" y="1342299"/>
            <a:ext cx="11349446" cy="4980124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Medical Laboratory services in Malawi are divided into 3 tiers:</a:t>
            </a:r>
          </a:p>
          <a:p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Primary Laboratory services – where lab services are delivered at community level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Secondary lab services – where specialized lab services are delivered at district hospital level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Tertiary lab services – where highly specialized lab services are delivered at central hospital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B981-E496-4E1C-9DAD-061D7685DC66}" type="datetime1">
              <a:rPr lang="en-US" smtClean="0"/>
              <a:t>10/7/2020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A402-7F92-4EE1-B9DA-59A2EAEDDB4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800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22959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Laboratory 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Management in 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Malawi (1)</a:t>
            </a:r>
            <a:endParaRPr lang="en-U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063" y="1342298"/>
            <a:ext cx="11166566" cy="4901747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In circa 2010, Malawi begun the SLMTA training program in order to train Laboratory Managers and Supervisors in the attainment of requirements of the ISO 15189.</a:t>
            </a:r>
          </a:p>
          <a:p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The Lab Manager is the contact person for the Ministry. It is a de facto position given to the most qualified or the most experienced member of the laboratory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≈80% of District Hospital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Laboratory Managers are BSc. Degree holders with experience &gt;5 years.</a:t>
            </a:r>
          </a:p>
          <a:p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These Managers oversee the implementation of laboratory activities in the whole district.</a:t>
            </a:r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C96B-CC3D-4D89-BF6B-ABF08ED04004}" type="datetime1">
              <a:rPr lang="en-US" smtClean="0"/>
              <a:t>10/7/2020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A402-7F92-4EE1-B9DA-59A2EAEDDB4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058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22959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Brief description of Laboratory QMS in 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Malawi (1)</a:t>
            </a:r>
            <a:endParaRPr lang="en-U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063" y="1342298"/>
            <a:ext cx="11166566" cy="4901747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SLMTA offers a wide range of knowledge and skill coaching through a series of trainings facilitated by ASLM trained local Trainers and Mentors. 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The training is mainly on ISO 15189 with the SLIPTA checklist providing a stepwise approach to this goal.</a:t>
            </a:r>
          </a:p>
          <a:p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Accreditation is achieved through a stepwise ascension to 5 stars.</a:t>
            </a:r>
          </a:p>
          <a:p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A lab that attains 5 stars using the SLIPTA checklist qualifies for international assessment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01C6-063E-447A-A023-FB31282F805F}" type="datetime1">
              <a:rPr lang="en-US" smtClean="0"/>
              <a:t>10/7/2020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A402-7F92-4EE1-B9DA-59A2EAEDDB4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447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22959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Brief description of Laboratory QMS in 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Malawi (2)</a:t>
            </a:r>
            <a:endParaRPr lang="en-U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063" y="1342298"/>
            <a:ext cx="11166566" cy="4901747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Over 100 laboratory professionals have been formally trained in at least 1 quality management system essential.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With majority of laboratory personnel receiving on the job training</a:t>
            </a:r>
          </a:p>
          <a:p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As of September 2020, no lab in Malawi is internationally accredited.</a:t>
            </a:r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430DE-F3F7-42A9-967A-24F353F6A40E}" type="datetime1">
              <a:rPr lang="en-US" smtClean="0"/>
              <a:t>10/7/2020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A402-7F92-4EE1-B9DA-59A2EAEDDB4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438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22959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Brief description of Laboratory 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QMS in Malawi (3)</a:t>
            </a:r>
            <a:endParaRPr lang="en-U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062" y="1342298"/>
            <a:ext cx="11218817" cy="4849495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Key team members of the laboratory team include the Lab Manager and the QC Officer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The Lab Manager is the head of the QMS and he leads a team of laboratory Scientists/ Technologists, Lab Technicians, Lab Assistants, Lab Clerks, Cleaners and other auxiliary lab staff.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Information sharing and team building is usually done through scheduled or impromptu meetings, one to one interactions, written notices and memos.</a:t>
            </a:r>
          </a:p>
          <a:p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3A92-EA35-4402-8FBA-1F636BBE981B}" type="datetime1">
              <a:rPr lang="en-US" smtClean="0"/>
              <a:t>10/7/2020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A402-7F92-4EE1-B9DA-59A2EAEDDB4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543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55565A"/>
      </a:dk2>
      <a:lt2>
        <a:srgbClr val="CBD5D4"/>
      </a:lt2>
      <a:accent1>
        <a:srgbClr val="00667D"/>
      </a:accent1>
      <a:accent2>
        <a:srgbClr val="26CAD3"/>
      </a:accent2>
      <a:accent3>
        <a:srgbClr val="6F9395"/>
      </a:accent3>
      <a:accent4>
        <a:srgbClr val="BE0065"/>
      </a:accent4>
      <a:accent5>
        <a:srgbClr val="0087CD"/>
      </a:accent5>
      <a:accent6>
        <a:srgbClr val="00AA88"/>
      </a:accent6>
      <a:hlink>
        <a:srgbClr val="00667D"/>
      </a:hlink>
      <a:folHlink>
        <a:srgbClr val="26CAD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4301</TotalTime>
  <Words>960</Words>
  <Application>Microsoft Office PowerPoint</Application>
  <PresentationFormat>Widescreen</PresentationFormat>
  <Paragraphs>147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A Practical Experience in Building a Laboratory QMS</vt:lpstr>
      <vt:lpstr>Presentation Outline</vt:lpstr>
      <vt:lpstr>About the Speaker</vt:lpstr>
      <vt:lpstr>Introduction to Laboratory Services in Malawi (1)</vt:lpstr>
      <vt:lpstr>Introduction to Laboratory Services in Malawi (2)</vt:lpstr>
      <vt:lpstr>Laboratory Management in Malawi (1)</vt:lpstr>
      <vt:lpstr>Brief description of Laboratory QMS in Malawi (1)</vt:lpstr>
      <vt:lpstr>Brief description of Laboratory QMS in Malawi (2)</vt:lpstr>
      <vt:lpstr>Brief description of Laboratory QMS in Malawi (3)</vt:lpstr>
      <vt:lpstr>Roles of a Laboratory Manager in QMS (1)</vt:lpstr>
      <vt:lpstr>Roles of a Laboratory Manager in QMS (2)</vt:lpstr>
      <vt:lpstr>Lessons learnt</vt:lpstr>
      <vt:lpstr>Challenges of Laboratory Management in Malawi</vt:lpstr>
      <vt:lpstr>Recommendations</vt:lpstr>
      <vt:lpstr>Key Points</vt:lpstr>
      <vt:lpstr>Key Points</vt:lpstr>
    </vt:vector>
  </TitlesOfParts>
  <Company>Johns Hopkins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Practical Experience in Building a Laboratory QMS</dc:title>
  <dc:creator>Ronald Khunga</dc:creator>
  <cp:lastModifiedBy>Ronald Khunga</cp:lastModifiedBy>
  <cp:revision>31</cp:revision>
  <dcterms:created xsi:type="dcterms:W3CDTF">2020-10-02T04:52:27Z</dcterms:created>
  <dcterms:modified xsi:type="dcterms:W3CDTF">2020-10-07T14:13:18Z</dcterms:modified>
</cp:coreProperties>
</file>