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9" r:id="rId3"/>
    <p:sldId id="258" r:id="rId4"/>
    <p:sldId id="275" r:id="rId5"/>
    <p:sldId id="257" r:id="rId6"/>
    <p:sldId id="260" r:id="rId7"/>
    <p:sldId id="261" r:id="rId8"/>
    <p:sldId id="262" r:id="rId9"/>
    <p:sldId id="263" r:id="rId10"/>
    <p:sldId id="264" r:id="rId11"/>
    <p:sldId id="265" r:id="rId12"/>
    <p:sldId id="277" r:id="rId13"/>
    <p:sldId id="267" r:id="rId14"/>
    <p:sldId id="268" r:id="rId15"/>
    <p:sldId id="269" r:id="rId16"/>
    <p:sldId id="270" r:id="rId17"/>
    <p:sldId id="271" r:id="rId18"/>
    <p:sldId id="272"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24" autoAdjust="0"/>
    <p:restoredTop sz="94316" autoAdjust="0"/>
  </p:normalViewPr>
  <p:slideViewPr>
    <p:cSldViewPr snapToGrid="0">
      <p:cViewPr varScale="1">
        <p:scale>
          <a:sx n="106" d="100"/>
          <a:sy n="106" d="100"/>
        </p:scale>
        <p:origin x="29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DBF25E-3A94-4089-B5A1-60A20EDBFAC9}" type="datetimeFigureOut">
              <a:rPr lang="en-US" smtClean="0"/>
              <a:t>9/11/20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C58B2B-6607-4309-A15F-BFB20C1466C5}" type="slidenum">
              <a:rPr lang="en-US" smtClean="0"/>
              <a:t>‹#›</a:t>
            </a:fld>
            <a:endParaRPr lang="en-US"/>
          </a:p>
        </p:txBody>
      </p:sp>
    </p:spTree>
    <p:extLst>
      <p:ext uri="{BB962C8B-B14F-4D97-AF65-F5344CB8AC3E}">
        <p14:creationId xmlns:p14="http://schemas.microsoft.com/office/powerpoint/2010/main" val="2666170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C58B2B-6607-4309-A15F-BFB20C1466C5}" type="slidenum">
              <a:rPr lang="en-US" smtClean="0"/>
              <a:t>6</a:t>
            </a:fld>
            <a:endParaRPr lang="en-US"/>
          </a:p>
        </p:txBody>
      </p:sp>
    </p:spTree>
    <p:extLst>
      <p:ext uri="{BB962C8B-B14F-4D97-AF65-F5344CB8AC3E}">
        <p14:creationId xmlns:p14="http://schemas.microsoft.com/office/powerpoint/2010/main" val="422098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Step-1: Planning Awareness</a:t>
            </a:r>
          </a:p>
          <a:p>
            <a:r>
              <a:rPr lang="en-US" dirty="0"/>
              <a:t>The first step in developing a strategic plan is to take stock of the existing situation; an organization’s current mission, its goals, structure, strategy, and performance; the values and expectations of the major stakeholders and power brokers of the organization and the environment in which the organization exists and operates.</a:t>
            </a:r>
          </a:p>
          <a:p>
            <a:endParaRPr lang="en-US" dirty="0"/>
          </a:p>
          <a:p>
            <a:r>
              <a:rPr lang="en-US" dirty="0"/>
              <a:t>Commitments made in previous plans must also be reviewed at this stage.</a:t>
            </a:r>
          </a:p>
          <a:p>
            <a:endParaRPr lang="en-US" dirty="0"/>
          </a:p>
          <a:p>
            <a:r>
              <a:rPr lang="en-US" dirty="0"/>
              <a:t>Such earlier commitments might have created groups with vested interests, allocated resources, and exerted other influences on decisions about the future.</a:t>
            </a:r>
          </a:p>
          <a:p>
            <a:endParaRPr lang="en-US" dirty="0"/>
          </a:p>
          <a:p>
            <a:r>
              <a:rPr lang="en-US" dirty="0"/>
              <a:t>Former organizational missions are most likely to cause managers to establish commitments and groups which exert considerable influence on future decisions.</a:t>
            </a:r>
          </a:p>
          <a:p>
            <a:endParaRPr lang="en-US" dirty="0"/>
          </a:p>
          <a:p>
            <a:r>
              <a:rPr lang="en-US" dirty="0"/>
              <a:t>The goal, strategy, structure, and organizational performance accompanying the current mission must also be examined.</a:t>
            </a:r>
          </a:p>
          <a:p>
            <a:endParaRPr lang="en-US" dirty="0"/>
          </a:p>
          <a:p>
            <a:r>
              <a:rPr lang="en-US" dirty="0"/>
              <a:t>The organization’s current goals, methods used to achieve them and the rate of success in achieving them — all have a major bearing on the decisions to be made for the next round of strategic planning.</a:t>
            </a:r>
          </a:p>
          <a:p>
            <a:endParaRPr lang="en-US" dirty="0"/>
          </a:p>
          <a:p>
            <a:r>
              <a:rPr lang="en-US" dirty="0"/>
              <a:t>The last element of planning awareness is the understanding that managers must know the environment of the organization.</a:t>
            </a:r>
          </a:p>
          <a:p>
            <a:endParaRPr lang="en-US" dirty="0"/>
          </a:p>
          <a:p>
            <a:endParaRPr lang="en-US" dirty="0"/>
          </a:p>
          <a:p>
            <a:r>
              <a:rPr lang="en-US" dirty="0"/>
              <a:t>The second step for management to develop a strategic plan is to spell out what an organization wants to achieve in the future.</a:t>
            </a:r>
          </a:p>
          <a:p>
            <a:endParaRPr lang="en-US" dirty="0"/>
          </a:p>
          <a:p>
            <a:r>
              <a:rPr lang="en-US" dirty="0"/>
              <a:t>Formulating goals demands from managers’ necessary affirmation and verification of reasons or justification of the organization’s existence, the definition of its mission or purpose, and establish strategic objectives.</a:t>
            </a:r>
          </a:p>
          <a:p>
            <a:endParaRPr lang="en-US" dirty="0"/>
          </a:p>
          <a:p>
            <a:r>
              <a:rPr lang="en-US" dirty="0"/>
              <a:t>The beliefs, values, and expectations of the dominant coalition of stakeholders tend to shape any new mission statement and concomitant goals and strategies. Managers vary in their attitude and expectation.</a:t>
            </a:r>
          </a:p>
          <a:p>
            <a:endParaRPr lang="en-US" dirty="0"/>
          </a:p>
          <a:p>
            <a:r>
              <a:rPr lang="en-US" dirty="0"/>
              <a:t>For example, some managers are found more concerned about delivering new goods and services and, hence, give more importance to research and development of goals.</a:t>
            </a:r>
          </a:p>
          <a:p>
            <a:endParaRPr lang="en-US" dirty="0"/>
          </a:p>
          <a:p>
            <a:r>
              <a:rPr lang="en-US" dirty="0"/>
              <a:t>Managers aspiring to dominate the market would like to design goals in terms of acquisitions of and merger with other companies.</a:t>
            </a:r>
          </a:p>
          <a:p>
            <a:endParaRPr lang="en-US" dirty="0"/>
          </a:p>
          <a:p>
            <a:r>
              <a:rPr lang="en-US" dirty="0"/>
              <a:t>Managers with social orientation and responsibility tend to set goals likely to produce favorable social effects along with profits.</a:t>
            </a:r>
          </a:p>
          <a:p>
            <a:endParaRPr lang="en-US" dirty="0"/>
          </a:p>
          <a:p>
            <a:r>
              <a:rPr lang="en-US" dirty="0"/>
              <a:t>In the case of large organizations, in particular, the process of goal development is complex, “Individuals and groups, both internal and external to an organization, engage in a process of bargaining and out of this exchange organizational goals emerge.</a:t>
            </a:r>
          </a:p>
          <a:p>
            <a:endParaRPr lang="en-US" dirty="0"/>
          </a:p>
          <a:p>
            <a:r>
              <a:rPr lang="en-US" dirty="0"/>
              <a:t>The relative power of these various stakeholders in the organization determines the nature and character of the bargaining process and the goals that ultimately emerge.</a:t>
            </a:r>
          </a:p>
          <a:p>
            <a:endParaRPr lang="en-US" dirty="0"/>
          </a:p>
          <a:p>
            <a:r>
              <a:rPr lang="en-US" dirty="0"/>
              <a:t>Step-3: Analyzing the External Environment</a:t>
            </a:r>
          </a:p>
          <a:p>
            <a:r>
              <a:rPr lang="en-US" dirty="0"/>
              <a:t>Once the formulation of organizational goals is over, the next step is to look at the factors in the environment which might affect the management’s ability to accomplish them.</a:t>
            </a:r>
          </a:p>
          <a:p>
            <a:endParaRPr lang="en-US" dirty="0"/>
          </a:p>
          <a:p>
            <a:r>
              <a:rPr lang="en-US" dirty="0"/>
              <a:t>Scanning or assessing the environment is the process of collecting information from the external environment about factors having the ability to exert influence on the organization.</a:t>
            </a:r>
          </a:p>
          <a:p>
            <a:endParaRPr lang="en-US" dirty="0"/>
          </a:p>
          <a:p>
            <a:endParaRPr lang="en-US" dirty="0"/>
          </a:p>
          <a:p>
            <a:r>
              <a:rPr lang="en-US" dirty="0"/>
              <a:t>Ad by </a:t>
            </a:r>
            <a:r>
              <a:rPr lang="en-US" dirty="0" err="1"/>
              <a:t>Valueimpression</a:t>
            </a:r>
            <a:endParaRPr lang="en-US" dirty="0"/>
          </a:p>
          <a:p>
            <a:r>
              <a:rPr lang="en-US" dirty="0"/>
              <a:t>The assessment of the environment is done on economic, social, political, legal, demographic, and geographic counts.</a:t>
            </a:r>
          </a:p>
          <a:p>
            <a:endParaRPr lang="en-US" dirty="0"/>
          </a:p>
          <a:p>
            <a:r>
              <a:rPr lang="en-US" dirty="0"/>
              <a:t>Also, the environment is scanned for technological developments, for products and services in the market and for other factors required to determine the competitive situation of the firm.</a:t>
            </a:r>
          </a:p>
          <a:p>
            <a:endParaRPr lang="en-US" dirty="0"/>
          </a:p>
          <a:p>
            <a:r>
              <a:rPr lang="en-US" dirty="0"/>
              <a:t>The main purpose of an environmental assessment is to identify opportunities and threats to the organization so that managers can develop a strategy to face them.</a:t>
            </a:r>
          </a:p>
          <a:p>
            <a:endParaRPr lang="en-US" dirty="0"/>
          </a:p>
          <a:p>
            <a:r>
              <a:rPr lang="en-US" dirty="0"/>
              <a:t>This step may be taken along with the next step i.e. step four, analyzing the internal environment or the organization’s resources.</a:t>
            </a:r>
          </a:p>
          <a:p>
            <a:endParaRPr lang="en-US" dirty="0"/>
          </a:p>
          <a:p>
            <a:r>
              <a:rPr lang="en-US" dirty="0"/>
              <a:t>Step-4: Analyzing Internal Environment (or own organizational resources)</a:t>
            </a:r>
          </a:p>
          <a:p>
            <a:r>
              <a:rPr lang="en-US" dirty="0"/>
              <a:t>The analysis of the internal environment or the organization’s resources from within identifies its present strengths and weaknesses by examining its internal resources.</a:t>
            </a:r>
          </a:p>
          <a:p>
            <a:endParaRPr lang="en-US" dirty="0"/>
          </a:p>
          <a:p>
            <a:r>
              <a:rPr lang="en-US" dirty="0"/>
              <a:t>Audit and evaluation should be undertaken in matters of research and development, production operation, procurement, marketing, products, and services.</a:t>
            </a:r>
          </a:p>
          <a:p>
            <a:endParaRPr lang="en-US" dirty="0"/>
          </a:p>
          <a:p>
            <a:r>
              <a:rPr lang="en-US" dirty="0"/>
              <a:t>Such other important internal factors as human resources and financial resources, the image of the company, the organization’s culture and structure and relations with customers should also be assessed.</a:t>
            </a:r>
          </a:p>
          <a:p>
            <a:endParaRPr lang="en-US" dirty="0"/>
          </a:p>
          <a:p>
            <a:r>
              <a:rPr lang="en-US" dirty="0"/>
              <a:t>The critical factor in an organizational analysis is a statement of what the organization does better or worse than its competitors.</a:t>
            </a:r>
          </a:p>
          <a:p>
            <a:endParaRPr lang="en-US" dirty="0"/>
          </a:p>
          <a:p>
            <a:r>
              <a:rPr lang="en-US" dirty="0"/>
              <a:t>Managers, in other words, must answer the question about their strengths or weakness compared with their competitors so far as internal resources are concerned.</a:t>
            </a:r>
          </a:p>
          <a:p>
            <a:endParaRPr lang="en-US" dirty="0"/>
          </a:p>
          <a:p>
            <a:r>
              <a:rPr lang="en-US" dirty="0"/>
              <a:t>Step-5: Identifying Strategic Opportunities and Threats</a:t>
            </a:r>
          </a:p>
          <a:p>
            <a:r>
              <a:rPr lang="en-US" dirty="0"/>
              <a:t>Having the facts provided by assessment of the external and internal environments in steps three and four respectively, managers proceed to the fifth step.</a:t>
            </a:r>
          </a:p>
          <a:p>
            <a:endParaRPr lang="en-US" dirty="0"/>
          </a:p>
          <a:p>
            <a:r>
              <a:rPr lang="en-US" dirty="0"/>
              <a:t>There they identify their opportunities to achieve their goals, on the one hand, and the threats that could hamper and halt them. Both of these factors must be considered for effective strategic planning.</a:t>
            </a:r>
          </a:p>
          <a:p>
            <a:endParaRPr lang="en-US" dirty="0"/>
          </a:p>
          <a:p>
            <a:r>
              <a:rPr lang="en-US" dirty="0"/>
              <a:t>In short, managers should use all the information provided by their scanning of both sides of the environment in the course of strategic planning that is likely to affect their organization in the future.</a:t>
            </a:r>
          </a:p>
          <a:p>
            <a:endParaRPr lang="en-US" dirty="0"/>
          </a:p>
          <a:p>
            <a:endParaRPr lang="en-US" dirty="0"/>
          </a:p>
          <a:p>
            <a:r>
              <a:rPr lang="en-US" dirty="0"/>
              <a:t>Ad by </a:t>
            </a:r>
            <a:r>
              <a:rPr lang="en-US" dirty="0" err="1"/>
              <a:t>Valueimpression</a:t>
            </a:r>
            <a:endParaRPr lang="en-US" dirty="0"/>
          </a:p>
          <a:p>
            <a:r>
              <a:rPr lang="en-US" dirty="0"/>
              <a:t>Step-6: Performing Gap Analysis</a:t>
            </a:r>
          </a:p>
          <a:p>
            <a:r>
              <a:rPr lang="en-US" dirty="0"/>
              <a:t>Gap analysis identifies the expected gaps between where managers want the organization to go and where it will go if they maintain the current strategy.</a:t>
            </a:r>
          </a:p>
          <a:p>
            <a:endParaRPr lang="en-US" dirty="0"/>
          </a:p>
          <a:p>
            <a:r>
              <a:rPr lang="en-US" dirty="0"/>
              <a:t>Gap analysis helps to point out areas in which an organization is likely to succeed, but its real value lies in identifying the limitations of the present strategy and pointing out the areas requiring change.</a:t>
            </a:r>
          </a:p>
          <a:p>
            <a:endParaRPr lang="en-US" dirty="0"/>
          </a:p>
          <a:p>
            <a:r>
              <a:rPr lang="en-US" dirty="0"/>
              <a:t>Thus gap analysis helps determine the causes of the gaps and, most importantly, makes managers concerned about the issues to be seriously addressed in designing a new strategy—the core issue of step seven.</a:t>
            </a:r>
          </a:p>
          <a:p>
            <a:endParaRPr lang="en-US" dirty="0"/>
          </a:p>
          <a:p>
            <a:r>
              <a:rPr lang="en-US" dirty="0"/>
              <a:t>Step-7: Developing Alternative Strategies</a:t>
            </a:r>
          </a:p>
          <a:p>
            <a:r>
              <a:rPr lang="en-US" dirty="0"/>
              <a:t>At this step of the strategic planning process, managers are faced with the question of whether a new strategy is required and, if so, what kind of strategy it will be.</a:t>
            </a:r>
          </a:p>
          <a:p>
            <a:endParaRPr lang="en-US" dirty="0"/>
          </a:p>
          <a:p>
            <a:r>
              <a:rPr lang="en-US" dirty="0"/>
              <a:t>If no gap is found from the above analysis (step six), there is hardly any problem.</a:t>
            </a:r>
          </a:p>
          <a:p>
            <a:endParaRPr lang="en-US" dirty="0"/>
          </a:p>
          <a:p>
            <a:r>
              <a:rPr lang="en-US" dirty="0"/>
              <a:t>But gap analysis quite often tends to show that some changes in strategy are required. Hence managers as a matter, of course, have to identify new alternatives, evaluate each of them, and choose a new or an alternative strategy.</a:t>
            </a:r>
          </a:p>
          <a:p>
            <a:endParaRPr lang="en-US" dirty="0"/>
          </a:p>
          <a:p>
            <a:r>
              <a:rPr lang="en-US" dirty="0"/>
              <a:t>The nature and extent of gaps exercise considerable influence on the complexity of the process. Sometimes only minor adjustments in existing goals and strategies are required.</a:t>
            </a:r>
          </a:p>
          <a:p>
            <a:endParaRPr lang="en-US" dirty="0"/>
          </a:p>
          <a:p>
            <a:r>
              <a:rPr lang="en-US" dirty="0"/>
              <a:t>For example;</a:t>
            </a:r>
          </a:p>
          <a:p>
            <a:endParaRPr lang="en-US" dirty="0"/>
          </a:p>
          <a:p>
            <a:r>
              <a:rPr lang="en-US" dirty="0"/>
              <a:t>An image problem of the company might be rectified by some simple measures such as a change in advertisement or modernization of equipment to expedite delivery of products or services.</a:t>
            </a:r>
          </a:p>
          <a:p>
            <a:endParaRPr lang="en-US" dirty="0"/>
          </a:p>
          <a:p>
            <a:r>
              <a:rPr lang="en-US" dirty="0"/>
              <a:t>At other times, important changes in matters of organizational strategy become necessary.</a:t>
            </a:r>
          </a:p>
          <a:p>
            <a:endParaRPr lang="en-US" dirty="0"/>
          </a:p>
          <a:p>
            <a:r>
              <a:rPr lang="en-US" dirty="0"/>
              <a:t>For example;</a:t>
            </a:r>
          </a:p>
          <a:p>
            <a:endParaRPr lang="en-US" dirty="0"/>
          </a:p>
          <a:p>
            <a:r>
              <a:rPr lang="en-US" dirty="0"/>
              <a:t>An organization may require entering into a new market, redesigning a product, or even merging with or acquiring another organization to face new and changing competition.</a:t>
            </a:r>
          </a:p>
          <a:p>
            <a:endParaRPr lang="en-US" dirty="0"/>
          </a:p>
          <a:p>
            <a:endParaRPr lang="en-US" dirty="0"/>
          </a:p>
          <a:p>
            <a:r>
              <a:rPr lang="en-US" dirty="0"/>
              <a:t>Ad by </a:t>
            </a:r>
            <a:r>
              <a:rPr lang="en-US" dirty="0" err="1"/>
              <a:t>Valueimpression</a:t>
            </a:r>
            <a:endParaRPr lang="en-US" dirty="0"/>
          </a:p>
          <a:p>
            <a:r>
              <a:rPr lang="en-US" dirty="0"/>
              <a:t>Finally, various alternatives have to be carefully considered and evaluated before the choice is made. Strategic choices must be examined in light of the risks involved in a particular situation.</a:t>
            </a:r>
          </a:p>
          <a:p>
            <a:endParaRPr lang="en-US" dirty="0"/>
          </a:p>
          <a:p>
            <a:r>
              <a:rPr lang="en-US" dirty="0"/>
              <a:t>Although some opportunities appear to be profitable, they might not be pursued for the risk of failure and consequent bankruptcy of the company.</a:t>
            </a:r>
          </a:p>
          <a:p>
            <a:endParaRPr lang="en-US" dirty="0"/>
          </a:p>
          <a:p>
            <a:r>
              <a:rPr lang="en-US" dirty="0"/>
              <a:t>Time is another critical factor in selecting a strategy. For example, even a very high-quality product may fail if it is introduced to the market at the wrong time.</a:t>
            </a:r>
          </a:p>
          <a:p>
            <a:endParaRPr lang="en-US" dirty="0"/>
          </a:p>
          <a:p>
            <a:r>
              <a:rPr lang="en-US" dirty="0"/>
              <a:t>Step-8: Implementing Strategy</a:t>
            </a:r>
          </a:p>
          <a:p>
            <a:r>
              <a:rPr lang="en-US" dirty="0"/>
              <a:t>However good a strategic plan may be, it cannot fully utilize its potential unless it is implemented effectively at each level of the organization.</a:t>
            </a:r>
          </a:p>
          <a:p>
            <a:endParaRPr lang="en-US" dirty="0"/>
          </a:p>
          <a:p>
            <a:r>
              <a:rPr lang="en-US" dirty="0"/>
              <a:t>A corporate-level strategy must generate appropriate strategic plans for each unit of business. Within each business unit, supportive functional strategies must be developed.</a:t>
            </a:r>
          </a:p>
          <a:p>
            <a:endParaRPr lang="en-US" dirty="0"/>
          </a:p>
          <a:p>
            <a:r>
              <a:rPr lang="en-US" dirty="0"/>
              <a:t>Again, as the overall strategy filters downward, managers at each level must follow the full strategic planning process similarly and must develop in their turn, strategies for the major organizational divisions, subdivisions and each major functional area.</a:t>
            </a:r>
          </a:p>
          <a:p>
            <a:endParaRPr lang="en-US" dirty="0"/>
          </a:p>
          <a:p>
            <a:r>
              <a:rPr lang="en-US" dirty="0"/>
              <a:t>Managers must also remember that a strategy must have the support of the employees at every level for its success.</a:t>
            </a:r>
          </a:p>
          <a:p>
            <a:endParaRPr lang="en-US" dirty="0"/>
          </a:p>
          <a:p>
            <a:r>
              <a:rPr lang="en-US" dirty="0"/>
              <a:t>It is therefore important for the managers to give due consideration to the attitudes, values, and goals of organization members at the time of implementing a new strategy.</a:t>
            </a:r>
          </a:p>
          <a:p>
            <a:endParaRPr lang="en-US" dirty="0"/>
          </a:p>
          <a:p>
            <a:r>
              <a:rPr lang="en-US" dirty="0"/>
              <a:t>Step-9: Measuring and Controlling Progress</a:t>
            </a:r>
          </a:p>
          <a:p>
            <a:r>
              <a:rPr lang="en-US" dirty="0"/>
              <a:t>In the last step, managers must evaluate the effectiveness of the strategy being pursued.</a:t>
            </a:r>
          </a:p>
          <a:p>
            <a:endParaRPr lang="en-US" dirty="0"/>
          </a:p>
          <a:p>
            <a:r>
              <a:rPr lang="en-US" dirty="0"/>
              <a:t>Necessary checking should be done by management to see whether it conforms to the strategy that they designed in step seven and is achieving the goals that they outlined in step two.</a:t>
            </a:r>
          </a:p>
          <a:p>
            <a:endParaRPr lang="en-US" dirty="0"/>
          </a:p>
          <a:p>
            <a:r>
              <a:rPr lang="en-US" dirty="0"/>
              <a:t>The results of the evaluation and control measures during this last step of the process inform managers about the actions required to enforce a strategy, which is not being followed or to revise or improve a strategy that is not working.</a:t>
            </a:r>
          </a:p>
          <a:p>
            <a:endParaRPr lang="en-US" dirty="0"/>
          </a:p>
          <a:p>
            <a:r>
              <a:rPr lang="en-US" dirty="0"/>
              <a:t>At this final stage, managers can employ several criteria to measure the success of a strategy. Some of them are;</a:t>
            </a:r>
          </a:p>
          <a:p>
            <a:endParaRPr lang="en-US" dirty="0"/>
          </a:p>
          <a:p>
            <a:endParaRPr lang="en-US" dirty="0"/>
          </a:p>
          <a:p>
            <a:r>
              <a:rPr lang="en-US" dirty="0"/>
              <a:t>Ad by </a:t>
            </a:r>
            <a:r>
              <a:rPr lang="en-US" dirty="0" err="1"/>
              <a:t>Valueimpression</a:t>
            </a:r>
            <a:endParaRPr lang="en-US" dirty="0"/>
          </a:p>
          <a:p>
            <a:r>
              <a:rPr lang="en-US" dirty="0"/>
              <a:t>External consistency: How far is the strategy of helping the organization to cope with the demands of the external environment?</a:t>
            </a:r>
          </a:p>
          <a:p>
            <a:r>
              <a:rPr lang="en-US" dirty="0"/>
              <a:t>Internal consistency: Is the strategy using organizational resources to achieve the objectives set by management?</a:t>
            </a:r>
          </a:p>
          <a:p>
            <a:r>
              <a:rPr lang="en-US" dirty="0"/>
              <a:t>Competitive advantage: Does the strategy enable the organization to do things better than its competitors?</a:t>
            </a:r>
          </a:p>
          <a:p>
            <a:r>
              <a:rPr lang="en-US" dirty="0"/>
              <a:t>The degree of risk: Is the risk involved in the strategy consistent with the organization’s expectations?</a:t>
            </a:r>
          </a:p>
          <a:p>
            <a:r>
              <a:rPr lang="en-US" dirty="0"/>
              <a:t>Contribution to society: Is the strategy socially responsible?</a:t>
            </a:r>
          </a:p>
          <a:p>
            <a:r>
              <a:rPr lang="en-US" dirty="0"/>
              <a:t>Motivation: Is the strategy contributing to the morale, motivation, and commitment of the people in the organization?</a:t>
            </a:r>
          </a:p>
          <a:p>
            <a:r>
              <a:rPr lang="en-US" dirty="0"/>
              <a:t>If the plan fulfills these above criteria at the final stage of the strategic planning process, managers might feel assured that the strategy is working well and according to their expectations.</a:t>
            </a:r>
          </a:p>
          <a:p>
            <a:endParaRPr lang="en-US" dirty="0"/>
          </a:p>
          <a:p>
            <a:r>
              <a:rPr lang="en-US" dirty="0"/>
              <a:t>Strategic Planning for Achieving Objectives Effectively</a:t>
            </a:r>
          </a:p>
          <a:p>
            <a:r>
              <a:rPr lang="en-US" dirty="0"/>
              <a:t>Strategic Planning for Achieving Objectives </a:t>
            </a:r>
            <a:r>
              <a:rPr lang="en-US" dirty="0" err="1"/>
              <a:t>EffectivelyEffective</a:t>
            </a:r>
            <a:r>
              <a:rPr lang="en-US" dirty="0"/>
              <a:t> implementation of the strategic planning process does not require only the allocation of resources to accomplish goals.</a:t>
            </a:r>
          </a:p>
          <a:p>
            <a:endParaRPr lang="en-US" dirty="0"/>
          </a:p>
          <a:p>
            <a:r>
              <a:rPr lang="en-US" dirty="0"/>
              <a:t>It must also be backed up by strategic ideas, which include having an appropriate organizational structure, an effective management information system, a system of budget facilitating the achievement of strategic goals, and a reward system that supports the strategy.</a:t>
            </a:r>
          </a:p>
          <a:p>
            <a:endParaRPr lang="en-US" dirty="0"/>
          </a:p>
          <a:p>
            <a:r>
              <a:rPr lang="en-US" dirty="0"/>
              <a:t>The following are some of the important factors supposed to cause the failure of strategic planning;</a:t>
            </a:r>
          </a:p>
          <a:p>
            <a:endParaRPr lang="en-US" dirty="0"/>
          </a:p>
          <a:p>
            <a:r>
              <a:rPr lang="en-US" dirty="0"/>
              <a:t>Inadequate preparation for strategic planning for managers,</a:t>
            </a:r>
          </a:p>
          <a:p>
            <a:r>
              <a:rPr lang="en-US" dirty="0"/>
              <a:t>The information for preparing the plans is not enough to prepare subsequent plans for action,</a:t>
            </a:r>
          </a:p>
          <a:p>
            <a:r>
              <a:rPr lang="en-US" dirty="0"/>
              <a:t>The objectives of the organization are too vague to be of any use,</a:t>
            </a:r>
          </a:p>
          <a:p>
            <a:r>
              <a:rPr lang="en-US" dirty="0"/>
              <a:t>The business units (divisions, sub-divisions, etc.) are not clearly distinguished or identified,</a:t>
            </a:r>
          </a:p>
          <a:p>
            <a:r>
              <a:rPr lang="en-US" dirty="0"/>
              <a:t>Reviewing the strategic plans of various business units is not done effectively,</a:t>
            </a:r>
          </a:p>
          <a:p>
            <a:r>
              <a:rPr lang="en-US" dirty="0"/>
              <a:t>The linkage between strategic planning and control is inadequate.</a:t>
            </a:r>
          </a:p>
          <a:p>
            <a:r>
              <a:rPr lang="en-US" dirty="0"/>
              <a:t>Strategic planning is especially the job of those line managers who sit at the top of the organization.</a:t>
            </a:r>
          </a:p>
          <a:p>
            <a:endParaRPr lang="en-US" dirty="0"/>
          </a:p>
          <a:p>
            <a:r>
              <a:rPr lang="en-US" dirty="0"/>
              <a:t>To assist them, particularly in large firms, staff planners may be employed. But line managers must be trained if they are to do their job effectively.</a:t>
            </a:r>
          </a:p>
          <a:p>
            <a:endParaRPr lang="en-US" dirty="0"/>
          </a:p>
          <a:p>
            <a:r>
              <a:rPr lang="en-US" dirty="0"/>
              <a:t>The overall strategic plan development and implementation also require specific action plans to support and supplement it.</a:t>
            </a:r>
          </a:p>
          <a:p>
            <a:endParaRPr lang="en-US" dirty="0"/>
          </a:p>
          <a:p>
            <a:r>
              <a:rPr lang="en-US" dirty="0"/>
              <a:t>This usually needs contributions of line managers from various functional departments like research and development, engineering, production, marketing, financing, and personnel to develop action or working plans in their respective areas to implement the broad strategic plan.</a:t>
            </a:r>
          </a:p>
          <a:p>
            <a:endParaRPr lang="en-US" dirty="0"/>
          </a:p>
          <a:p>
            <a:r>
              <a:rPr lang="en-US" dirty="0"/>
              <a:t>If organizations are very large they are quite often broken down into strategic business units (SBUs). They are supposed to run in relative independence.</a:t>
            </a:r>
          </a:p>
          <a:p>
            <a:endParaRPr lang="en-US" dirty="0"/>
          </a:p>
          <a:p>
            <a:r>
              <a:rPr lang="en-US" dirty="0"/>
              <a:t>But it is important to see that this relative independence does not result in conflict and competition among different units.</a:t>
            </a:r>
          </a:p>
          <a:p>
            <a:endParaRPr lang="en-US" dirty="0"/>
          </a:p>
          <a:p>
            <a:r>
              <a:rPr lang="en-US" dirty="0"/>
              <a:t>It is for the top executive to harmonies and integrates these unit-level strategic plans into a single and positive whole serving the overall interest of the company.</a:t>
            </a:r>
          </a:p>
          <a:p>
            <a:endParaRPr lang="en-US" dirty="0"/>
          </a:p>
          <a:p>
            <a:r>
              <a:rPr lang="en-US" dirty="0"/>
              <a:t>Without a plan no control is possible. The plan provides the basis for control. Quite often it is found that strategic plans and budget conflict.</a:t>
            </a:r>
          </a:p>
          <a:p>
            <a:endParaRPr lang="en-US" dirty="0"/>
          </a:p>
          <a:p>
            <a:r>
              <a:rPr lang="en-US" dirty="0"/>
              <a:t>This happens because in most cases budgets are based on the previous budgets, ignoring requirements of the strategic plan. Budgets are also often prepared without a definite action plan to carry out the strategy</a:t>
            </a:r>
          </a:p>
          <a:p>
            <a:endParaRPr lang="en-US" dirty="0"/>
          </a:p>
          <a:p>
            <a:endParaRPr lang="en-US" dirty="0"/>
          </a:p>
        </p:txBody>
      </p:sp>
      <p:sp>
        <p:nvSpPr>
          <p:cNvPr id="4" name="Slide Number Placeholder 3"/>
          <p:cNvSpPr>
            <a:spLocks noGrp="1"/>
          </p:cNvSpPr>
          <p:nvPr>
            <p:ph type="sldNum" sz="quarter" idx="10"/>
          </p:nvPr>
        </p:nvSpPr>
        <p:spPr/>
        <p:txBody>
          <a:bodyPr/>
          <a:lstStyle/>
          <a:p>
            <a:fld id="{8EC58B2B-6607-4309-A15F-BFB20C1466C5}" type="slidenum">
              <a:rPr lang="en-US" smtClean="0"/>
              <a:t>7</a:t>
            </a:fld>
            <a:endParaRPr lang="en-US"/>
          </a:p>
        </p:txBody>
      </p:sp>
    </p:spTree>
    <p:extLst>
      <p:ext uri="{BB962C8B-B14F-4D97-AF65-F5344CB8AC3E}">
        <p14:creationId xmlns:p14="http://schemas.microsoft.com/office/powerpoint/2010/main" val="592118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EB5BD721-4E09-4B18-B2C5-1BA1EFE2FB11}" type="datetimeFigureOut">
              <a:rPr lang="en-US" smtClean="0"/>
              <a:t>9/11/20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D9B59C-865F-4A1D-8B41-A3A8803E656A}" type="slidenum">
              <a:rPr lang="en-US" smtClean="0"/>
              <a:t>‹#›</a:t>
            </a:fld>
            <a:endParaRPr lang="en-US"/>
          </a:p>
        </p:txBody>
      </p:sp>
    </p:spTree>
    <p:extLst>
      <p:ext uri="{BB962C8B-B14F-4D97-AF65-F5344CB8AC3E}">
        <p14:creationId xmlns:p14="http://schemas.microsoft.com/office/powerpoint/2010/main" val="6838204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B5BD721-4E09-4B18-B2C5-1BA1EFE2FB11}" type="datetimeFigureOut">
              <a:rPr lang="en-US" smtClean="0"/>
              <a:t>9/11/20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D9B59C-865F-4A1D-8B41-A3A8803E656A}" type="slidenum">
              <a:rPr lang="en-US" smtClean="0"/>
              <a:t>‹#›</a:t>
            </a:fld>
            <a:endParaRPr lang="en-US"/>
          </a:p>
        </p:txBody>
      </p:sp>
    </p:spTree>
    <p:extLst>
      <p:ext uri="{BB962C8B-B14F-4D97-AF65-F5344CB8AC3E}">
        <p14:creationId xmlns:p14="http://schemas.microsoft.com/office/powerpoint/2010/main" val="2207354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B5BD721-4E09-4B18-B2C5-1BA1EFE2FB11}" type="datetimeFigureOut">
              <a:rPr lang="en-US" smtClean="0"/>
              <a:t>9/11/20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D9B59C-865F-4A1D-8B41-A3A8803E656A}" type="slidenum">
              <a:rPr lang="en-US" smtClean="0"/>
              <a:t>‹#›</a:t>
            </a:fld>
            <a:endParaRPr lang="en-US"/>
          </a:p>
        </p:txBody>
      </p:sp>
    </p:spTree>
    <p:extLst>
      <p:ext uri="{BB962C8B-B14F-4D97-AF65-F5344CB8AC3E}">
        <p14:creationId xmlns:p14="http://schemas.microsoft.com/office/powerpoint/2010/main" val="4175751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B5BD721-4E09-4B18-B2C5-1BA1EFE2FB11}" type="datetimeFigureOut">
              <a:rPr lang="en-US" smtClean="0"/>
              <a:t>9/11/20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D9B59C-865F-4A1D-8B41-A3A8803E656A}" type="slidenum">
              <a:rPr lang="en-US" smtClean="0"/>
              <a:t>‹#›</a:t>
            </a:fld>
            <a:endParaRPr lang="en-US"/>
          </a:p>
        </p:txBody>
      </p:sp>
    </p:spTree>
    <p:extLst>
      <p:ext uri="{BB962C8B-B14F-4D97-AF65-F5344CB8AC3E}">
        <p14:creationId xmlns:p14="http://schemas.microsoft.com/office/powerpoint/2010/main" val="34266705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B5BD721-4E09-4B18-B2C5-1BA1EFE2FB11}" type="datetimeFigureOut">
              <a:rPr lang="en-US" smtClean="0"/>
              <a:t>9/11/20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D9B59C-865F-4A1D-8B41-A3A8803E656A}" type="slidenum">
              <a:rPr lang="en-US" smtClean="0"/>
              <a:t>‹#›</a:t>
            </a:fld>
            <a:endParaRPr lang="en-US"/>
          </a:p>
        </p:txBody>
      </p:sp>
    </p:spTree>
    <p:extLst>
      <p:ext uri="{BB962C8B-B14F-4D97-AF65-F5344CB8AC3E}">
        <p14:creationId xmlns:p14="http://schemas.microsoft.com/office/powerpoint/2010/main" val="2595467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B5BD721-4E09-4B18-B2C5-1BA1EFE2FB11}" type="datetimeFigureOut">
              <a:rPr lang="en-US" smtClean="0"/>
              <a:t>9/11/20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D9B59C-865F-4A1D-8B41-A3A8803E656A}" type="slidenum">
              <a:rPr lang="en-US" smtClean="0"/>
              <a:t>‹#›</a:t>
            </a:fld>
            <a:endParaRPr lang="en-US"/>
          </a:p>
        </p:txBody>
      </p:sp>
    </p:spTree>
    <p:extLst>
      <p:ext uri="{BB962C8B-B14F-4D97-AF65-F5344CB8AC3E}">
        <p14:creationId xmlns:p14="http://schemas.microsoft.com/office/powerpoint/2010/main" val="2775278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B5BD721-4E09-4B18-B2C5-1BA1EFE2FB11}" type="datetimeFigureOut">
              <a:rPr lang="en-US" smtClean="0"/>
              <a:t>9/11/20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D9B59C-865F-4A1D-8B41-A3A8803E656A}" type="slidenum">
              <a:rPr lang="en-US" smtClean="0"/>
              <a:t>‹#›</a:t>
            </a:fld>
            <a:endParaRPr lang="en-US"/>
          </a:p>
        </p:txBody>
      </p:sp>
    </p:spTree>
    <p:extLst>
      <p:ext uri="{BB962C8B-B14F-4D97-AF65-F5344CB8AC3E}">
        <p14:creationId xmlns:p14="http://schemas.microsoft.com/office/powerpoint/2010/main" val="3852312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B5BD721-4E09-4B18-B2C5-1BA1EFE2FB11}" type="datetimeFigureOut">
              <a:rPr lang="en-US" smtClean="0"/>
              <a:t>9/11/20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D9B59C-865F-4A1D-8B41-A3A8803E656A}" type="slidenum">
              <a:rPr lang="en-US" smtClean="0"/>
              <a:t>‹#›</a:t>
            </a:fld>
            <a:endParaRPr lang="en-US"/>
          </a:p>
        </p:txBody>
      </p:sp>
    </p:spTree>
    <p:extLst>
      <p:ext uri="{BB962C8B-B14F-4D97-AF65-F5344CB8AC3E}">
        <p14:creationId xmlns:p14="http://schemas.microsoft.com/office/powerpoint/2010/main" val="2504404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5BD721-4E09-4B18-B2C5-1BA1EFE2FB11}" type="datetimeFigureOut">
              <a:rPr lang="en-US" smtClean="0"/>
              <a:t>9/11/20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D9B59C-865F-4A1D-8B41-A3A8803E656A}" type="slidenum">
              <a:rPr lang="en-US" smtClean="0"/>
              <a:t>‹#›</a:t>
            </a:fld>
            <a:endParaRPr lang="en-US"/>
          </a:p>
        </p:txBody>
      </p:sp>
    </p:spTree>
    <p:extLst>
      <p:ext uri="{BB962C8B-B14F-4D97-AF65-F5344CB8AC3E}">
        <p14:creationId xmlns:p14="http://schemas.microsoft.com/office/powerpoint/2010/main" val="3690906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B5BD721-4E09-4B18-B2C5-1BA1EFE2FB11}" type="datetimeFigureOut">
              <a:rPr lang="en-US" smtClean="0"/>
              <a:t>9/11/20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D9B59C-865F-4A1D-8B41-A3A8803E656A}" type="slidenum">
              <a:rPr lang="en-US" smtClean="0"/>
              <a:t>‹#›</a:t>
            </a:fld>
            <a:endParaRPr lang="en-US"/>
          </a:p>
        </p:txBody>
      </p:sp>
    </p:spTree>
    <p:extLst>
      <p:ext uri="{BB962C8B-B14F-4D97-AF65-F5344CB8AC3E}">
        <p14:creationId xmlns:p14="http://schemas.microsoft.com/office/powerpoint/2010/main" val="1599818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B5BD721-4E09-4B18-B2C5-1BA1EFE2FB11}" type="datetimeFigureOut">
              <a:rPr lang="en-US" smtClean="0"/>
              <a:t>9/11/20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D9B59C-865F-4A1D-8B41-A3A8803E656A}" type="slidenum">
              <a:rPr lang="en-US" smtClean="0"/>
              <a:t>‹#›</a:t>
            </a:fld>
            <a:endParaRPr lang="en-US"/>
          </a:p>
        </p:txBody>
      </p:sp>
    </p:spTree>
    <p:extLst>
      <p:ext uri="{BB962C8B-B14F-4D97-AF65-F5344CB8AC3E}">
        <p14:creationId xmlns:p14="http://schemas.microsoft.com/office/powerpoint/2010/main" val="3233704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5BD721-4E09-4B18-B2C5-1BA1EFE2FB11}" type="datetimeFigureOut">
              <a:rPr lang="en-US" smtClean="0"/>
              <a:t>9/11/20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D9B59C-865F-4A1D-8B41-A3A8803E656A}" type="slidenum">
              <a:rPr lang="en-US" smtClean="0"/>
              <a:t>‹#›</a:t>
            </a:fld>
            <a:endParaRPr lang="en-US"/>
          </a:p>
        </p:txBody>
      </p:sp>
    </p:spTree>
    <p:extLst>
      <p:ext uri="{BB962C8B-B14F-4D97-AF65-F5344CB8AC3E}">
        <p14:creationId xmlns:p14="http://schemas.microsoft.com/office/powerpoint/2010/main" val="2457250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Leadership for Changing world for Laboratory Practice</a:t>
            </a:r>
          </a:p>
        </p:txBody>
      </p:sp>
      <p:sp>
        <p:nvSpPr>
          <p:cNvPr id="3" name="Subtitle 2"/>
          <p:cNvSpPr>
            <a:spLocks noGrp="1"/>
          </p:cNvSpPr>
          <p:nvPr>
            <p:ph type="subTitle" idx="1"/>
          </p:nvPr>
        </p:nvSpPr>
        <p:spPr/>
        <p:txBody>
          <a:bodyPr>
            <a:normAutofit/>
          </a:bodyPr>
          <a:lstStyle/>
          <a:p>
            <a:r>
              <a:rPr lang="en-US" sz="6000" dirty="0"/>
              <a:t>CONFIDENCE BANDA</a:t>
            </a:r>
          </a:p>
        </p:txBody>
      </p:sp>
      <p:pic>
        <p:nvPicPr>
          <p:cNvPr id="4" name="Picture 3"/>
          <p:cNvPicPr>
            <a:picLocks noChangeAspect="1"/>
          </p:cNvPicPr>
          <p:nvPr/>
        </p:nvPicPr>
        <p:blipFill>
          <a:blip r:embed="rId2"/>
          <a:stretch>
            <a:fillRect/>
          </a:stretch>
        </p:blipFill>
        <p:spPr>
          <a:xfrm>
            <a:off x="452437" y="4537363"/>
            <a:ext cx="2143125" cy="2133600"/>
          </a:xfrm>
          <a:prstGeom prst="rect">
            <a:avLst/>
          </a:prstGeom>
        </p:spPr>
      </p:pic>
      <p:pic>
        <p:nvPicPr>
          <p:cNvPr id="5" name="Picture 4"/>
          <p:cNvPicPr>
            <a:picLocks noChangeAspect="1"/>
          </p:cNvPicPr>
          <p:nvPr/>
        </p:nvPicPr>
        <p:blipFill>
          <a:blip r:embed="rId3"/>
          <a:stretch>
            <a:fillRect/>
          </a:stretch>
        </p:blipFill>
        <p:spPr>
          <a:xfrm>
            <a:off x="9612673" y="4537363"/>
            <a:ext cx="2110654" cy="2110654"/>
          </a:xfrm>
          <a:prstGeom prst="rect">
            <a:avLst/>
          </a:prstGeom>
        </p:spPr>
      </p:pic>
    </p:spTree>
    <p:extLst>
      <p:ext uri="{BB962C8B-B14F-4D97-AF65-F5344CB8AC3E}">
        <p14:creationId xmlns:p14="http://schemas.microsoft.com/office/powerpoint/2010/main" val="15490468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Financial Accountability</a:t>
            </a:r>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dirty="0"/>
              <a:t>Management of Funds </a:t>
            </a:r>
          </a:p>
        </p:txBody>
      </p:sp>
    </p:spTree>
    <p:extLst>
      <p:ext uri="{BB962C8B-B14F-4D97-AF65-F5344CB8AC3E}">
        <p14:creationId xmlns:p14="http://schemas.microsoft.com/office/powerpoint/2010/main" val="3963335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Laboratory Leadership Workforce Opportunities</a:t>
            </a:r>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dirty="0"/>
              <a:t>Research and Innovation </a:t>
            </a:r>
          </a:p>
          <a:p>
            <a:pPr>
              <a:buFont typeface="Wingdings" panose="05000000000000000000" pitchFamily="2" charset="2"/>
              <a:buChar char="Ø"/>
            </a:pPr>
            <a:r>
              <a:rPr lang="en-US" dirty="0"/>
              <a:t>Capacity developments</a:t>
            </a:r>
          </a:p>
          <a:p>
            <a:pPr>
              <a:buFont typeface="Wingdings" panose="05000000000000000000" pitchFamily="2" charset="2"/>
              <a:buChar char="Ø"/>
            </a:pPr>
            <a:r>
              <a:rPr lang="en-US" dirty="0"/>
              <a:t>Leadership Trainings </a:t>
            </a:r>
          </a:p>
          <a:p>
            <a:pPr>
              <a:buFont typeface="Wingdings" panose="05000000000000000000" pitchFamily="2" charset="2"/>
              <a:buChar char="Ø"/>
            </a:pPr>
            <a:endParaRPr lang="en-US" dirty="0"/>
          </a:p>
          <a:p>
            <a:endParaRPr lang="en-US" dirty="0"/>
          </a:p>
          <a:p>
            <a:endParaRPr lang="en-US" dirty="0"/>
          </a:p>
        </p:txBody>
      </p:sp>
    </p:spTree>
    <p:extLst>
      <p:ext uri="{BB962C8B-B14F-4D97-AF65-F5344CB8AC3E}">
        <p14:creationId xmlns:p14="http://schemas.microsoft.com/office/powerpoint/2010/main" val="16821449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Scope of Regional Taskforce and District Representatives </a:t>
            </a:r>
            <a:br>
              <a:rPr lang="en-US" dirty="0"/>
            </a:br>
            <a:endParaRPr lang="en-US" dirty="0"/>
          </a:p>
        </p:txBody>
      </p:sp>
      <p:sp>
        <p:nvSpPr>
          <p:cNvPr id="3" name="Subtitle 2"/>
          <p:cNvSpPr>
            <a:spLocks noGrp="1"/>
          </p:cNvSpPr>
          <p:nvPr>
            <p:ph type="subTitle" idx="1"/>
          </p:nvPr>
        </p:nvSpPr>
        <p:spPr>
          <a:xfrm flipV="1">
            <a:off x="3768436" y="5257799"/>
            <a:ext cx="6899564" cy="45719"/>
          </a:xfrm>
        </p:spPr>
        <p:txBody>
          <a:bodyPr>
            <a:normAutofit fontScale="25000" lnSpcReduction="20000"/>
          </a:bodyPr>
          <a:lstStyle/>
          <a:p>
            <a:endParaRPr lang="en-US" dirty="0"/>
          </a:p>
        </p:txBody>
      </p:sp>
    </p:spTree>
    <p:extLst>
      <p:ext uri="{BB962C8B-B14F-4D97-AF65-F5344CB8AC3E}">
        <p14:creationId xmlns:p14="http://schemas.microsoft.com/office/powerpoint/2010/main" val="8270190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Committee </a:t>
            </a:r>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dirty="0"/>
              <a:t>To provide effective means of communication between MAMLS members and other professionals at district level.</a:t>
            </a:r>
          </a:p>
        </p:txBody>
      </p:sp>
    </p:spTree>
    <p:extLst>
      <p:ext uri="{BB962C8B-B14F-4D97-AF65-F5344CB8AC3E}">
        <p14:creationId xmlns:p14="http://schemas.microsoft.com/office/powerpoint/2010/main" val="27425275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District Committee </a:t>
            </a:r>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dirty="0"/>
              <a:t>The committee will be reporting to Regional MAMLS Committee. All      communications made verbally or via WhatsApp should be formalized by sending email and copying MAMLS Secretariat. </a:t>
            </a:r>
          </a:p>
        </p:txBody>
      </p:sp>
    </p:spTree>
    <p:extLst>
      <p:ext uri="{BB962C8B-B14F-4D97-AF65-F5344CB8AC3E}">
        <p14:creationId xmlns:p14="http://schemas.microsoft.com/office/powerpoint/2010/main" val="28373342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 </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dirty="0"/>
              <a:t>To Facilitate the exchange of knowledge and skills among MAMLS members through Continuous Professional Development (CPD) sessions. </a:t>
            </a:r>
          </a:p>
          <a:p>
            <a:pPr>
              <a:buFont typeface="Wingdings" panose="05000000000000000000" pitchFamily="2" charset="2"/>
              <a:buChar char="Ø"/>
            </a:pPr>
            <a:r>
              <a:rPr lang="en-US" dirty="0"/>
              <a:t>To support Secretariat with MAMLS membership registration and maintain an updated list of district level MAMLS registered members. </a:t>
            </a:r>
          </a:p>
          <a:p>
            <a:pPr>
              <a:buFont typeface="Wingdings" panose="05000000000000000000" pitchFamily="2" charset="2"/>
              <a:buChar char="Ø"/>
            </a:pPr>
            <a:r>
              <a:rPr lang="en-US" dirty="0"/>
              <a:t>To encourage high professionalism among MAMLS members by ensuring that members:</a:t>
            </a:r>
          </a:p>
          <a:p>
            <a:pPr lvl="2">
              <a:buFont typeface="Wingdings" panose="05000000000000000000" pitchFamily="2" charset="2"/>
              <a:buChar char="§"/>
            </a:pPr>
            <a:r>
              <a:rPr lang="en-US" dirty="0"/>
              <a:t>Are registered with Medical Council of Malawi and renew their registration annually.  </a:t>
            </a:r>
          </a:p>
          <a:p>
            <a:pPr lvl="2">
              <a:buFont typeface="Wingdings" panose="05000000000000000000" pitchFamily="2" charset="2"/>
              <a:buChar char="§"/>
            </a:pPr>
            <a:r>
              <a:rPr lang="en-US" dirty="0"/>
              <a:t>Are compliant to Medical Laboratory Code of Ethics </a:t>
            </a:r>
          </a:p>
          <a:p>
            <a:pPr>
              <a:buFont typeface="Wingdings" panose="05000000000000000000" pitchFamily="2" charset="2"/>
              <a:buChar char="§"/>
            </a:pPr>
            <a:endParaRPr lang="en-US" dirty="0"/>
          </a:p>
        </p:txBody>
      </p:sp>
    </p:spTree>
    <p:extLst>
      <p:ext uri="{BB962C8B-B14F-4D97-AF65-F5344CB8AC3E}">
        <p14:creationId xmlns:p14="http://schemas.microsoft.com/office/powerpoint/2010/main" val="28726435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CONT’D</a:t>
            </a:r>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dirty="0"/>
              <a:t>To identify deficiencies that discredit the medical laboratory services and medical lab professionals through engaging the members in the district. </a:t>
            </a:r>
          </a:p>
          <a:p>
            <a:pPr>
              <a:buFont typeface="Wingdings" panose="05000000000000000000" pitchFamily="2" charset="2"/>
              <a:buChar char="Ø"/>
            </a:pPr>
            <a:r>
              <a:rPr lang="en-US" dirty="0"/>
              <a:t>To promote medical laboratory profession in collaboration with MAMLS secretariat. </a:t>
            </a:r>
          </a:p>
          <a:p>
            <a:pPr>
              <a:buFont typeface="Wingdings" panose="05000000000000000000" pitchFamily="2" charset="2"/>
              <a:buChar char="Ø"/>
            </a:pPr>
            <a:r>
              <a:rPr lang="en-US" dirty="0"/>
              <a:t>To share recommendations to Regional MAMLS Committee on how to address such challenges. </a:t>
            </a:r>
          </a:p>
          <a:p>
            <a:pPr>
              <a:buFont typeface="Wingdings" panose="05000000000000000000" pitchFamily="2" charset="2"/>
              <a:buChar char="Ø"/>
            </a:pPr>
            <a:r>
              <a:rPr lang="en-US" dirty="0"/>
              <a:t>Carry out other duties assigned by MAMLS Council/Taskforce committee from time to time. </a:t>
            </a:r>
          </a:p>
          <a:p>
            <a:endParaRPr lang="en-US" dirty="0"/>
          </a:p>
        </p:txBody>
      </p:sp>
    </p:spTree>
    <p:extLst>
      <p:ext uri="{BB962C8B-B14F-4D97-AF65-F5344CB8AC3E}">
        <p14:creationId xmlns:p14="http://schemas.microsoft.com/office/powerpoint/2010/main" val="17883296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Monitoring and Evaluation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52287515"/>
              </p:ext>
            </p:extLst>
          </p:nvPr>
        </p:nvGraphicFramePr>
        <p:xfrm>
          <a:off x="1143000" y="1427019"/>
          <a:ext cx="10044113" cy="4973781"/>
        </p:xfrm>
        <a:graphic>
          <a:graphicData uri="http://schemas.openxmlformats.org/drawingml/2006/table">
            <a:tbl>
              <a:tblPr firstRow="1" firstCol="1" bandRow="1">
                <a:tableStyleId>{5C22544A-7EE6-4342-B048-85BDC9FD1C3A}</a:tableStyleId>
              </a:tblPr>
              <a:tblGrid>
                <a:gridCol w="1443038">
                  <a:extLst>
                    <a:ext uri="{9D8B030D-6E8A-4147-A177-3AD203B41FA5}">
                      <a16:colId xmlns:a16="http://schemas.microsoft.com/office/drawing/2014/main" val="2681596458"/>
                    </a:ext>
                  </a:extLst>
                </a:gridCol>
                <a:gridCol w="3092888">
                  <a:extLst>
                    <a:ext uri="{9D8B030D-6E8A-4147-A177-3AD203B41FA5}">
                      <a16:colId xmlns:a16="http://schemas.microsoft.com/office/drawing/2014/main" val="1598836776"/>
                    </a:ext>
                  </a:extLst>
                </a:gridCol>
                <a:gridCol w="1979639">
                  <a:extLst>
                    <a:ext uri="{9D8B030D-6E8A-4147-A177-3AD203B41FA5}">
                      <a16:colId xmlns:a16="http://schemas.microsoft.com/office/drawing/2014/main" val="1104878392"/>
                    </a:ext>
                  </a:extLst>
                </a:gridCol>
                <a:gridCol w="1764274">
                  <a:extLst>
                    <a:ext uri="{9D8B030D-6E8A-4147-A177-3AD203B41FA5}">
                      <a16:colId xmlns:a16="http://schemas.microsoft.com/office/drawing/2014/main" val="2526312475"/>
                    </a:ext>
                  </a:extLst>
                </a:gridCol>
                <a:gridCol w="1764274">
                  <a:extLst>
                    <a:ext uri="{9D8B030D-6E8A-4147-A177-3AD203B41FA5}">
                      <a16:colId xmlns:a16="http://schemas.microsoft.com/office/drawing/2014/main" val="417367624"/>
                    </a:ext>
                  </a:extLst>
                </a:gridCol>
              </a:tblGrid>
              <a:tr h="587819">
                <a:tc>
                  <a:txBody>
                    <a:bodyPr/>
                    <a:lstStyle/>
                    <a:p>
                      <a:pPr>
                        <a:lnSpc>
                          <a:spcPct val="115000"/>
                        </a:lnSpc>
                        <a:spcAft>
                          <a:spcPts val="1000"/>
                        </a:spcAft>
                      </a:pPr>
                      <a:r>
                        <a:rPr lang="en-US" sz="1000">
                          <a:effectLst/>
                        </a:rPr>
                        <a:t>No</a:t>
                      </a:r>
                      <a:endParaRPr lang="en-US" sz="900">
                        <a:effectLst/>
                        <a:latin typeface="Calibri" panose="020F0502020204030204" pitchFamily="34" charset="0"/>
                        <a:ea typeface="Calibri" panose="020F0502020204030204" pitchFamily="34" charset="0"/>
                        <a:cs typeface="SimSun" panose="02010600030101010101" pitchFamily="2" charset="-122"/>
                      </a:endParaRPr>
                    </a:p>
                  </a:txBody>
                  <a:tcPr marL="55282" marR="55282" marT="0" marB="0"/>
                </a:tc>
                <a:tc>
                  <a:txBody>
                    <a:bodyPr/>
                    <a:lstStyle/>
                    <a:p>
                      <a:pPr>
                        <a:lnSpc>
                          <a:spcPct val="115000"/>
                        </a:lnSpc>
                        <a:spcAft>
                          <a:spcPts val="1000"/>
                        </a:spcAft>
                      </a:pPr>
                      <a:r>
                        <a:rPr lang="en-US" sz="900">
                          <a:effectLst/>
                        </a:rPr>
                        <a:t>Objective </a:t>
                      </a:r>
                      <a:endParaRPr lang="en-US" sz="900">
                        <a:effectLst/>
                        <a:latin typeface="Calibri" panose="020F0502020204030204" pitchFamily="34" charset="0"/>
                        <a:ea typeface="Calibri" panose="020F0502020204030204" pitchFamily="34" charset="0"/>
                        <a:cs typeface="SimSun" panose="02010600030101010101" pitchFamily="2" charset="-122"/>
                      </a:endParaRPr>
                    </a:p>
                  </a:txBody>
                  <a:tcPr marL="55282" marR="55282" marT="0" marB="0"/>
                </a:tc>
                <a:tc>
                  <a:txBody>
                    <a:bodyPr/>
                    <a:lstStyle/>
                    <a:p>
                      <a:pPr>
                        <a:lnSpc>
                          <a:spcPct val="115000"/>
                        </a:lnSpc>
                        <a:spcAft>
                          <a:spcPts val="1000"/>
                        </a:spcAft>
                      </a:pPr>
                      <a:r>
                        <a:rPr lang="en-US" sz="900">
                          <a:effectLst/>
                        </a:rPr>
                        <a:t>Indicator </a:t>
                      </a:r>
                      <a:endParaRPr lang="en-US" sz="900">
                        <a:effectLst/>
                        <a:latin typeface="Calibri" panose="020F0502020204030204" pitchFamily="34" charset="0"/>
                        <a:ea typeface="Calibri" panose="020F0502020204030204" pitchFamily="34" charset="0"/>
                        <a:cs typeface="SimSun" panose="02010600030101010101" pitchFamily="2" charset="-122"/>
                      </a:endParaRPr>
                    </a:p>
                  </a:txBody>
                  <a:tcPr marL="55282" marR="55282" marT="0" marB="0"/>
                </a:tc>
                <a:tc>
                  <a:txBody>
                    <a:bodyPr/>
                    <a:lstStyle/>
                    <a:p>
                      <a:pPr>
                        <a:lnSpc>
                          <a:spcPct val="115000"/>
                        </a:lnSpc>
                        <a:spcAft>
                          <a:spcPts val="1000"/>
                        </a:spcAft>
                      </a:pPr>
                      <a:r>
                        <a:rPr lang="en-US" sz="900">
                          <a:effectLst/>
                        </a:rPr>
                        <a:t>Target </a:t>
                      </a:r>
                      <a:endParaRPr lang="en-US" sz="900">
                        <a:effectLst/>
                        <a:latin typeface="Calibri" panose="020F0502020204030204" pitchFamily="34" charset="0"/>
                        <a:ea typeface="Calibri" panose="020F0502020204030204" pitchFamily="34" charset="0"/>
                        <a:cs typeface="SimSun" panose="02010600030101010101" pitchFamily="2" charset="-122"/>
                      </a:endParaRPr>
                    </a:p>
                  </a:txBody>
                  <a:tcPr marL="55282" marR="55282" marT="0" marB="0"/>
                </a:tc>
                <a:tc>
                  <a:txBody>
                    <a:bodyPr/>
                    <a:lstStyle/>
                    <a:p>
                      <a:pPr>
                        <a:lnSpc>
                          <a:spcPct val="115000"/>
                        </a:lnSpc>
                        <a:spcAft>
                          <a:spcPts val="1000"/>
                        </a:spcAft>
                      </a:pPr>
                      <a:r>
                        <a:rPr lang="en-US" sz="900">
                          <a:effectLst/>
                        </a:rPr>
                        <a:t>Reporting frequency </a:t>
                      </a:r>
                      <a:endParaRPr lang="en-US" sz="900">
                        <a:effectLst/>
                        <a:latin typeface="Calibri" panose="020F0502020204030204" pitchFamily="34" charset="0"/>
                        <a:ea typeface="Calibri" panose="020F0502020204030204" pitchFamily="34" charset="0"/>
                        <a:cs typeface="SimSun" panose="02010600030101010101" pitchFamily="2" charset="-122"/>
                      </a:endParaRPr>
                    </a:p>
                  </a:txBody>
                  <a:tcPr marL="55282" marR="55282" marT="0" marB="0"/>
                </a:tc>
                <a:extLst>
                  <a:ext uri="{0D108BD9-81ED-4DB2-BD59-A6C34878D82A}">
                    <a16:rowId xmlns:a16="http://schemas.microsoft.com/office/drawing/2014/main" val="1788439536"/>
                  </a:ext>
                </a:extLst>
              </a:tr>
              <a:tr h="812848">
                <a:tc>
                  <a:txBody>
                    <a:bodyPr/>
                    <a:lstStyle/>
                    <a:p>
                      <a:pPr marL="0" lvl="0" indent="0">
                        <a:lnSpc>
                          <a:spcPct val="115000"/>
                        </a:lnSpc>
                        <a:spcAft>
                          <a:spcPts val="0"/>
                        </a:spcAft>
                        <a:buFont typeface="+mj-lt"/>
                        <a:buNone/>
                      </a:pPr>
                      <a:r>
                        <a:rPr lang="en-US" sz="1000" dirty="0">
                          <a:effectLst/>
                          <a:latin typeface="+mn-lt"/>
                          <a:ea typeface="+mn-ea"/>
                          <a:cs typeface="+mn-cs"/>
                        </a:rPr>
                        <a:t>1</a:t>
                      </a:r>
                      <a:endParaRPr lang="en-US" sz="900" dirty="0">
                        <a:effectLst/>
                        <a:latin typeface="Calibri" panose="020F0502020204030204" pitchFamily="34" charset="0"/>
                        <a:ea typeface="Calibri" panose="020F0502020204030204" pitchFamily="34" charset="0"/>
                        <a:cs typeface="SimSun" panose="02010600030101010101" pitchFamily="2" charset="-122"/>
                      </a:endParaRPr>
                    </a:p>
                  </a:txBody>
                  <a:tcPr marL="55282" marR="55282" marT="0" marB="0"/>
                </a:tc>
                <a:tc>
                  <a:txBody>
                    <a:bodyPr/>
                    <a:lstStyle/>
                    <a:p>
                      <a:pPr algn="just">
                        <a:lnSpc>
                          <a:spcPct val="115000"/>
                        </a:lnSpc>
                        <a:spcAft>
                          <a:spcPts val="0"/>
                        </a:spcAft>
                      </a:pPr>
                      <a:r>
                        <a:rPr lang="en-US" sz="900">
                          <a:effectLst/>
                        </a:rPr>
                        <a:t>To facilitate the exchange of knowledge and skills among MAMLS members </a:t>
                      </a:r>
                      <a:endParaRPr lang="en-US" sz="900">
                        <a:effectLst/>
                        <a:latin typeface="Calibri" panose="020F0502020204030204" pitchFamily="34" charset="0"/>
                        <a:ea typeface="Calibri" panose="020F0502020204030204" pitchFamily="34" charset="0"/>
                        <a:cs typeface="SimSun" panose="02010600030101010101" pitchFamily="2" charset="-122"/>
                      </a:endParaRPr>
                    </a:p>
                  </a:txBody>
                  <a:tcPr marL="55282" marR="55282" marT="0" marB="0"/>
                </a:tc>
                <a:tc>
                  <a:txBody>
                    <a:bodyPr/>
                    <a:lstStyle/>
                    <a:p>
                      <a:pPr algn="just">
                        <a:lnSpc>
                          <a:spcPct val="115000"/>
                        </a:lnSpc>
                        <a:spcAft>
                          <a:spcPts val="0"/>
                        </a:spcAft>
                      </a:pPr>
                      <a:r>
                        <a:rPr lang="en-US" sz="900">
                          <a:effectLst/>
                        </a:rPr>
                        <a:t>Number of Continuous Professional Development (CPD) sessions.</a:t>
                      </a:r>
                      <a:endParaRPr lang="en-US" sz="900">
                        <a:effectLst/>
                        <a:latin typeface="Calibri" panose="020F0502020204030204" pitchFamily="34" charset="0"/>
                        <a:ea typeface="Calibri" panose="020F0502020204030204" pitchFamily="34" charset="0"/>
                        <a:cs typeface="SimSun" panose="02010600030101010101" pitchFamily="2" charset="-122"/>
                      </a:endParaRPr>
                    </a:p>
                  </a:txBody>
                  <a:tcPr marL="55282" marR="55282" marT="0" marB="0"/>
                </a:tc>
                <a:tc>
                  <a:txBody>
                    <a:bodyPr/>
                    <a:lstStyle/>
                    <a:p>
                      <a:pPr algn="just">
                        <a:lnSpc>
                          <a:spcPct val="115000"/>
                        </a:lnSpc>
                        <a:spcAft>
                          <a:spcPts val="0"/>
                        </a:spcAft>
                      </a:pPr>
                      <a:r>
                        <a:rPr lang="en-US" sz="900" dirty="0">
                          <a:effectLst/>
                        </a:rPr>
                        <a:t>1 per quarter </a:t>
                      </a:r>
                      <a:endParaRPr lang="en-US" sz="900" dirty="0">
                        <a:effectLst/>
                        <a:latin typeface="Calibri" panose="020F0502020204030204" pitchFamily="34" charset="0"/>
                        <a:ea typeface="Calibri" panose="020F0502020204030204" pitchFamily="34" charset="0"/>
                        <a:cs typeface="SimSun" panose="02010600030101010101" pitchFamily="2" charset="-122"/>
                      </a:endParaRPr>
                    </a:p>
                  </a:txBody>
                  <a:tcPr marL="55282" marR="55282" marT="0" marB="0"/>
                </a:tc>
                <a:tc>
                  <a:txBody>
                    <a:bodyPr/>
                    <a:lstStyle/>
                    <a:p>
                      <a:pPr algn="just">
                        <a:lnSpc>
                          <a:spcPct val="115000"/>
                        </a:lnSpc>
                        <a:spcAft>
                          <a:spcPts val="0"/>
                        </a:spcAft>
                      </a:pPr>
                      <a:r>
                        <a:rPr lang="en-US" sz="900">
                          <a:effectLst/>
                        </a:rPr>
                        <a:t>Quarterly </a:t>
                      </a:r>
                      <a:endParaRPr lang="en-US" sz="900">
                        <a:effectLst/>
                        <a:latin typeface="Calibri" panose="020F0502020204030204" pitchFamily="34" charset="0"/>
                        <a:ea typeface="Calibri" panose="020F0502020204030204" pitchFamily="34" charset="0"/>
                        <a:cs typeface="SimSun" panose="02010600030101010101" pitchFamily="2" charset="-122"/>
                      </a:endParaRPr>
                    </a:p>
                  </a:txBody>
                  <a:tcPr marL="55282" marR="55282" marT="0" marB="0"/>
                </a:tc>
                <a:extLst>
                  <a:ext uri="{0D108BD9-81ED-4DB2-BD59-A6C34878D82A}">
                    <a16:rowId xmlns:a16="http://schemas.microsoft.com/office/drawing/2014/main" val="2063632680"/>
                  </a:ext>
                </a:extLst>
              </a:tr>
              <a:tr h="648345">
                <a:tc>
                  <a:txBody>
                    <a:bodyPr/>
                    <a:lstStyle/>
                    <a:p>
                      <a:pPr marL="0" lvl="0" indent="0">
                        <a:lnSpc>
                          <a:spcPct val="115000"/>
                        </a:lnSpc>
                        <a:spcAft>
                          <a:spcPts val="1000"/>
                        </a:spcAft>
                        <a:buFont typeface="+mj-lt"/>
                        <a:buNone/>
                      </a:pPr>
                      <a:r>
                        <a:rPr lang="en-US" sz="1000" dirty="0">
                          <a:effectLst/>
                          <a:latin typeface="+mn-lt"/>
                          <a:ea typeface="+mn-ea"/>
                          <a:cs typeface="+mn-cs"/>
                        </a:rPr>
                        <a:t>2</a:t>
                      </a:r>
                      <a:endParaRPr lang="en-US" sz="900" dirty="0">
                        <a:effectLst/>
                        <a:latin typeface="Calibri" panose="020F0502020204030204" pitchFamily="34" charset="0"/>
                        <a:ea typeface="Calibri" panose="020F0502020204030204" pitchFamily="34" charset="0"/>
                        <a:cs typeface="SimSun" panose="02010600030101010101" pitchFamily="2" charset="-122"/>
                      </a:endParaRPr>
                    </a:p>
                  </a:txBody>
                  <a:tcPr marL="55282" marR="55282" marT="0" marB="0"/>
                </a:tc>
                <a:tc>
                  <a:txBody>
                    <a:bodyPr/>
                    <a:lstStyle/>
                    <a:p>
                      <a:pPr algn="just">
                        <a:lnSpc>
                          <a:spcPct val="115000"/>
                        </a:lnSpc>
                        <a:spcAft>
                          <a:spcPts val="0"/>
                        </a:spcAft>
                      </a:pPr>
                      <a:r>
                        <a:rPr lang="en-US" sz="900" dirty="0">
                          <a:effectLst/>
                        </a:rPr>
                        <a:t>To work hand in hand with MAMLS Secretariat in registering members </a:t>
                      </a:r>
                      <a:endParaRPr lang="en-US" sz="900" dirty="0">
                        <a:effectLst/>
                        <a:latin typeface="Calibri" panose="020F0502020204030204" pitchFamily="34" charset="0"/>
                        <a:ea typeface="Calibri" panose="020F0502020204030204" pitchFamily="34" charset="0"/>
                        <a:cs typeface="SimSun" panose="02010600030101010101" pitchFamily="2" charset="-122"/>
                      </a:endParaRPr>
                    </a:p>
                  </a:txBody>
                  <a:tcPr marL="55282" marR="55282" marT="0" marB="0"/>
                </a:tc>
                <a:tc>
                  <a:txBody>
                    <a:bodyPr/>
                    <a:lstStyle/>
                    <a:p>
                      <a:pPr algn="just">
                        <a:lnSpc>
                          <a:spcPct val="115000"/>
                        </a:lnSpc>
                        <a:spcAft>
                          <a:spcPts val="0"/>
                        </a:spcAft>
                      </a:pPr>
                      <a:r>
                        <a:rPr lang="en-US" sz="900">
                          <a:effectLst/>
                        </a:rPr>
                        <a:t>Number of new members registered per month </a:t>
                      </a:r>
                      <a:endParaRPr lang="en-US" sz="900">
                        <a:effectLst/>
                        <a:latin typeface="Calibri" panose="020F0502020204030204" pitchFamily="34" charset="0"/>
                        <a:ea typeface="Calibri" panose="020F0502020204030204" pitchFamily="34" charset="0"/>
                        <a:cs typeface="SimSun" panose="02010600030101010101" pitchFamily="2" charset="-122"/>
                      </a:endParaRPr>
                    </a:p>
                  </a:txBody>
                  <a:tcPr marL="55282" marR="55282" marT="0" marB="0"/>
                </a:tc>
                <a:tc>
                  <a:txBody>
                    <a:bodyPr/>
                    <a:lstStyle/>
                    <a:p>
                      <a:pPr algn="just">
                        <a:lnSpc>
                          <a:spcPct val="115000"/>
                        </a:lnSpc>
                        <a:spcAft>
                          <a:spcPts val="0"/>
                        </a:spcAft>
                      </a:pPr>
                      <a:r>
                        <a:rPr lang="en-US" sz="900">
                          <a:effectLst/>
                        </a:rPr>
                        <a:t>15% increase in members registered monthly </a:t>
                      </a:r>
                      <a:endParaRPr lang="en-US" sz="900">
                        <a:effectLst/>
                        <a:latin typeface="Calibri" panose="020F0502020204030204" pitchFamily="34" charset="0"/>
                        <a:ea typeface="Calibri" panose="020F0502020204030204" pitchFamily="34" charset="0"/>
                        <a:cs typeface="SimSun" panose="02010600030101010101" pitchFamily="2" charset="-122"/>
                      </a:endParaRPr>
                    </a:p>
                  </a:txBody>
                  <a:tcPr marL="55282" marR="55282" marT="0" marB="0"/>
                </a:tc>
                <a:tc>
                  <a:txBody>
                    <a:bodyPr/>
                    <a:lstStyle/>
                    <a:p>
                      <a:pPr algn="just">
                        <a:lnSpc>
                          <a:spcPct val="115000"/>
                        </a:lnSpc>
                        <a:spcAft>
                          <a:spcPts val="0"/>
                        </a:spcAft>
                      </a:pPr>
                      <a:r>
                        <a:rPr lang="en-US" sz="900">
                          <a:effectLst/>
                        </a:rPr>
                        <a:t>Monthly </a:t>
                      </a:r>
                      <a:endParaRPr lang="en-US" sz="900">
                        <a:effectLst/>
                        <a:latin typeface="Calibri" panose="020F0502020204030204" pitchFamily="34" charset="0"/>
                        <a:ea typeface="Calibri" panose="020F0502020204030204" pitchFamily="34" charset="0"/>
                        <a:cs typeface="SimSun" panose="02010600030101010101" pitchFamily="2" charset="-122"/>
                      </a:endParaRPr>
                    </a:p>
                  </a:txBody>
                  <a:tcPr marL="55282" marR="55282" marT="0" marB="0"/>
                </a:tc>
                <a:extLst>
                  <a:ext uri="{0D108BD9-81ED-4DB2-BD59-A6C34878D82A}">
                    <a16:rowId xmlns:a16="http://schemas.microsoft.com/office/drawing/2014/main" val="617145617"/>
                  </a:ext>
                </a:extLst>
              </a:tr>
              <a:tr h="648345">
                <a:tc>
                  <a:txBody>
                    <a:bodyPr/>
                    <a:lstStyle/>
                    <a:p>
                      <a:pPr marL="0" lvl="0" indent="0">
                        <a:lnSpc>
                          <a:spcPct val="115000"/>
                        </a:lnSpc>
                        <a:spcAft>
                          <a:spcPts val="1000"/>
                        </a:spcAft>
                        <a:buFont typeface="+mj-lt"/>
                        <a:buNone/>
                      </a:pPr>
                      <a:r>
                        <a:rPr lang="en-US" sz="1000" dirty="0">
                          <a:effectLst/>
                          <a:latin typeface="+mn-lt"/>
                          <a:ea typeface="+mn-ea"/>
                          <a:cs typeface="+mn-cs"/>
                        </a:rPr>
                        <a:t>3</a:t>
                      </a:r>
                      <a:endParaRPr lang="en-US" sz="900" dirty="0">
                        <a:effectLst/>
                        <a:latin typeface="Calibri" panose="020F0502020204030204" pitchFamily="34" charset="0"/>
                        <a:ea typeface="Calibri" panose="020F0502020204030204" pitchFamily="34" charset="0"/>
                        <a:cs typeface="SimSun" panose="02010600030101010101" pitchFamily="2" charset="-122"/>
                      </a:endParaRPr>
                    </a:p>
                  </a:txBody>
                  <a:tcPr marL="55282" marR="55282" marT="0" marB="0"/>
                </a:tc>
                <a:tc>
                  <a:txBody>
                    <a:bodyPr/>
                    <a:lstStyle/>
                    <a:p>
                      <a:pPr algn="just">
                        <a:lnSpc>
                          <a:spcPct val="115000"/>
                        </a:lnSpc>
                        <a:spcAft>
                          <a:spcPts val="0"/>
                        </a:spcAft>
                      </a:pPr>
                      <a:r>
                        <a:rPr lang="en-US" sz="900">
                          <a:effectLst/>
                        </a:rPr>
                        <a:t>To share with MAMLS secretariat an updated list of MAMLS registered members </a:t>
                      </a:r>
                      <a:endParaRPr lang="en-US" sz="900">
                        <a:effectLst/>
                        <a:latin typeface="Calibri" panose="020F0502020204030204" pitchFamily="34" charset="0"/>
                        <a:ea typeface="Calibri" panose="020F0502020204030204" pitchFamily="34" charset="0"/>
                        <a:cs typeface="SimSun" panose="02010600030101010101" pitchFamily="2" charset="-122"/>
                      </a:endParaRPr>
                    </a:p>
                  </a:txBody>
                  <a:tcPr marL="55282" marR="55282" marT="0" marB="0"/>
                </a:tc>
                <a:tc>
                  <a:txBody>
                    <a:bodyPr/>
                    <a:lstStyle/>
                    <a:p>
                      <a:pPr algn="just">
                        <a:lnSpc>
                          <a:spcPct val="115000"/>
                        </a:lnSpc>
                        <a:spcAft>
                          <a:spcPts val="0"/>
                        </a:spcAft>
                      </a:pPr>
                      <a:r>
                        <a:rPr lang="en-US" sz="900">
                          <a:effectLst/>
                        </a:rPr>
                        <a:t>Timely submission of updated list of registered members </a:t>
                      </a:r>
                      <a:endParaRPr lang="en-US" sz="900">
                        <a:effectLst/>
                        <a:latin typeface="Calibri" panose="020F0502020204030204" pitchFamily="34" charset="0"/>
                        <a:ea typeface="Calibri" panose="020F0502020204030204" pitchFamily="34" charset="0"/>
                        <a:cs typeface="SimSun" panose="02010600030101010101" pitchFamily="2" charset="-122"/>
                      </a:endParaRPr>
                    </a:p>
                  </a:txBody>
                  <a:tcPr marL="55282" marR="55282" marT="0" marB="0"/>
                </a:tc>
                <a:tc>
                  <a:txBody>
                    <a:bodyPr/>
                    <a:lstStyle/>
                    <a:p>
                      <a:pPr algn="just">
                        <a:lnSpc>
                          <a:spcPct val="115000"/>
                        </a:lnSpc>
                        <a:spcAft>
                          <a:spcPts val="0"/>
                        </a:spcAft>
                      </a:pPr>
                      <a:r>
                        <a:rPr lang="en-US" sz="900">
                          <a:effectLst/>
                        </a:rPr>
                        <a:t>By 5</a:t>
                      </a:r>
                      <a:r>
                        <a:rPr lang="en-US" sz="900" baseline="30000">
                          <a:effectLst/>
                        </a:rPr>
                        <a:t>th</a:t>
                      </a:r>
                      <a:r>
                        <a:rPr lang="en-US" sz="900">
                          <a:effectLst/>
                        </a:rPr>
                        <a:t> of the other month  </a:t>
                      </a:r>
                      <a:endParaRPr lang="en-US" sz="900">
                        <a:effectLst/>
                        <a:latin typeface="Calibri" panose="020F0502020204030204" pitchFamily="34" charset="0"/>
                        <a:ea typeface="Calibri" panose="020F0502020204030204" pitchFamily="34" charset="0"/>
                        <a:cs typeface="SimSun" panose="02010600030101010101" pitchFamily="2" charset="-122"/>
                      </a:endParaRPr>
                    </a:p>
                  </a:txBody>
                  <a:tcPr marL="55282" marR="55282" marT="0" marB="0"/>
                </a:tc>
                <a:tc>
                  <a:txBody>
                    <a:bodyPr/>
                    <a:lstStyle/>
                    <a:p>
                      <a:pPr algn="just">
                        <a:lnSpc>
                          <a:spcPct val="115000"/>
                        </a:lnSpc>
                        <a:spcAft>
                          <a:spcPts val="0"/>
                        </a:spcAft>
                      </a:pPr>
                      <a:r>
                        <a:rPr lang="en-US" sz="900">
                          <a:effectLst/>
                        </a:rPr>
                        <a:t>Monthly </a:t>
                      </a:r>
                      <a:endParaRPr lang="en-US" sz="900">
                        <a:effectLst/>
                        <a:latin typeface="Calibri" panose="020F0502020204030204" pitchFamily="34" charset="0"/>
                        <a:ea typeface="Calibri" panose="020F0502020204030204" pitchFamily="34" charset="0"/>
                        <a:cs typeface="SimSun" panose="02010600030101010101" pitchFamily="2" charset="-122"/>
                      </a:endParaRPr>
                    </a:p>
                  </a:txBody>
                  <a:tcPr marL="55282" marR="55282" marT="0" marB="0"/>
                </a:tc>
                <a:extLst>
                  <a:ext uri="{0D108BD9-81ED-4DB2-BD59-A6C34878D82A}">
                    <a16:rowId xmlns:a16="http://schemas.microsoft.com/office/drawing/2014/main" val="2143251917"/>
                  </a:ext>
                </a:extLst>
              </a:tr>
              <a:tr h="1141855">
                <a:tc rowSpan="3">
                  <a:txBody>
                    <a:bodyPr/>
                    <a:lstStyle/>
                    <a:p>
                      <a:pPr marL="0" lvl="0" indent="0">
                        <a:lnSpc>
                          <a:spcPct val="115000"/>
                        </a:lnSpc>
                        <a:spcAft>
                          <a:spcPts val="1000"/>
                        </a:spcAft>
                        <a:buFont typeface="+mj-lt"/>
                        <a:buNone/>
                      </a:pPr>
                      <a:r>
                        <a:rPr lang="en-US" sz="1000" dirty="0">
                          <a:effectLst/>
                          <a:latin typeface="+mn-lt"/>
                          <a:ea typeface="+mn-ea"/>
                          <a:cs typeface="+mn-cs"/>
                        </a:rPr>
                        <a:t>4</a:t>
                      </a:r>
                      <a:endParaRPr lang="en-US" sz="900" dirty="0">
                        <a:effectLst/>
                        <a:latin typeface="Calibri" panose="020F0502020204030204" pitchFamily="34" charset="0"/>
                        <a:ea typeface="Calibri" panose="020F0502020204030204" pitchFamily="34" charset="0"/>
                        <a:cs typeface="SimSun" panose="02010600030101010101" pitchFamily="2" charset="-122"/>
                      </a:endParaRPr>
                    </a:p>
                  </a:txBody>
                  <a:tcPr marL="55282" marR="55282" marT="0" marB="0"/>
                </a:tc>
                <a:tc rowSpan="3">
                  <a:txBody>
                    <a:bodyPr/>
                    <a:lstStyle/>
                    <a:p>
                      <a:pPr algn="just">
                        <a:lnSpc>
                          <a:spcPct val="115000"/>
                        </a:lnSpc>
                        <a:spcAft>
                          <a:spcPts val="0"/>
                        </a:spcAft>
                      </a:pPr>
                      <a:r>
                        <a:rPr lang="en-US" sz="900" dirty="0">
                          <a:effectLst/>
                        </a:rPr>
                        <a:t>To encourage high professionalism among MAMLS members</a:t>
                      </a:r>
                      <a:endParaRPr lang="en-US" sz="900" dirty="0">
                        <a:effectLst/>
                        <a:latin typeface="Calibri" panose="020F0502020204030204" pitchFamily="34" charset="0"/>
                        <a:ea typeface="Calibri" panose="020F0502020204030204" pitchFamily="34" charset="0"/>
                        <a:cs typeface="SimSun" panose="02010600030101010101" pitchFamily="2" charset="-122"/>
                      </a:endParaRPr>
                    </a:p>
                  </a:txBody>
                  <a:tcPr marL="55282" marR="55282" marT="0" marB="0"/>
                </a:tc>
                <a:tc>
                  <a:txBody>
                    <a:bodyPr/>
                    <a:lstStyle/>
                    <a:p>
                      <a:pPr algn="just">
                        <a:lnSpc>
                          <a:spcPct val="115000"/>
                        </a:lnSpc>
                        <a:spcAft>
                          <a:spcPts val="0"/>
                        </a:spcAft>
                      </a:pPr>
                      <a:r>
                        <a:rPr lang="en-US" sz="900">
                          <a:effectLst/>
                        </a:rPr>
                        <a:t>% increase in number of registered MAMLS members who are registered with MCM and Valid Renewal Certificate. </a:t>
                      </a:r>
                      <a:endParaRPr lang="en-US" sz="900">
                        <a:effectLst/>
                        <a:latin typeface="Calibri" panose="020F0502020204030204" pitchFamily="34" charset="0"/>
                        <a:ea typeface="Calibri" panose="020F0502020204030204" pitchFamily="34" charset="0"/>
                        <a:cs typeface="SimSun" panose="02010600030101010101" pitchFamily="2" charset="-122"/>
                      </a:endParaRPr>
                    </a:p>
                  </a:txBody>
                  <a:tcPr marL="55282" marR="55282" marT="0" marB="0"/>
                </a:tc>
                <a:tc>
                  <a:txBody>
                    <a:bodyPr/>
                    <a:lstStyle/>
                    <a:p>
                      <a:pPr algn="just">
                        <a:lnSpc>
                          <a:spcPct val="115000"/>
                        </a:lnSpc>
                        <a:spcAft>
                          <a:spcPts val="0"/>
                        </a:spcAft>
                      </a:pPr>
                      <a:r>
                        <a:rPr lang="en-US" sz="900">
                          <a:effectLst/>
                        </a:rPr>
                        <a:t>15% increase among MAMLS registered members </a:t>
                      </a:r>
                      <a:endParaRPr lang="en-US" sz="900">
                        <a:effectLst/>
                        <a:latin typeface="Calibri" panose="020F0502020204030204" pitchFamily="34" charset="0"/>
                        <a:ea typeface="Calibri" panose="020F0502020204030204" pitchFamily="34" charset="0"/>
                        <a:cs typeface="SimSun" panose="02010600030101010101" pitchFamily="2" charset="-122"/>
                      </a:endParaRPr>
                    </a:p>
                  </a:txBody>
                  <a:tcPr marL="55282" marR="55282" marT="0" marB="0"/>
                </a:tc>
                <a:tc>
                  <a:txBody>
                    <a:bodyPr/>
                    <a:lstStyle/>
                    <a:p>
                      <a:pPr algn="just">
                        <a:lnSpc>
                          <a:spcPct val="115000"/>
                        </a:lnSpc>
                        <a:spcAft>
                          <a:spcPts val="0"/>
                        </a:spcAft>
                      </a:pPr>
                      <a:r>
                        <a:rPr lang="en-US" sz="900" dirty="0">
                          <a:effectLst/>
                        </a:rPr>
                        <a:t>Quarterly </a:t>
                      </a:r>
                      <a:endParaRPr lang="en-US" sz="900" dirty="0">
                        <a:effectLst/>
                        <a:latin typeface="Calibri" panose="020F0502020204030204" pitchFamily="34" charset="0"/>
                        <a:ea typeface="Calibri" panose="020F0502020204030204" pitchFamily="34" charset="0"/>
                        <a:cs typeface="SimSun" panose="02010600030101010101" pitchFamily="2" charset="-122"/>
                      </a:endParaRPr>
                    </a:p>
                  </a:txBody>
                  <a:tcPr marL="55282" marR="55282" marT="0" marB="0"/>
                </a:tc>
                <a:extLst>
                  <a:ext uri="{0D108BD9-81ED-4DB2-BD59-A6C34878D82A}">
                    <a16:rowId xmlns:a16="http://schemas.microsoft.com/office/drawing/2014/main" val="2970001191"/>
                  </a:ext>
                </a:extLst>
              </a:tr>
              <a:tr h="648345">
                <a:tc vMerge="1">
                  <a:txBody>
                    <a:bodyPr/>
                    <a:lstStyle/>
                    <a:p>
                      <a:endParaRPr lang="en-US"/>
                    </a:p>
                  </a:txBody>
                  <a:tcPr/>
                </a:tc>
                <a:tc vMerge="1">
                  <a:txBody>
                    <a:bodyPr/>
                    <a:lstStyle/>
                    <a:p>
                      <a:endParaRPr lang="en-US"/>
                    </a:p>
                  </a:txBody>
                  <a:tcPr/>
                </a:tc>
                <a:tc>
                  <a:txBody>
                    <a:bodyPr/>
                    <a:lstStyle/>
                    <a:p>
                      <a:pPr algn="just">
                        <a:lnSpc>
                          <a:spcPct val="115000"/>
                        </a:lnSpc>
                        <a:spcAft>
                          <a:spcPts val="0"/>
                        </a:spcAft>
                      </a:pPr>
                      <a:r>
                        <a:rPr lang="en-US" sz="900">
                          <a:effectLst/>
                        </a:rPr>
                        <a:t>Number of reported malpractices committed by MAMLS members  </a:t>
                      </a:r>
                      <a:endParaRPr lang="en-US" sz="900">
                        <a:effectLst/>
                        <a:latin typeface="Calibri" panose="020F0502020204030204" pitchFamily="34" charset="0"/>
                        <a:ea typeface="Calibri" panose="020F0502020204030204" pitchFamily="34" charset="0"/>
                        <a:cs typeface="SimSun" panose="02010600030101010101" pitchFamily="2" charset="-122"/>
                      </a:endParaRPr>
                    </a:p>
                  </a:txBody>
                  <a:tcPr marL="55282" marR="55282" marT="0" marB="0"/>
                </a:tc>
                <a:tc>
                  <a:txBody>
                    <a:bodyPr/>
                    <a:lstStyle/>
                    <a:p>
                      <a:pPr algn="just">
                        <a:lnSpc>
                          <a:spcPct val="115000"/>
                        </a:lnSpc>
                        <a:spcAft>
                          <a:spcPts val="0"/>
                        </a:spcAft>
                      </a:pPr>
                      <a:r>
                        <a:rPr lang="en-US" sz="900">
                          <a:effectLst/>
                        </a:rPr>
                        <a:t>Less than 2 per district per quarter </a:t>
                      </a:r>
                      <a:endParaRPr lang="en-US" sz="900">
                        <a:effectLst/>
                        <a:latin typeface="Calibri" panose="020F0502020204030204" pitchFamily="34" charset="0"/>
                        <a:ea typeface="Calibri" panose="020F0502020204030204" pitchFamily="34" charset="0"/>
                        <a:cs typeface="SimSun" panose="02010600030101010101" pitchFamily="2" charset="-122"/>
                      </a:endParaRPr>
                    </a:p>
                  </a:txBody>
                  <a:tcPr marL="55282" marR="55282" marT="0" marB="0"/>
                </a:tc>
                <a:tc>
                  <a:txBody>
                    <a:bodyPr/>
                    <a:lstStyle/>
                    <a:p>
                      <a:pPr algn="just">
                        <a:lnSpc>
                          <a:spcPct val="115000"/>
                        </a:lnSpc>
                        <a:spcAft>
                          <a:spcPts val="0"/>
                        </a:spcAft>
                      </a:pPr>
                      <a:r>
                        <a:rPr lang="en-US" sz="900">
                          <a:effectLst/>
                        </a:rPr>
                        <a:t>Quarterly </a:t>
                      </a:r>
                      <a:endParaRPr lang="en-US" sz="900">
                        <a:effectLst/>
                        <a:latin typeface="Calibri" panose="020F0502020204030204" pitchFamily="34" charset="0"/>
                        <a:ea typeface="Calibri" panose="020F0502020204030204" pitchFamily="34" charset="0"/>
                        <a:cs typeface="SimSun" panose="02010600030101010101" pitchFamily="2" charset="-122"/>
                      </a:endParaRPr>
                    </a:p>
                  </a:txBody>
                  <a:tcPr marL="55282" marR="55282" marT="0" marB="0"/>
                </a:tc>
                <a:extLst>
                  <a:ext uri="{0D108BD9-81ED-4DB2-BD59-A6C34878D82A}">
                    <a16:rowId xmlns:a16="http://schemas.microsoft.com/office/drawing/2014/main" val="3639045771"/>
                  </a:ext>
                </a:extLst>
              </a:tr>
              <a:tr h="486224">
                <a:tc vMerge="1">
                  <a:txBody>
                    <a:bodyPr/>
                    <a:lstStyle/>
                    <a:p>
                      <a:endParaRPr lang="en-US"/>
                    </a:p>
                  </a:txBody>
                  <a:tcPr/>
                </a:tc>
                <a:tc vMerge="1">
                  <a:txBody>
                    <a:bodyPr/>
                    <a:lstStyle/>
                    <a:p>
                      <a:endParaRPr lang="en-US"/>
                    </a:p>
                  </a:txBody>
                  <a:tcPr/>
                </a:tc>
                <a:tc>
                  <a:txBody>
                    <a:bodyPr/>
                    <a:lstStyle/>
                    <a:p>
                      <a:pPr algn="just">
                        <a:lnSpc>
                          <a:spcPct val="115000"/>
                        </a:lnSpc>
                        <a:spcAft>
                          <a:spcPts val="0"/>
                        </a:spcAft>
                      </a:pPr>
                      <a:r>
                        <a:rPr lang="en-US" sz="900">
                          <a:effectLst/>
                        </a:rPr>
                        <a:t>Public events conducted as part of awareness </a:t>
                      </a:r>
                      <a:endParaRPr lang="en-US" sz="900">
                        <a:effectLst/>
                        <a:latin typeface="Calibri" panose="020F0502020204030204" pitchFamily="34" charset="0"/>
                        <a:ea typeface="Calibri" panose="020F0502020204030204" pitchFamily="34" charset="0"/>
                        <a:cs typeface="SimSun" panose="02010600030101010101" pitchFamily="2" charset="-122"/>
                      </a:endParaRPr>
                    </a:p>
                  </a:txBody>
                  <a:tcPr marL="55282" marR="55282" marT="0" marB="0"/>
                </a:tc>
                <a:tc>
                  <a:txBody>
                    <a:bodyPr/>
                    <a:lstStyle/>
                    <a:p>
                      <a:pPr algn="just">
                        <a:lnSpc>
                          <a:spcPct val="115000"/>
                        </a:lnSpc>
                        <a:spcAft>
                          <a:spcPts val="0"/>
                        </a:spcAft>
                      </a:pPr>
                      <a:r>
                        <a:rPr lang="en-US" sz="900">
                          <a:effectLst/>
                        </a:rPr>
                        <a:t>At least two events per quarter </a:t>
                      </a:r>
                      <a:endParaRPr lang="en-US" sz="900">
                        <a:effectLst/>
                        <a:latin typeface="Calibri" panose="020F0502020204030204" pitchFamily="34" charset="0"/>
                        <a:ea typeface="Calibri" panose="020F0502020204030204" pitchFamily="34" charset="0"/>
                        <a:cs typeface="SimSun" panose="02010600030101010101" pitchFamily="2" charset="-122"/>
                      </a:endParaRPr>
                    </a:p>
                  </a:txBody>
                  <a:tcPr marL="55282" marR="55282" marT="0" marB="0"/>
                </a:tc>
                <a:tc>
                  <a:txBody>
                    <a:bodyPr/>
                    <a:lstStyle/>
                    <a:p>
                      <a:pPr algn="just">
                        <a:lnSpc>
                          <a:spcPct val="115000"/>
                        </a:lnSpc>
                        <a:spcAft>
                          <a:spcPts val="0"/>
                        </a:spcAft>
                      </a:pPr>
                      <a:r>
                        <a:rPr lang="en-US" sz="900" dirty="0">
                          <a:effectLst/>
                        </a:rPr>
                        <a:t>Quarterly </a:t>
                      </a:r>
                      <a:endParaRPr lang="en-US" sz="900" dirty="0">
                        <a:effectLst/>
                        <a:latin typeface="Calibri" panose="020F0502020204030204" pitchFamily="34" charset="0"/>
                        <a:ea typeface="Calibri" panose="020F0502020204030204" pitchFamily="34" charset="0"/>
                        <a:cs typeface="SimSun" panose="02010600030101010101" pitchFamily="2" charset="-122"/>
                      </a:endParaRPr>
                    </a:p>
                  </a:txBody>
                  <a:tcPr marL="55282" marR="55282" marT="0" marB="0"/>
                </a:tc>
                <a:extLst>
                  <a:ext uri="{0D108BD9-81ED-4DB2-BD59-A6C34878D82A}">
                    <a16:rowId xmlns:a16="http://schemas.microsoft.com/office/drawing/2014/main" val="3166549522"/>
                  </a:ext>
                </a:extLst>
              </a:tr>
            </a:tbl>
          </a:graphicData>
        </a:graphic>
      </p:graphicFrame>
      <p:sp>
        <p:nvSpPr>
          <p:cNvPr id="5" name="Rectangle 1"/>
          <p:cNvSpPr>
            <a:spLocks noChangeArrowheads="1"/>
          </p:cNvSpPr>
          <p:nvPr/>
        </p:nvSpPr>
        <p:spPr bwMode="auto">
          <a:xfrm>
            <a:off x="838200" y="731362"/>
            <a:ext cx="113538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tx1"/>
                </a:solidFill>
                <a:effectLst/>
                <a:latin typeface="Calibri" panose="020F0502020204030204" pitchFamily="34" charset="0"/>
                <a:ea typeface="Arial" panose="020B0604020202020204" pitchFamily="34" charset="0"/>
                <a:cs typeface="Arial" panose="020B060402020202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48542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Monitoring and Evaluation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30822505"/>
              </p:ext>
            </p:extLst>
          </p:nvPr>
        </p:nvGraphicFramePr>
        <p:xfrm>
          <a:off x="983672" y="2175164"/>
          <a:ext cx="10370129" cy="4073236"/>
        </p:xfrm>
        <a:graphic>
          <a:graphicData uri="http://schemas.openxmlformats.org/drawingml/2006/table">
            <a:tbl>
              <a:tblPr firstRow="1" firstCol="1" bandRow="1">
                <a:tableStyleId>{5C22544A-7EE6-4342-B048-85BDC9FD1C3A}</a:tableStyleId>
              </a:tblPr>
              <a:tblGrid>
                <a:gridCol w="2043895">
                  <a:extLst>
                    <a:ext uri="{9D8B030D-6E8A-4147-A177-3AD203B41FA5}">
                      <a16:colId xmlns:a16="http://schemas.microsoft.com/office/drawing/2014/main" val="1349301133"/>
                    </a:ext>
                  </a:extLst>
                </a:gridCol>
                <a:gridCol w="2639259">
                  <a:extLst>
                    <a:ext uri="{9D8B030D-6E8A-4147-A177-3AD203B41FA5}">
                      <a16:colId xmlns:a16="http://schemas.microsoft.com/office/drawing/2014/main" val="1145337729"/>
                    </a:ext>
                  </a:extLst>
                </a:gridCol>
                <a:gridCol w="2043895">
                  <a:extLst>
                    <a:ext uri="{9D8B030D-6E8A-4147-A177-3AD203B41FA5}">
                      <a16:colId xmlns:a16="http://schemas.microsoft.com/office/drawing/2014/main" val="2651902040"/>
                    </a:ext>
                  </a:extLst>
                </a:gridCol>
                <a:gridCol w="1821540">
                  <a:extLst>
                    <a:ext uri="{9D8B030D-6E8A-4147-A177-3AD203B41FA5}">
                      <a16:colId xmlns:a16="http://schemas.microsoft.com/office/drawing/2014/main" val="1429139266"/>
                    </a:ext>
                  </a:extLst>
                </a:gridCol>
                <a:gridCol w="1821540">
                  <a:extLst>
                    <a:ext uri="{9D8B030D-6E8A-4147-A177-3AD203B41FA5}">
                      <a16:colId xmlns:a16="http://schemas.microsoft.com/office/drawing/2014/main" val="418403008"/>
                    </a:ext>
                  </a:extLst>
                </a:gridCol>
              </a:tblGrid>
              <a:tr h="1013260">
                <a:tc rowSpan="2">
                  <a:txBody>
                    <a:bodyPr/>
                    <a:lstStyle/>
                    <a:p>
                      <a:pPr marL="0" lvl="0" indent="0">
                        <a:lnSpc>
                          <a:spcPct val="115000"/>
                        </a:lnSpc>
                        <a:spcAft>
                          <a:spcPts val="1000"/>
                        </a:spcAft>
                        <a:buFont typeface="+mj-lt"/>
                        <a:buNone/>
                      </a:pPr>
                      <a:r>
                        <a:rPr lang="en-US" sz="1200" dirty="0">
                          <a:effectLst/>
                        </a:rPr>
                        <a:t>5 </a:t>
                      </a:r>
                      <a:endParaRPr lang="en-US" sz="1100" dirty="0">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rowSpan="2">
                  <a:txBody>
                    <a:bodyPr/>
                    <a:lstStyle/>
                    <a:p>
                      <a:pPr algn="just">
                        <a:lnSpc>
                          <a:spcPct val="115000"/>
                        </a:lnSpc>
                        <a:spcAft>
                          <a:spcPts val="0"/>
                        </a:spcAft>
                      </a:pPr>
                      <a:r>
                        <a:rPr lang="en-US" sz="1100">
                          <a:effectLst/>
                        </a:rPr>
                        <a:t>To identify deficiencies and provide possible solutions </a:t>
                      </a:r>
                      <a:endParaRPr lang="en-US" sz="1100">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algn="just">
                        <a:lnSpc>
                          <a:spcPct val="115000"/>
                        </a:lnSpc>
                        <a:spcAft>
                          <a:spcPts val="0"/>
                        </a:spcAft>
                      </a:pPr>
                      <a:r>
                        <a:rPr lang="en-US" sz="1100">
                          <a:effectLst/>
                        </a:rPr>
                        <a:t>Number of identified policy and technical issues reported. </a:t>
                      </a:r>
                      <a:endParaRPr lang="en-US" sz="1100">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algn="just">
                        <a:lnSpc>
                          <a:spcPct val="115000"/>
                        </a:lnSpc>
                        <a:spcAft>
                          <a:spcPts val="0"/>
                        </a:spcAft>
                      </a:pPr>
                      <a:r>
                        <a:rPr lang="en-US" sz="1100">
                          <a:effectLst/>
                        </a:rPr>
                        <a:t>At least 3 per month </a:t>
                      </a:r>
                      <a:endParaRPr lang="en-US" sz="1100">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algn="just">
                        <a:lnSpc>
                          <a:spcPct val="115000"/>
                        </a:lnSpc>
                        <a:spcAft>
                          <a:spcPts val="0"/>
                        </a:spcAft>
                      </a:pPr>
                      <a:r>
                        <a:rPr lang="en-US" sz="1100">
                          <a:effectLst/>
                        </a:rPr>
                        <a:t>Monthly </a:t>
                      </a:r>
                      <a:endParaRPr lang="en-US" sz="1100">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extLst>
                  <a:ext uri="{0D108BD9-81ED-4DB2-BD59-A6C34878D82A}">
                    <a16:rowId xmlns:a16="http://schemas.microsoft.com/office/drawing/2014/main" val="3060756696"/>
                  </a:ext>
                </a:extLst>
              </a:tr>
              <a:tr h="1702231">
                <a:tc vMerge="1">
                  <a:txBody>
                    <a:bodyPr/>
                    <a:lstStyle/>
                    <a:p>
                      <a:endParaRPr lang="en-US"/>
                    </a:p>
                  </a:txBody>
                  <a:tcPr/>
                </a:tc>
                <a:tc vMerge="1">
                  <a:txBody>
                    <a:bodyPr/>
                    <a:lstStyle/>
                    <a:p>
                      <a:endParaRPr lang="en-US"/>
                    </a:p>
                  </a:txBody>
                  <a:tcPr/>
                </a:tc>
                <a:tc>
                  <a:txBody>
                    <a:bodyPr/>
                    <a:lstStyle/>
                    <a:p>
                      <a:pPr algn="just">
                        <a:lnSpc>
                          <a:spcPct val="115000"/>
                        </a:lnSpc>
                        <a:spcAft>
                          <a:spcPts val="0"/>
                        </a:spcAft>
                      </a:pPr>
                      <a:r>
                        <a:rPr lang="en-US" sz="1100">
                          <a:effectLst/>
                        </a:rPr>
                        <a:t>Number of viable solutions proposed by committee </a:t>
                      </a:r>
                      <a:endParaRPr lang="en-US" sz="1100">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algn="just">
                        <a:lnSpc>
                          <a:spcPct val="115000"/>
                        </a:lnSpc>
                        <a:spcAft>
                          <a:spcPts val="0"/>
                        </a:spcAft>
                      </a:pPr>
                      <a:r>
                        <a:rPr lang="en-US" sz="1100">
                          <a:effectLst/>
                        </a:rPr>
                        <a:t>At least one of the proposed solutions should be adopted by the Council. </a:t>
                      </a:r>
                      <a:endParaRPr lang="en-US" sz="1100">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algn="just">
                        <a:lnSpc>
                          <a:spcPct val="115000"/>
                        </a:lnSpc>
                        <a:spcAft>
                          <a:spcPts val="0"/>
                        </a:spcAft>
                      </a:pPr>
                      <a:r>
                        <a:rPr lang="en-US" sz="1100">
                          <a:effectLst/>
                        </a:rPr>
                        <a:t>Monthly </a:t>
                      </a:r>
                      <a:endParaRPr lang="en-US" sz="1100">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extLst>
                  <a:ext uri="{0D108BD9-81ED-4DB2-BD59-A6C34878D82A}">
                    <a16:rowId xmlns:a16="http://schemas.microsoft.com/office/drawing/2014/main" val="4230512605"/>
                  </a:ext>
                </a:extLst>
              </a:tr>
              <a:tr h="1357745">
                <a:tc>
                  <a:txBody>
                    <a:bodyPr/>
                    <a:lstStyle/>
                    <a:p>
                      <a:pPr marL="0" lvl="0" indent="0">
                        <a:lnSpc>
                          <a:spcPct val="115000"/>
                        </a:lnSpc>
                        <a:spcAft>
                          <a:spcPts val="1000"/>
                        </a:spcAft>
                        <a:buFont typeface="+mj-lt"/>
                        <a:buNone/>
                      </a:pPr>
                      <a:r>
                        <a:rPr lang="en-US" sz="1200" dirty="0">
                          <a:effectLst/>
                        </a:rPr>
                        <a:t>6 </a:t>
                      </a:r>
                      <a:endParaRPr lang="en-US" sz="1100" dirty="0">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algn="just">
                        <a:lnSpc>
                          <a:spcPct val="115000"/>
                        </a:lnSpc>
                        <a:spcAft>
                          <a:spcPts val="0"/>
                        </a:spcAft>
                      </a:pPr>
                      <a:r>
                        <a:rPr lang="en-US" sz="1100">
                          <a:effectLst/>
                        </a:rPr>
                        <a:t>To collaborate with MAMLS secretariat in promoting medical laboratory profession.  </a:t>
                      </a:r>
                      <a:endParaRPr lang="en-US" sz="1100">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algn="just">
                        <a:lnSpc>
                          <a:spcPct val="115000"/>
                        </a:lnSpc>
                        <a:spcAft>
                          <a:spcPts val="0"/>
                        </a:spcAft>
                      </a:pPr>
                      <a:r>
                        <a:rPr lang="en-US" sz="1100">
                          <a:effectLst/>
                        </a:rPr>
                        <a:t>Number of medical laboratory profession awareness events </a:t>
                      </a:r>
                      <a:endParaRPr lang="en-US" sz="1100">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algn="just">
                        <a:lnSpc>
                          <a:spcPct val="115000"/>
                        </a:lnSpc>
                        <a:spcAft>
                          <a:spcPts val="0"/>
                        </a:spcAft>
                      </a:pPr>
                      <a:r>
                        <a:rPr lang="en-US" sz="1100">
                          <a:effectLst/>
                        </a:rPr>
                        <a:t>At least one awareness event per year </a:t>
                      </a:r>
                      <a:endParaRPr lang="en-US" sz="1100">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tc>
                  <a:txBody>
                    <a:bodyPr/>
                    <a:lstStyle/>
                    <a:p>
                      <a:pPr algn="just">
                        <a:lnSpc>
                          <a:spcPct val="115000"/>
                        </a:lnSpc>
                        <a:spcAft>
                          <a:spcPts val="0"/>
                        </a:spcAft>
                      </a:pPr>
                      <a:r>
                        <a:rPr lang="en-US" sz="1100" dirty="0">
                          <a:effectLst/>
                        </a:rPr>
                        <a:t>Annually </a:t>
                      </a:r>
                      <a:endParaRPr lang="en-US" sz="1100" dirty="0">
                        <a:effectLst/>
                        <a:latin typeface="Calibri" panose="020F0502020204030204" pitchFamily="34" charset="0"/>
                        <a:ea typeface="Calibri" panose="020F0502020204030204" pitchFamily="34" charset="0"/>
                        <a:cs typeface="SimSun" panose="02010600030101010101" pitchFamily="2" charset="-122"/>
                      </a:endParaRPr>
                    </a:p>
                  </a:txBody>
                  <a:tcPr marL="68580" marR="68580" marT="0" marB="0"/>
                </a:tc>
                <a:extLst>
                  <a:ext uri="{0D108BD9-81ED-4DB2-BD59-A6C34878D82A}">
                    <a16:rowId xmlns:a16="http://schemas.microsoft.com/office/drawing/2014/main" val="924111706"/>
                  </a:ext>
                </a:extLst>
              </a:tr>
            </a:tbl>
          </a:graphicData>
        </a:graphic>
      </p:graphicFrame>
    </p:spTree>
    <p:extLst>
      <p:ext uri="{BB962C8B-B14F-4D97-AF65-F5344CB8AC3E}">
        <p14:creationId xmlns:p14="http://schemas.microsoft.com/office/powerpoint/2010/main" val="234121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Outline</a:t>
            </a:r>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dirty="0"/>
              <a:t>MAMLS Vision</a:t>
            </a:r>
          </a:p>
          <a:p>
            <a:pPr>
              <a:buFont typeface="Wingdings" panose="05000000000000000000" pitchFamily="2" charset="2"/>
              <a:buChar char="Ø"/>
            </a:pPr>
            <a:r>
              <a:rPr lang="en-US" dirty="0"/>
              <a:t>Challenges and Opportunities </a:t>
            </a:r>
          </a:p>
          <a:p>
            <a:pPr>
              <a:buFont typeface="Wingdings" panose="05000000000000000000" pitchFamily="2" charset="2"/>
              <a:buChar char="Ø"/>
            </a:pPr>
            <a:r>
              <a:rPr lang="en-US" dirty="0"/>
              <a:t>Scope of Regional Taskforce and District Representatives </a:t>
            </a:r>
          </a:p>
        </p:txBody>
      </p:sp>
    </p:spTree>
    <p:extLst>
      <p:ext uri="{BB962C8B-B14F-4D97-AF65-F5344CB8AC3E}">
        <p14:creationId xmlns:p14="http://schemas.microsoft.com/office/powerpoint/2010/main" val="2936977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MAMLS</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dirty="0"/>
              <a:t>Promote quality medical laboratory services in Malawi </a:t>
            </a:r>
          </a:p>
          <a:p>
            <a:pPr>
              <a:buFont typeface="Wingdings" panose="05000000000000000000" pitchFamily="2" charset="2"/>
              <a:buChar char="Ø"/>
            </a:pPr>
            <a:r>
              <a:rPr lang="en-US" dirty="0"/>
              <a:t> Promote the standardization of professional practice and capacity development. </a:t>
            </a:r>
          </a:p>
          <a:p>
            <a:pPr>
              <a:buFont typeface="Wingdings" panose="05000000000000000000" pitchFamily="2" charset="2"/>
              <a:buChar char="Ø"/>
            </a:pPr>
            <a:r>
              <a:rPr lang="en-US" dirty="0"/>
              <a:t> Promote and encourage the interest of medical laboratory science.</a:t>
            </a:r>
          </a:p>
          <a:p>
            <a:pPr>
              <a:buFont typeface="Wingdings" panose="05000000000000000000" pitchFamily="2" charset="2"/>
              <a:buChar char="Ø"/>
            </a:pPr>
            <a:r>
              <a:rPr lang="en-US" dirty="0"/>
              <a:t> To encourage Medical Laboratory Scientists within Malawi to engage in research.</a:t>
            </a:r>
          </a:p>
          <a:p>
            <a:pPr>
              <a:buFont typeface="Wingdings" panose="05000000000000000000" pitchFamily="2" charset="2"/>
              <a:buChar char="Ø"/>
            </a:pPr>
            <a:r>
              <a:rPr lang="en-US" dirty="0"/>
              <a:t> To publish professional scientific journals or bulletins.  </a:t>
            </a:r>
          </a:p>
        </p:txBody>
      </p:sp>
    </p:spTree>
    <p:extLst>
      <p:ext uri="{BB962C8B-B14F-4D97-AF65-F5344CB8AC3E}">
        <p14:creationId xmlns:p14="http://schemas.microsoft.com/office/powerpoint/2010/main" val="1111207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Challenges and Opportunities </a:t>
            </a:r>
            <a:br>
              <a:rPr lang="en-US" dirty="0"/>
            </a:b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4233328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Leadership Workforce Challenges</a:t>
            </a:r>
            <a:br>
              <a:rPr lang="en-US" dirty="0"/>
            </a:b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dirty="0"/>
              <a:t> Medical laboratory science education lacks adequate management and in-service bench training </a:t>
            </a:r>
          </a:p>
          <a:p>
            <a:pPr>
              <a:buFont typeface="Wingdings" panose="05000000000000000000" pitchFamily="2" charset="2"/>
              <a:buChar char="Ø"/>
            </a:pPr>
            <a:r>
              <a:rPr lang="en-US" dirty="0"/>
              <a:t> Uncertain career path </a:t>
            </a:r>
          </a:p>
          <a:p>
            <a:pPr>
              <a:buFont typeface="Wingdings" panose="05000000000000000000" pitchFamily="2" charset="2"/>
              <a:buChar char="Ø"/>
            </a:pPr>
            <a:r>
              <a:rPr lang="en-US" dirty="0"/>
              <a:t> Laboratory directors have limited input to national financial planning of health funding</a:t>
            </a:r>
          </a:p>
          <a:p>
            <a:pPr>
              <a:buFont typeface="Wingdings" panose="05000000000000000000" pitchFamily="2" charset="2"/>
              <a:buChar char="Ø"/>
            </a:pPr>
            <a:r>
              <a:rPr lang="en-US" dirty="0"/>
              <a:t>Limited/Lack of Funding </a:t>
            </a:r>
          </a:p>
        </p:txBody>
      </p:sp>
    </p:spTree>
    <p:extLst>
      <p:ext uri="{BB962C8B-B14F-4D97-AF65-F5344CB8AC3E}">
        <p14:creationId xmlns:p14="http://schemas.microsoft.com/office/powerpoint/2010/main" val="10945801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Addressing Challenges </a:t>
            </a:r>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dirty="0"/>
              <a:t>Strategic Planning </a:t>
            </a:r>
          </a:p>
          <a:p>
            <a:pPr>
              <a:buFont typeface="Wingdings" panose="05000000000000000000" pitchFamily="2" charset="2"/>
              <a:buChar char="Ø"/>
            </a:pPr>
            <a:r>
              <a:rPr lang="en-US" dirty="0"/>
              <a:t>Information Technology</a:t>
            </a:r>
          </a:p>
          <a:p>
            <a:pPr>
              <a:buFont typeface="Wingdings" panose="05000000000000000000" pitchFamily="2" charset="2"/>
              <a:buChar char="Ø"/>
            </a:pPr>
            <a:r>
              <a:rPr lang="en-US" dirty="0"/>
              <a:t>Workforce </a:t>
            </a:r>
          </a:p>
          <a:p>
            <a:pPr>
              <a:buFont typeface="Wingdings" panose="05000000000000000000" pitchFamily="2" charset="2"/>
              <a:buChar char="Ø"/>
            </a:pPr>
            <a:r>
              <a:rPr lang="en-US" dirty="0"/>
              <a:t>Financial accountability</a:t>
            </a:r>
          </a:p>
          <a:p>
            <a:pPr>
              <a:buFont typeface="Wingdings" panose="05000000000000000000" pitchFamily="2" charset="2"/>
              <a:buChar char="Ø"/>
            </a:pPr>
            <a:endParaRPr lang="en-US" dirty="0"/>
          </a:p>
        </p:txBody>
      </p:sp>
    </p:spTree>
    <p:extLst>
      <p:ext uri="{BB962C8B-B14F-4D97-AF65-F5344CB8AC3E}">
        <p14:creationId xmlns:p14="http://schemas.microsoft.com/office/powerpoint/2010/main" val="4328209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Strategic Planning </a:t>
            </a:r>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dirty="0"/>
              <a:t>Identifies core purpose of the laboratory and accelerates  the vision forward.</a:t>
            </a:r>
          </a:p>
        </p:txBody>
      </p:sp>
    </p:spTree>
    <p:extLst>
      <p:ext uri="{BB962C8B-B14F-4D97-AF65-F5344CB8AC3E}">
        <p14:creationId xmlns:p14="http://schemas.microsoft.com/office/powerpoint/2010/main" val="3380435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Information Technology</a:t>
            </a:r>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dirty="0"/>
              <a:t>Technology evaluates </a:t>
            </a:r>
          </a:p>
          <a:p>
            <a:pPr>
              <a:buFont typeface="Wingdings" panose="05000000000000000000" pitchFamily="2" charset="2"/>
              <a:buChar char="Ø"/>
            </a:pPr>
            <a:r>
              <a:rPr lang="en-US" dirty="0"/>
              <a:t>The beauty of science is to make things simple  </a:t>
            </a:r>
          </a:p>
        </p:txBody>
      </p:sp>
    </p:spTree>
    <p:extLst>
      <p:ext uri="{BB962C8B-B14F-4D97-AF65-F5344CB8AC3E}">
        <p14:creationId xmlns:p14="http://schemas.microsoft.com/office/powerpoint/2010/main" val="1239643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Workforce</a:t>
            </a:r>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dirty="0"/>
              <a:t>Human Resource harbor the vision </a:t>
            </a:r>
          </a:p>
        </p:txBody>
      </p:sp>
    </p:spTree>
    <p:extLst>
      <p:ext uri="{BB962C8B-B14F-4D97-AF65-F5344CB8AC3E}">
        <p14:creationId xmlns:p14="http://schemas.microsoft.com/office/powerpoint/2010/main" val="32936618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TotalTime>
  <Words>2696</Words>
  <Application>Microsoft Macintosh PowerPoint</Application>
  <PresentationFormat>Widescreen</PresentationFormat>
  <Paragraphs>263</Paragraphs>
  <Slides>18</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Wingdings</vt:lpstr>
      <vt:lpstr>Office Theme</vt:lpstr>
      <vt:lpstr>Leadership for Changing world for Laboratory Practice</vt:lpstr>
      <vt:lpstr>Presentation Outline</vt:lpstr>
      <vt:lpstr>MAMLS</vt:lpstr>
      <vt:lpstr>Challenges and Opportunities  </vt:lpstr>
      <vt:lpstr>Lab Leadership Workforce Challenges </vt:lpstr>
      <vt:lpstr> Addressing Challenges </vt:lpstr>
      <vt:lpstr>Strategic Planning </vt:lpstr>
      <vt:lpstr>Information Technology</vt:lpstr>
      <vt:lpstr>Workforce</vt:lpstr>
      <vt:lpstr>Financial Accountability</vt:lpstr>
      <vt:lpstr>Laboratory Leadership Workforce Opportunities</vt:lpstr>
      <vt:lpstr>Scope of Regional Taskforce and District Representatives  </vt:lpstr>
      <vt:lpstr>The Committee </vt:lpstr>
      <vt:lpstr>District Committee </vt:lpstr>
      <vt:lpstr>Objectives </vt:lpstr>
      <vt:lpstr>CONT’D</vt:lpstr>
      <vt:lpstr> Monitoring and Evaluation </vt:lpstr>
      <vt:lpstr>Monitoring and Evaluation </vt:lpstr>
    </vt:vector>
  </TitlesOfParts>
  <Company>UNC Chapel Hill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Leadership for Changing w</dc:title>
  <dc:creator>Confidence Banda</dc:creator>
  <cp:lastModifiedBy>Microsoft Office User</cp:lastModifiedBy>
  <cp:revision>15</cp:revision>
  <dcterms:created xsi:type="dcterms:W3CDTF">2020-09-08T12:37:22Z</dcterms:created>
  <dcterms:modified xsi:type="dcterms:W3CDTF">2020-09-11T09:20:30Z</dcterms:modified>
</cp:coreProperties>
</file>