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93" r:id="rId3"/>
    <p:sldId id="325" r:id="rId4"/>
    <p:sldId id="291" r:id="rId5"/>
    <p:sldId id="292" r:id="rId6"/>
    <p:sldId id="320" r:id="rId7"/>
    <p:sldId id="296" r:id="rId8"/>
    <p:sldId id="298" r:id="rId9"/>
    <p:sldId id="267" r:id="rId10"/>
    <p:sldId id="266" r:id="rId11"/>
    <p:sldId id="294" r:id="rId12"/>
    <p:sldId id="268" r:id="rId13"/>
    <p:sldId id="295" r:id="rId14"/>
    <p:sldId id="297" r:id="rId15"/>
    <p:sldId id="271" r:id="rId16"/>
    <p:sldId id="299" r:id="rId17"/>
    <p:sldId id="319" r:id="rId18"/>
    <p:sldId id="327" r:id="rId19"/>
    <p:sldId id="264" r:id="rId20"/>
    <p:sldId id="321" r:id="rId21"/>
    <p:sldId id="313" r:id="rId22"/>
    <p:sldId id="287" r:id="rId23"/>
    <p:sldId id="288" r:id="rId24"/>
    <p:sldId id="289" r:id="rId25"/>
    <p:sldId id="328" r:id="rId26"/>
    <p:sldId id="324" r:id="rId27"/>
    <p:sldId id="32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1" autoAdjust="0"/>
    <p:restoredTop sz="94624" autoAdjust="0"/>
  </p:normalViewPr>
  <p:slideViewPr>
    <p:cSldViewPr snapToGrid="0">
      <p:cViewPr varScale="1">
        <p:scale>
          <a:sx n="106" d="100"/>
          <a:sy n="106" d="100"/>
        </p:scale>
        <p:origin x="1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9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6877F-AE83-4691-9858-2D9ED447179E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80BB6-C2B3-44C5-8E14-C130EF0B29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753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C86B218E-AAEA-4B32-A3E3-8F080B4A46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6BD4015-4CF4-4516-9355-42AA2CBF1241}" type="slidenum">
              <a:rPr lang="en-GB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72707" name="Rectangle 6">
            <a:extLst>
              <a:ext uri="{FF2B5EF4-FFF2-40B4-BE49-F238E27FC236}">
                <a16:creationId xmlns:a16="http://schemas.microsoft.com/office/drawing/2014/main" id="{92F2C15A-384E-446B-92EA-FF9998735CF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>
                <a:latin typeface="Calibri" panose="020F0502020204030204" pitchFamily="34" charset="0"/>
              </a:rPr>
              <a:t>g:\hod\icb\slides\key pathology drivers - reading may 06</a:t>
            </a:r>
          </a:p>
        </p:txBody>
      </p:sp>
      <p:sp>
        <p:nvSpPr>
          <p:cNvPr id="72708" name="Rectangle 7">
            <a:extLst>
              <a:ext uri="{FF2B5EF4-FFF2-40B4-BE49-F238E27FC236}">
                <a16:creationId xmlns:a16="http://schemas.microsoft.com/office/drawing/2014/main" id="{D2E40606-74EB-4974-9262-7B74FAED69A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0B713CA-A86C-4AF9-934F-9D9318C16B57}" type="slidenum">
              <a:rPr lang="en-GB" altLang="en-US" sz="1200">
                <a:latin typeface="Calibri" panose="020F0502020204030204" pitchFamily="34" charset="0"/>
              </a:rPr>
              <a:pPr algn="r" eaLnBrk="1" hangingPunct="1"/>
              <a:t>3</a:t>
            </a:fld>
            <a:endParaRPr lang="en-GB" altLang="en-US" sz="1200">
              <a:latin typeface="Calibri" panose="020F0502020204030204" pitchFamily="34" charset="0"/>
            </a:endParaRPr>
          </a:p>
        </p:txBody>
      </p:sp>
      <p:sp>
        <p:nvSpPr>
          <p:cNvPr id="72709" name="Rectangle 2">
            <a:extLst>
              <a:ext uri="{FF2B5EF4-FFF2-40B4-BE49-F238E27FC236}">
                <a16:creationId xmlns:a16="http://schemas.microsoft.com/office/drawing/2014/main" id="{91F8C062-E3A2-46B2-8EE1-AD7C3AB7BE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10" name="Rectangle 3">
            <a:extLst>
              <a:ext uri="{FF2B5EF4-FFF2-40B4-BE49-F238E27FC236}">
                <a16:creationId xmlns:a16="http://schemas.microsoft.com/office/drawing/2014/main" id="{BCBF1E9E-7D24-40E2-8FE4-DAFA6168C5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7D1C9-FA91-4783-9F8D-C5EE6BDF3827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50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C48DF6F-7CA8-4E60-9D07-5572C3292A46}" type="slidenum">
              <a:rPr lang="en-GB">
                <a:latin typeface="Calibri" panose="020F0502020204030204" pitchFamily="34" charset="0"/>
              </a:rPr>
              <a:pPr eaLnBrk="1" hangingPunct="1"/>
              <a:t>14</a:t>
            </a:fld>
            <a:endParaRPr lang="en-GB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3319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54D37C-82BC-4236-83A5-E04470A41B46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59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74F89F-73DB-40DA-81CB-945CA032CC65}" type="slidenum">
              <a:rPr lang="en-GB">
                <a:latin typeface="Calibri" panose="020F0502020204030204" pitchFamily="34" charset="0"/>
              </a:rPr>
              <a:pPr eaLnBrk="1" hangingPunct="1"/>
              <a:t>19</a:t>
            </a:fld>
            <a:endParaRPr lang="en-GB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2405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9185621-26C0-4EA3-8E34-9880A1BAC140}" type="slidenum">
              <a:rPr lang="en-GB">
                <a:latin typeface="Calibri" panose="020F0502020204030204" pitchFamily="34" charset="0"/>
              </a:rPr>
              <a:pPr eaLnBrk="1" hangingPunct="1"/>
              <a:t>20</a:t>
            </a:fld>
            <a:endParaRPr lang="en-GB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396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CCD852-F66C-4A01-9616-AAD249C2A44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179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7110CC-301B-4746-BC92-1EFBA49F1360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823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7110CC-301B-4746-BC92-1EFBA49F1360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927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E81D2C-915C-4BEC-B99B-A7EFBC201A8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03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32345A-965A-4AD7-8D26-BC004341CF0E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747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E12AC3-B66E-41E9-A347-0E89D6AF1C19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551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5C86AD-1827-485C-90E4-BA22765234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89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F95152-B2B1-490B-9820-99EA5A56B382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757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2261C-BF23-4AC9-9A49-09523323A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E73C16-8B5B-4480-8017-A6BFBFE7A2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D55F9-FD2A-45E6-9BD6-1176699A6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10CC-856D-4243-9BC4-485499BE2C6D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FF9C7-E6D4-4F38-81BA-E90F80A5A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304A4-62B5-4F47-BA42-8AC051A7F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98F2-5D9C-4F50-96FF-16400E40C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15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61C56-E8BE-4068-BA6E-EEF9D828F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C1AB1-ADA5-4F77-A4E6-72A1CEDC09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64D80-EF02-4698-8EF5-45E0B9D2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10CC-856D-4243-9BC4-485499BE2C6D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3105B-047A-427E-BC03-953292E8A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440B9-CDCB-4EBE-895C-D4815D1CA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98F2-5D9C-4F50-96FF-16400E40C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8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F18B73-CA35-4C7B-B1BB-CE2D4CE4DD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1A84DC-B381-4B97-811E-D7466085C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E432-48AF-4E61-B613-4AF3DC13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10CC-856D-4243-9BC4-485499BE2C6D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8DD25-9FE8-4CDC-A28A-A8BAB2281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B5DA9-4C98-4480-933F-53AF7F6C5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98F2-5D9C-4F50-96FF-16400E40C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92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EE1F-98B6-439D-984B-D27BAF862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95076-BF15-4124-A73F-76C137C1A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F1BCB-414D-4ACD-BEA6-ECE3E131B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10CC-856D-4243-9BC4-485499BE2C6D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EEB58-EA63-4A2D-A549-74C8CDECA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6929A-B773-4FA6-A0ED-542943100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98F2-5D9C-4F50-96FF-16400E40C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09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0FF02-30C6-4C62-BA30-384D478C7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B8922-9CCF-47A2-8432-E375AB8E1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3EBD2-5D4C-48C6-825A-F5631AAD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10CC-856D-4243-9BC4-485499BE2C6D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437A7-F0D5-4DF0-B511-9745BF6BF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4E170-0637-4C5E-99D1-F43D8B916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98F2-5D9C-4F50-96FF-16400E40C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10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33C5D-94A3-44AC-8AB8-2203FE84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C5ADD-11D6-4CAC-8D29-3FC0A48F65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6DA243-3D07-40E4-B45C-F4D262FD6D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CD6A4-5ADE-4A11-9BC4-9164DD493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10CC-856D-4243-9BC4-485499BE2C6D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411B5-8495-44DD-AA14-98A88960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85EC5-914B-4395-941F-95F88BFCD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98F2-5D9C-4F50-96FF-16400E40C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47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29D3C-00D2-4D7D-8058-827E4C75C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EE6B0-B155-42BA-876D-DA34A3805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4F7A56-9ED3-4943-90A7-2501F167C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0A5467-45BE-41FD-8FFC-0F18BFA7A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FD1A1A-9344-42A7-A9E7-0C063E2935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5F3E33-7CE9-4D1F-B73F-6161B89A6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10CC-856D-4243-9BC4-485499BE2C6D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950CA5-6767-4482-ABE4-2D09A3682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A25805-F0AC-44D4-811E-4EE21B78C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98F2-5D9C-4F50-96FF-16400E40C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57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4856-7CB5-486B-887B-F6AD857C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9E8580-8C06-4A16-95FF-A7608AD77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10CC-856D-4243-9BC4-485499BE2C6D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22AB5-FE29-4076-86DC-86E03E8B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F326E-A05D-4167-BF63-50746FAB5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98F2-5D9C-4F50-96FF-16400E40C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225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F4D933-8296-4EC0-8A3E-0149630CF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10CC-856D-4243-9BC4-485499BE2C6D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0274B1-D5EC-4D06-9DA9-9E95A3D04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E0D135-2BF5-42C5-9121-98AE2A86B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98F2-5D9C-4F50-96FF-16400E40C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5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1DE00-63EA-47A2-9083-C918E087B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9629E-04B4-4DF3-964B-8F138A2ED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53B961-54EA-4571-AAF5-815CE6EED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90515-194F-4458-9AFD-65A17C8BD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10CC-856D-4243-9BC4-485499BE2C6D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C25F0-B5E0-4669-9A6F-BCC29BF59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C7F40-2C01-41B4-8A1E-644B8FC34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98F2-5D9C-4F50-96FF-16400E40C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81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30386-AAD8-4C7C-942A-2E3BE6CFD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F40887-2D43-4CC8-81C6-B6E4D785E4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9D13A-75E2-417C-8193-A00349E319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6B6D50-05D9-4C28-8627-8E5158637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10CC-856D-4243-9BC4-485499BE2C6D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67D1D2-5AD7-4794-8B52-D0C639103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FA0223-16B0-4A01-8BA5-DE7660495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C98F2-5D9C-4F50-96FF-16400E40C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59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A14494-3309-41FA-98EA-E74236EF3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72FC2-E23C-42FD-91AE-51C414FE7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E0919-223C-4552-9C71-EE796D1D07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210CC-856D-4243-9BC4-485499BE2C6D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0CB5E-2037-4846-92AC-A7D05D30E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F558F-F849-4897-A3A8-CAD3B4FA30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C98F2-5D9C-4F50-96FF-16400E40C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675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beastall@google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hbr.org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9A2B8-D472-4927-B6C3-AF0E0B597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376887"/>
            <a:ext cx="9144000" cy="2387600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Leadership for the changing world of laboratory medicine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FC5A55-6433-4B82-88AA-41CC93F314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907588"/>
            <a:ext cx="9144000" cy="2067242"/>
          </a:xfrm>
        </p:spPr>
        <p:txBody>
          <a:bodyPr>
            <a:normAutofit fontScale="85000" lnSpcReduction="20000"/>
          </a:bodyPr>
          <a:lstStyle/>
          <a:p>
            <a:endParaRPr lang="en-GB" dirty="0"/>
          </a:p>
          <a:p>
            <a:r>
              <a:rPr lang="en-GB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Graham H Beastall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(Glasgow, UK)</a:t>
            </a:r>
          </a:p>
          <a:p>
            <a:endParaRPr lang="en-GB" sz="3200" dirty="0"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gbeastall@googlemail.com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FACCDF-2E4E-4166-A79F-0E01C3C427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08" y="646141"/>
            <a:ext cx="1946954" cy="12275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BC268BA-2107-1D40-83E3-3F94FC46F2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7069" y="166986"/>
            <a:ext cx="214312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682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>
                <a:latin typeface="Arial" charset="0"/>
                <a:cs typeface="Arial" charset="0"/>
              </a:rPr>
              <a:t>Globalisation of laboratory medicine</a:t>
            </a:r>
          </a:p>
        </p:txBody>
      </p:sp>
      <p:sp>
        <p:nvSpPr>
          <p:cNvPr id="5" name="Rectangle 4"/>
          <p:cNvSpPr/>
          <p:nvPr/>
        </p:nvSpPr>
        <p:spPr>
          <a:xfrm>
            <a:off x="3359150" y="1773239"/>
            <a:ext cx="5473700" cy="503237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Instant global communication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351088" y="3284538"/>
            <a:ext cx="1873250" cy="9144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Quality</a:t>
            </a: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standards</a:t>
            </a:r>
          </a:p>
        </p:txBody>
      </p:sp>
      <p:sp>
        <p:nvSpPr>
          <p:cNvPr id="7" name="Rectangle 6"/>
          <p:cNvSpPr/>
          <p:nvPr/>
        </p:nvSpPr>
        <p:spPr>
          <a:xfrm>
            <a:off x="5159375" y="3284538"/>
            <a:ext cx="1873250" cy="9144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Laboratory</a:t>
            </a: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practice</a:t>
            </a:r>
          </a:p>
        </p:txBody>
      </p:sp>
      <p:sp>
        <p:nvSpPr>
          <p:cNvPr id="8" name="Rectangle 7"/>
          <p:cNvSpPr/>
          <p:nvPr/>
        </p:nvSpPr>
        <p:spPr>
          <a:xfrm>
            <a:off x="7967663" y="3284538"/>
            <a:ext cx="1873250" cy="9144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Clinical applications</a:t>
            </a:r>
          </a:p>
        </p:txBody>
      </p:sp>
      <p:sp>
        <p:nvSpPr>
          <p:cNvPr id="9" name="Rectangle 8"/>
          <p:cNvSpPr/>
          <p:nvPr/>
        </p:nvSpPr>
        <p:spPr>
          <a:xfrm>
            <a:off x="2495550" y="5157788"/>
            <a:ext cx="7200900" cy="12954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Should facilitate uniformity to aid improved outcomes </a:t>
            </a:r>
          </a:p>
          <a:p>
            <a:pPr algn="ctr">
              <a:defRPr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Globalisation also highlights differences</a:t>
            </a:r>
          </a:p>
          <a:p>
            <a:pPr algn="ctr">
              <a:defRPr/>
            </a:pP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Arrow Connector 11"/>
          <p:cNvCxnSpPr>
            <a:stCxn id="5" idx="2"/>
          </p:cNvCxnSpPr>
          <p:nvPr/>
        </p:nvCxnSpPr>
        <p:spPr>
          <a:xfrm flipH="1">
            <a:off x="3143250" y="2276476"/>
            <a:ext cx="2952750" cy="936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2"/>
          </p:cNvCxnSpPr>
          <p:nvPr/>
        </p:nvCxnSpPr>
        <p:spPr>
          <a:xfrm>
            <a:off x="6096000" y="2276476"/>
            <a:ext cx="2736850" cy="936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7" idx="0"/>
          </p:cNvCxnSpPr>
          <p:nvPr/>
        </p:nvCxnSpPr>
        <p:spPr>
          <a:xfrm>
            <a:off x="6096000" y="2276476"/>
            <a:ext cx="0" cy="10080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287713" y="4221163"/>
            <a:ext cx="914400" cy="914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8" idx="2"/>
          </p:cNvCxnSpPr>
          <p:nvPr/>
        </p:nvCxnSpPr>
        <p:spPr>
          <a:xfrm flipH="1">
            <a:off x="8183564" y="4198938"/>
            <a:ext cx="720725" cy="9588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2"/>
            <a:endCxn id="9" idx="0"/>
          </p:cNvCxnSpPr>
          <p:nvPr/>
        </p:nvCxnSpPr>
        <p:spPr>
          <a:xfrm>
            <a:off x="6096000" y="4198938"/>
            <a:ext cx="0" cy="9588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418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>
                <a:latin typeface="Arial" charset="0"/>
                <a:cs typeface="Arial" charset="0"/>
              </a:rPr>
              <a:t>Technological advance</a:t>
            </a:r>
          </a:p>
        </p:txBody>
      </p:sp>
      <p:sp>
        <p:nvSpPr>
          <p:cNvPr id="4" name="Hexagon 3"/>
          <p:cNvSpPr/>
          <p:nvPr/>
        </p:nvSpPr>
        <p:spPr>
          <a:xfrm>
            <a:off x="5448300" y="3141663"/>
            <a:ext cx="1276350" cy="1130300"/>
          </a:xfrm>
          <a:prstGeom prst="hexagon">
            <a:avLst/>
          </a:prstGeom>
          <a:solidFill>
            <a:srgbClr val="9900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latin typeface="Arial" pitchFamily="34" charset="0"/>
                <a:cs typeface="Arial" pitchFamily="34" charset="0"/>
              </a:rPr>
              <a:t>Example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464426" y="1773238"/>
            <a:ext cx="2303463" cy="863600"/>
          </a:xfrm>
          <a:prstGeom prst="roundRect">
            <a:avLst/>
          </a:prstGeom>
          <a:solidFill>
            <a:srgbClr val="9900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Nanotechnology</a:t>
            </a: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 and POCT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535863" y="3284539"/>
            <a:ext cx="2305050" cy="865187"/>
          </a:xfrm>
          <a:prstGeom prst="roundRect">
            <a:avLst/>
          </a:prstGeom>
          <a:solidFill>
            <a:srgbClr val="9900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Automation</a:t>
            </a: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robotics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535863" y="4797425"/>
            <a:ext cx="2305050" cy="863600"/>
          </a:xfrm>
          <a:prstGeom prst="roundRect">
            <a:avLst/>
          </a:prstGeom>
          <a:solidFill>
            <a:srgbClr val="9900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Mass </a:t>
            </a: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spectrometry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351088" y="1773238"/>
            <a:ext cx="2305050" cy="863600"/>
          </a:xfrm>
          <a:prstGeom prst="roundRect">
            <a:avLst/>
          </a:prstGeom>
          <a:solidFill>
            <a:srgbClr val="9900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Genomics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351088" y="3284539"/>
            <a:ext cx="2305050" cy="865187"/>
          </a:xfrm>
          <a:prstGeom prst="roundRect">
            <a:avLst/>
          </a:prstGeom>
          <a:solidFill>
            <a:srgbClr val="9900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Proteomics</a:t>
            </a: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metabolomics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351088" y="4868863"/>
            <a:ext cx="2305050" cy="863600"/>
          </a:xfrm>
          <a:prstGeom prst="roundRect">
            <a:avLst/>
          </a:prstGeom>
          <a:solidFill>
            <a:srgbClr val="9900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Bioinformatics</a:t>
            </a:r>
          </a:p>
        </p:txBody>
      </p:sp>
      <p:cxnSp>
        <p:nvCxnSpPr>
          <p:cNvPr id="16" name="Straight Connector 15"/>
          <p:cNvCxnSpPr>
            <a:stCxn id="12" idx="3"/>
            <a:endCxn id="4" idx="2"/>
          </p:cNvCxnSpPr>
          <p:nvPr/>
        </p:nvCxnSpPr>
        <p:spPr>
          <a:xfrm>
            <a:off x="4656139" y="2205039"/>
            <a:ext cx="1074737" cy="9366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1"/>
            <a:endCxn id="4" idx="2"/>
          </p:cNvCxnSpPr>
          <p:nvPr/>
        </p:nvCxnSpPr>
        <p:spPr>
          <a:xfrm flipH="1">
            <a:off x="6442075" y="2205039"/>
            <a:ext cx="1022350" cy="9366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3" idx="3"/>
            <a:endCxn id="4" idx="2"/>
          </p:cNvCxnSpPr>
          <p:nvPr/>
        </p:nvCxnSpPr>
        <p:spPr>
          <a:xfrm flipV="1">
            <a:off x="4656138" y="3706814"/>
            <a:ext cx="792162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2"/>
            <a:endCxn id="10" idx="1"/>
          </p:cNvCxnSpPr>
          <p:nvPr/>
        </p:nvCxnSpPr>
        <p:spPr>
          <a:xfrm>
            <a:off x="6724651" y="3706814"/>
            <a:ext cx="811213" cy="95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14" idx="3"/>
          </p:cNvCxnSpPr>
          <p:nvPr/>
        </p:nvCxnSpPr>
        <p:spPr>
          <a:xfrm flipH="1">
            <a:off x="4656139" y="4271963"/>
            <a:ext cx="1074737" cy="10287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4" idx="2"/>
            <a:endCxn id="11" idx="1"/>
          </p:cNvCxnSpPr>
          <p:nvPr/>
        </p:nvCxnSpPr>
        <p:spPr>
          <a:xfrm>
            <a:off x="6442075" y="4271963"/>
            <a:ext cx="1093788" cy="9572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208214" y="6237288"/>
            <a:ext cx="7775575" cy="431800"/>
          </a:xfrm>
          <a:prstGeom prst="rect">
            <a:avLst/>
          </a:prstGeom>
          <a:solidFill>
            <a:srgbClr val="9900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Impact on skills training and operational requirements</a:t>
            </a:r>
          </a:p>
        </p:txBody>
      </p:sp>
    </p:spTree>
    <p:extLst>
      <p:ext uri="{BB962C8B-B14F-4D97-AF65-F5344CB8AC3E}">
        <p14:creationId xmlns:p14="http://schemas.microsoft.com/office/powerpoint/2010/main" val="1942772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>
                <a:latin typeface="Arial" charset="0"/>
                <a:cs typeface="Arial" charset="0"/>
              </a:rPr>
              <a:t>Smarter working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2927350" y="3357564"/>
            <a:ext cx="6337300" cy="719137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Pressure on healthcare budgets</a:t>
            </a:r>
          </a:p>
        </p:txBody>
      </p:sp>
      <p:sp>
        <p:nvSpPr>
          <p:cNvPr id="4" name="Rectangle 3"/>
          <p:cNvSpPr/>
          <p:nvPr/>
        </p:nvSpPr>
        <p:spPr>
          <a:xfrm>
            <a:off x="2495551" y="1773238"/>
            <a:ext cx="2016125" cy="79216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Ageing</a:t>
            </a: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population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5087939" y="1773238"/>
            <a:ext cx="2016125" cy="79216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Medical </a:t>
            </a: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advances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7680326" y="1773238"/>
            <a:ext cx="2016125" cy="79216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Rising </a:t>
            </a: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workloads</a:t>
            </a:r>
          </a:p>
        </p:txBody>
      </p:sp>
      <p:sp>
        <p:nvSpPr>
          <p:cNvPr id="7" name="Rectangle 6"/>
          <p:cNvSpPr/>
          <p:nvPr/>
        </p:nvSpPr>
        <p:spPr>
          <a:xfrm>
            <a:off x="2351089" y="4941889"/>
            <a:ext cx="2016125" cy="79057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Improved </a:t>
            </a: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efficiency</a:t>
            </a:r>
          </a:p>
        </p:txBody>
      </p:sp>
      <p:sp>
        <p:nvSpPr>
          <p:cNvPr id="8" name="Rectangle 7"/>
          <p:cNvSpPr/>
          <p:nvPr/>
        </p:nvSpPr>
        <p:spPr>
          <a:xfrm>
            <a:off x="5087939" y="4941889"/>
            <a:ext cx="2016125" cy="79057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Workload</a:t>
            </a: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management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7824789" y="4941889"/>
            <a:ext cx="2016125" cy="79057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Shared </a:t>
            </a: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resources</a:t>
            </a:r>
          </a:p>
        </p:txBody>
      </p:sp>
      <p:cxnSp>
        <p:nvCxnSpPr>
          <p:cNvPr id="11" name="Straight Arrow Connector 10"/>
          <p:cNvCxnSpPr>
            <a:stCxn id="4" idx="2"/>
          </p:cNvCxnSpPr>
          <p:nvPr/>
        </p:nvCxnSpPr>
        <p:spPr>
          <a:xfrm>
            <a:off x="3503613" y="2565400"/>
            <a:ext cx="2520950" cy="7191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2"/>
          </p:cNvCxnSpPr>
          <p:nvPr/>
        </p:nvCxnSpPr>
        <p:spPr>
          <a:xfrm flipH="1">
            <a:off x="6167438" y="2565400"/>
            <a:ext cx="2520950" cy="7191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3" idx="0"/>
          </p:cNvCxnSpPr>
          <p:nvPr/>
        </p:nvCxnSpPr>
        <p:spPr>
          <a:xfrm>
            <a:off x="6096000" y="2565401"/>
            <a:ext cx="0" cy="7921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" idx="2"/>
          </p:cNvCxnSpPr>
          <p:nvPr/>
        </p:nvCxnSpPr>
        <p:spPr>
          <a:xfrm flipH="1">
            <a:off x="3359150" y="4076701"/>
            <a:ext cx="2736850" cy="7921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" idx="2"/>
          </p:cNvCxnSpPr>
          <p:nvPr/>
        </p:nvCxnSpPr>
        <p:spPr>
          <a:xfrm>
            <a:off x="6096001" y="4076701"/>
            <a:ext cx="2663825" cy="7921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" idx="2"/>
            <a:endCxn id="8" idx="0"/>
          </p:cNvCxnSpPr>
          <p:nvPr/>
        </p:nvCxnSpPr>
        <p:spPr>
          <a:xfrm>
            <a:off x="6096000" y="4076700"/>
            <a:ext cx="0" cy="8651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208214" y="6237288"/>
            <a:ext cx="7775575" cy="4318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Impact on staffing levels and skill mix</a:t>
            </a:r>
          </a:p>
        </p:txBody>
      </p:sp>
    </p:spTree>
    <p:extLst>
      <p:ext uri="{BB962C8B-B14F-4D97-AF65-F5344CB8AC3E}">
        <p14:creationId xmlns:p14="http://schemas.microsoft.com/office/powerpoint/2010/main" val="2185127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>
                <a:latin typeface="Arial" charset="0"/>
                <a:cs typeface="Arial" charset="0"/>
              </a:rPr>
              <a:t>Integrated diagnostics</a:t>
            </a:r>
          </a:p>
        </p:txBody>
      </p:sp>
      <p:sp>
        <p:nvSpPr>
          <p:cNvPr id="3" name="Rectangle 2"/>
          <p:cNvSpPr/>
          <p:nvPr/>
        </p:nvSpPr>
        <p:spPr>
          <a:xfrm>
            <a:off x="3071813" y="3068638"/>
            <a:ext cx="6119812" cy="792162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Integrated patient pathways</a:t>
            </a:r>
          </a:p>
        </p:txBody>
      </p:sp>
      <p:sp>
        <p:nvSpPr>
          <p:cNvPr id="5" name="Rectangle 4"/>
          <p:cNvSpPr/>
          <p:nvPr/>
        </p:nvSpPr>
        <p:spPr>
          <a:xfrm>
            <a:off x="1992314" y="1628775"/>
            <a:ext cx="2232025" cy="8636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Laboratory </a:t>
            </a: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medicine</a:t>
            </a:r>
          </a:p>
        </p:txBody>
      </p:sp>
      <p:sp>
        <p:nvSpPr>
          <p:cNvPr id="6" name="Rectangle 5"/>
          <p:cNvSpPr/>
          <p:nvPr/>
        </p:nvSpPr>
        <p:spPr>
          <a:xfrm>
            <a:off x="5016501" y="1628775"/>
            <a:ext cx="2232025" cy="8636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Imaging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7967664" y="1628775"/>
            <a:ext cx="2232025" cy="8636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Endoscopy</a:t>
            </a:r>
          </a:p>
        </p:txBody>
      </p:sp>
      <p:sp>
        <p:nvSpPr>
          <p:cNvPr id="8" name="Rectangle 7"/>
          <p:cNvSpPr/>
          <p:nvPr/>
        </p:nvSpPr>
        <p:spPr>
          <a:xfrm>
            <a:off x="2208214" y="4365625"/>
            <a:ext cx="2663825" cy="21590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Informatics </a:t>
            </a: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&amp;</a:t>
            </a: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knowledge management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7319964" y="4365625"/>
            <a:ext cx="2663825" cy="21590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Erosion of traditional boundaries of laboratory medicine</a:t>
            </a:r>
          </a:p>
        </p:txBody>
      </p:sp>
      <p:cxnSp>
        <p:nvCxnSpPr>
          <p:cNvPr id="11" name="Straight Connector 10"/>
          <p:cNvCxnSpPr>
            <a:stCxn id="8" idx="3"/>
            <a:endCxn id="9" idx="1"/>
          </p:cNvCxnSpPr>
          <p:nvPr/>
        </p:nvCxnSpPr>
        <p:spPr>
          <a:xfrm>
            <a:off x="4872039" y="5445125"/>
            <a:ext cx="24479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2"/>
            <a:endCxn id="3" idx="0"/>
          </p:cNvCxnSpPr>
          <p:nvPr/>
        </p:nvCxnSpPr>
        <p:spPr>
          <a:xfrm>
            <a:off x="6132513" y="2492376"/>
            <a:ext cx="0" cy="5762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</p:cNvCxnSpPr>
          <p:nvPr/>
        </p:nvCxnSpPr>
        <p:spPr>
          <a:xfrm>
            <a:off x="3108325" y="2492376"/>
            <a:ext cx="2916238" cy="5048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</p:cNvCxnSpPr>
          <p:nvPr/>
        </p:nvCxnSpPr>
        <p:spPr>
          <a:xfrm flipH="1">
            <a:off x="6240463" y="2492376"/>
            <a:ext cx="2843212" cy="5048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2"/>
          </p:cNvCxnSpPr>
          <p:nvPr/>
        </p:nvCxnSpPr>
        <p:spPr>
          <a:xfrm flipH="1">
            <a:off x="3503613" y="3860800"/>
            <a:ext cx="2628900" cy="431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3" idx="2"/>
          </p:cNvCxnSpPr>
          <p:nvPr/>
        </p:nvCxnSpPr>
        <p:spPr>
          <a:xfrm>
            <a:off x="6132514" y="3860800"/>
            <a:ext cx="2555875" cy="431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323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Patient-centred care</a:t>
            </a:r>
          </a:p>
        </p:txBody>
      </p:sp>
      <p:sp>
        <p:nvSpPr>
          <p:cNvPr id="5" name="Rectangle 4"/>
          <p:cNvSpPr/>
          <p:nvPr/>
        </p:nvSpPr>
        <p:spPr>
          <a:xfrm>
            <a:off x="2711450" y="1700214"/>
            <a:ext cx="6840538" cy="7207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Patient-centred care</a:t>
            </a:r>
          </a:p>
        </p:txBody>
      </p:sp>
      <p:sp>
        <p:nvSpPr>
          <p:cNvPr id="6" name="Rectangle 5"/>
          <p:cNvSpPr/>
          <p:nvPr/>
        </p:nvSpPr>
        <p:spPr>
          <a:xfrm>
            <a:off x="2711450" y="4149726"/>
            <a:ext cx="3204608" cy="18002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Personalised care</a:t>
            </a:r>
          </a:p>
          <a:p>
            <a:pPr algn="ctr">
              <a:defRPr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Aims to optimise response </a:t>
            </a:r>
          </a:p>
          <a:p>
            <a:pPr algn="ctr"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47380" y="4149726"/>
            <a:ext cx="3204608" cy="1800225"/>
          </a:xfrm>
          <a:prstGeom prst="rect">
            <a:avLst/>
          </a:prstGeom>
          <a:solidFill>
            <a:srgbClr val="00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Patient focused care</a:t>
            </a:r>
          </a:p>
          <a:p>
            <a:pPr algn="ctr">
              <a:defRPr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Aims to engage the patient in his/her care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11450" y="2852739"/>
            <a:ext cx="3204608" cy="72072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The individual patient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6BE4B4-27B3-44D7-B841-43B2DF7A10BA}"/>
              </a:ext>
            </a:extLst>
          </p:cNvPr>
          <p:cNvSpPr/>
          <p:nvPr/>
        </p:nvSpPr>
        <p:spPr>
          <a:xfrm>
            <a:off x="6347380" y="2852738"/>
            <a:ext cx="3204608" cy="72072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The ‘informed patient’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D8860D2-A1C5-432F-A089-05599E94DDD5}"/>
              </a:ext>
            </a:extLst>
          </p:cNvPr>
          <p:cNvCxnSpPr>
            <a:stCxn id="12" idx="0"/>
          </p:cNvCxnSpPr>
          <p:nvPr/>
        </p:nvCxnSpPr>
        <p:spPr>
          <a:xfrm flipV="1">
            <a:off x="4313754" y="2420939"/>
            <a:ext cx="15875" cy="43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57EC18A-FFE2-4BEF-B329-E81E6C0B2621}"/>
              </a:ext>
            </a:extLst>
          </p:cNvPr>
          <p:cNvCxnSpPr>
            <a:stCxn id="13" idx="0"/>
          </p:cNvCxnSpPr>
          <p:nvPr/>
        </p:nvCxnSpPr>
        <p:spPr>
          <a:xfrm flipH="1" flipV="1">
            <a:off x="7910111" y="2420939"/>
            <a:ext cx="39573" cy="431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BDB1821-6B73-44D5-BAB5-19A4A9318812}"/>
              </a:ext>
            </a:extLst>
          </p:cNvPr>
          <p:cNvCxnSpPr>
            <a:stCxn id="12" idx="3"/>
            <a:endCxn id="13" idx="1"/>
          </p:cNvCxnSpPr>
          <p:nvPr/>
        </p:nvCxnSpPr>
        <p:spPr>
          <a:xfrm flipV="1">
            <a:off x="5916058" y="3213101"/>
            <a:ext cx="431322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CEC8ED1-8C75-4520-9EAB-8D81F5AFE7D5}"/>
              </a:ext>
            </a:extLst>
          </p:cNvPr>
          <p:cNvCxnSpPr>
            <a:stCxn id="12" idx="2"/>
            <a:endCxn id="6" idx="0"/>
          </p:cNvCxnSpPr>
          <p:nvPr/>
        </p:nvCxnSpPr>
        <p:spPr>
          <a:xfrm>
            <a:off x="4313754" y="3573464"/>
            <a:ext cx="0" cy="5762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F1D3622-C2E0-446C-B9BE-7DEF7B387964}"/>
              </a:ext>
            </a:extLst>
          </p:cNvPr>
          <p:cNvCxnSpPr>
            <a:stCxn id="13" idx="2"/>
            <a:endCxn id="7" idx="0"/>
          </p:cNvCxnSpPr>
          <p:nvPr/>
        </p:nvCxnSpPr>
        <p:spPr>
          <a:xfrm>
            <a:off x="7949684" y="3573463"/>
            <a:ext cx="0" cy="5762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557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524000" y="2852738"/>
            <a:ext cx="9144000" cy="2932112"/>
            <a:chOff x="0" y="2776"/>
            <a:chExt cx="5760" cy="904"/>
          </a:xfrm>
        </p:grpSpPr>
        <p:sp>
          <p:nvSpPr>
            <p:cNvPr id="60445" name="Rectangle 3"/>
            <p:cNvSpPr>
              <a:spLocks noChangeArrowheads="1"/>
            </p:cNvSpPr>
            <p:nvPr/>
          </p:nvSpPr>
          <p:spPr bwMode="gray">
            <a:xfrm>
              <a:off x="0" y="2863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/>
              <a:endParaRPr lang="en-GB" noProof="1">
                <a:latin typeface="Calibri" pitchFamily="34" charset="0"/>
              </a:endParaRPr>
            </a:p>
          </p:txBody>
        </p:sp>
        <p:sp>
          <p:nvSpPr>
            <p:cNvPr id="60446" name="Rectangle 55"/>
            <p:cNvSpPr>
              <a:spLocks noChangeArrowheads="1"/>
            </p:cNvSpPr>
            <p:nvPr/>
          </p:nvSpPr>
          <p:spPr bwMode="gray">
            <a:xfrm flipV="1">
              <a:off x="0" y="2776"/>
              <a:ext cx="5760" cy="94"/>
            </a:xfrm>
            <a:prstGeom prst="rect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/>
              <a:endParaRPr lang="en-GB" noProof="1">
                <a:latin typeface="Calibri" pitchFamily="34" charset="0"/>
              </a:endParaRPr>
            </a:p>
          </p:txBody>
        </p:sp>
      </p:grpSp>
      <p:sp>
        <p:nvSpPr>
          <p:cNvPr id="60419" name="Rectangle 3"/>
          <p:cNvSpPr>
            <a:spLocks noChangeArrowheads="1"/>
          </p:cNvSpPr>
          <p:nvPr/>
        </p:nvSpPr>
        <p:spPr bwMode="gray">
          <a:xfrm>
            <a:off x="1524000" y="334964"/>
            <a:ext cx="905033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/>
            <a:r>
              <a:rPr lang="en-GB" sz="2400" dirty="0">
                <a:latin typeface="Arial" pitchFamily="34" charset="0"/>
                <a:cs typeface="Arial" pitchFamily="34" charset="0"/>
              </a:rPr>
              <a:t>Adding value cycle to quality laboratory medicine services</a:t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r>
              <a:rPr lang="en-GB" sz="2400" dirty="0">
                <a:latin typeface="Arial" pitchFamily="34" charset="0"/>
                <a:cs typeface="Arial" pitchFamily="34" charset="0"/>
              </a:rPr>
              <a:t>through the application of </a:t>
            </a:r>
            <a:r>
              <a:rPr lang="en-GB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‘SCIENCE</a:t>
            </a:r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’</a:t>
            </a:r>
            <a:endParaRPr lang="de-D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pieren 59"/>
          <p:cNvGrpSpPr/>
          <p:nvPr/>
        </p:nvGrpSpPr>
        <p:grpSpPr bwMode="gray">
          <a:xfrm>
            <a:off x="3957640" y="1747839"/>
            <a:ext cx="4195761" cy="4195761"/>
            <a:chOff x="2827338" y="1927225"/>
            <a:chExt cx="3508375" cy="3508375"/>
          </a:xfrm>
          <a:effectLst>
            <a:outerShdw blurRad="152400" dir="18900000" sy="23000" kx="-1200000" algn="bl" rotWithShape="0">
              <a:prstClr val="black">
                <a:alpha val="20000"/>
              </a:prstClr>
            </a:outerShdw>
          </a:effectLst>
          <a:scene3d>
            <a:camera prst="perspectiveRelaxedModerately" fov="5400000">
              <a:rot lat="19410000" lon="930000" rev="21480000"/>
            </a:camera>
            <a:lightRig rig="threePt" dir="t">
              <a:rot lat="0" lon="0" rev="16200000"/>
            </a:lightRig>
          </a:scene3d>
        </p:grpSpPr>
        <p:sp>
          <p:nvSpPr>
            <p:cNvPr id="61" name="Freeform 20"/>
            <p:cNvSpPr>
              <a:spLocks/>
            </p:cNvSpPr>
            <p:nvPr/>
          </p:nvSpPr>
          <p:spPr bwMode="gray">
            <a:xfrm>
              <a:off x="4537075" y="1927225"/>
              <a:ext cx="1319213" cy="915988"/>
            </a:xfrm>
            <a:custGeom>
              <a:avLst/>
              <a:gdLst/>
              <a:ahLst/>
              <a:cxnLst>
                <a:cxn ang="0">
                  <a:pos x="0" y="95"/>
                </a:cxn>
                <a:cxn ang="0">
                  <a:pos x="107" y="121"/>
                </a:cxn>
                <a:cxn ang="0">
                  <a:pos x="145" y="150"/>
                </a:cxn>
                <a:cxn ang="0">
                  <a:pos x="210" y="153"/>
                </a:cxn>
                <a:cxn ang="0">
                  <a:pos x="221" y="93"/>
                </a:cxn>
                <a:cxn ang="0">
                  <a:pos x="8" y="0"/>
                </a:cxn>
                <a:cxn ang="0">
                  <a:pos x="1" y="1"/>
                </a:cxn>
                <a:cxn ang="0">
                  <a:pos x="42" y="48"/>
                </a:cxn>
                <a:cxn ang="0">
                  <a:pos x="0" y="95"/>
                </a:cxn>
              </a:cxnLst>
              <a:rect l="0" t="0" r="r" b="b"/>
              <a:pathLst>
                <a:path w="221" h="153">
                  <a:moveTo>
                    <a:pt x="0" y="95"/>
                  </a:moveTo>
                  <a:cubicBezTo>
                    <a:pt x="37" y="94"/>
                    <a:pt x="73" y="102"/>
                    <a:pt x="107" y="121"/>
                  </a:cubicBezTo>
                  <a:cubicBezTo>
                    <a:pt x="121" y="130"/>
                    <a:pt x="134" y="139"/>
                    <a:pt x="145" y="150"/>
                  </a:cubicBezTo>
                  <a:cubicBezTo>
                    <a:pt x="210" y="153"/>
                    <a:pt x="210" y="153"/>
                    <a:pt x="210" y="153"/>
                  </a:cubicBezTo>
                  <a:cubicBezTo>
                    <a:pt x="221" y="93"/>
                    <a:pt x="221" y="93"/>
                    <a:pt x="221" y="93"/>
                  </a:cubicBezTo>
                  <a:cubicBezTo>
                    <a:pt x="168" y="36"/>
                    <a:pt x="92" y="0"/>
                    <a:pt x="8" y="0"/>
                  </a:cubicBezTo>
                  <a:cubicBezTo>
                    <a:pt x="5" y="0"/>
                    <a:pt x="3" y="1"/>
                    <a:pt x="1" y="1"/>
                  </a:cubicBezTo>
                  <a:cubicBezTo>
                    <a:pt x="42" y="48"/>
                    <a:pt x="42" y="48"/>
                    <a:pt x="42" y="48"/>
                  </a:cubicBezTo>
                  <a:lnTo>
                    <a:pt x="0" y="95"/>
                  </a:lnTo>
                  <a:close/>
                </a:path>
              </a:pathLst>
            </a:custGeom>
            <a:solidFill>
              <a:srgbClr val="B2B2B2"/>
            </a:solidFill>
            <a:ln w="19050">
              <a:solidFill>
                <a:srgbClr val="FFFFFF"/>
              </a:solidFill>
              <a:round/>
              <a:headEnd/>
              <a:tailEnd/>
            </a:ln>
            <a:sp3d extrusionH="127000"/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2" name="Freeform 21"/>
            <p:cNvSpPr>
              <a:spLocks/>
            </p:cNvSpPr>
            <p:nvPr/>
          </p:nvSpPr>
          <p:spPr bwMode="gray">
            <a:xfrm>
              <a:off x="2905125" y="3908425"/>
              <a:ext cx="1198563" cy="1373188"/>
            </a:xfrm>
            <a:custGeom>
              <a:avLst/>
              <a:gdLst/>
              <a:ahLst/>
              <a:cxnLst>
                <a:cxn ang="0">
                  <a:pos x="200" y="144"/>
                </a:cxn>
                <a:cxn ang="0">
                  <a:pos x="181" y="134"/>
                </a:cxn>
                <a:cxn ang="0">
                  <a:pos x="94" y="31"/>
                </a:cxn>
                <a:cxn ang="0">
                  <a:pos x="36" y="0"/>
                </a:cxn>
                <a:cxn ang="0">
                  <a:pos x="0" y="50"/>
                </a:cxn>
                <a:cxn ang="0">
                  <a:pos x="159" y="229"/>
                </a:cxn>
                <a:cxn ang="0">
                  <a:pos x="142" y="168"/>
                </a:cxn>
                <a:cxn ang="0">
                  <a:pos x="200" y="144"/>
                </a:cxn>
              </a:cxnLst>
              <a:rect l="0" t="0" r="r" b="b"/>
              <a:pathLst>
                <a:path w="200" h="229">
                  <a:moveTo>
                    <a:pt x="200" y="144"/>
                  </a:moveTo>
                  <a:cubicBezTo>
                    <a:pt x="193" y="141"/>
                    <a:pt x="187" y="138"/>
                    <a:pt x="181" y="134"/>
                  </a:cubicBezTo>
                  <a:cubicBezTo>
                    <a:pt x="139" y="110"/>
                    <a:pt x="109" y="73"/>
                    <a:pt x="94" y="31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25" y="130"/>
                    <a:pt x="84" y="195"/>
                    <a:pt x="159" y="229"/>
                  </a:cubicBezTo>
                  <a:cubicBezTo>
                    <a:pt x="142" y="168"/>
                    <a:pt x="142" y="168"/>
                    <a:pt x="142" y="168"/>
                  </a:cubicBezTo>
                  <a:lnTo>
                    <a:pt x="200" y="144"/>
                  </a:lnTo>
                  <a:close/>
                </a:path>
              </a:pathLst>
            </a:custGeom>
            <a:gradFill rotWithShape="1">
              <a:gsLst>
                <a:gs pos="0">
                  <a:srgbClr val="B2B2B2"/>
                </a:gs>
                <a:gs pos="100000">
                  <a:srgbClr val="B2B2B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FFFFFF"/>
              </a:solidFill>
              <a:round/>
              <a:headEnd/>
              <a:tailEnd/>
            </a:ln>
            <a:sp3d extrusionH="127000"/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3" name="Freeform 22"/>
            <p:cNvSpPr>
              <a:spLocks/>
            </p:cNvSpPr>
            <p:nvPr/>
          </p:nvSpPr>
          <p:spPr bwMode="gray">
            <a:xfrm>
              <a:off x="3190875" y="1935163"/>
              <a:ext cx="1493838" cy="1039812"/>
            </a:xfrm>
            <a:custGeom>
              <a:avLst/>
              <a:gdLst/>
              <a:ahLst/>
              <a:cxnLst>
                <a:cxn ang="0">
                  <a:pos x="73" y="174"/>
                </a:cxn>
                <a:cxn ang="0">
                  <a:pos x="207" y="96"/>
                </a:cxn>
                <a:cxn ang="0">
                  <a:pos x="250" y="47"/>
                </a:cxn>
                <a:cxn ang="0">
                  <a:pos x="209" y="0"/>
                </a:cxn>
                <a:cxn ang="0">
                  <a:pos x="0" y="115"/>
                </a:cxn>
                <a:cxn ang="0">
                  <a:pos x="62" y="112"/>
                </a:cxn>
                <a:cxn ang="0">
                  <a:pos x="73" y="174"/>
                </a:cxn>
              </a:cxnLst>
              <a:rect l="0" t="0" r="r" b="b"/>
              <a:pathLst>
                <a:path w="250" h="174">
                  <a:moveTo>
                    <a:pt x="73" y="174"/>
                  </a:moveTo>
                  <a:cubicBezTo>
                    <a:pt x="106" y="130"/>
                    <a:pt x="155" y="103"/>
                    <a:pt x="207" y="96"/>
                  </a:cubicBezTo>
                  <a:cubicBezTo>
                    <a:pt x="250" y="47"/>
                    <a:pt x="250" y="47"/>
                    <a:pt x="250" y="47"/>
                  </a:cubicBezTo>
                  <a:cubicBezTo>
                    <a:pt x="209" y="0"/>
                    <a:pt x="209" y="0"/>
                    <a:pt x="209" y="0"/>
                  </a:cubicBezTo>
                  <a:cubicBezTo>
                    <a:pt x="124" y="7"/>
                    <a:pt x="49" y="51"/>
                    <a:pt x="0" y="115"/>
                  </a:cubicBezTo>
                  <a:cubicBezTo>
                    <a:pt x="62" y="112"/>
                    <a:pt x="62" y="112"/>
                    <a:pt x="62" y="112"/>
                  </a:cubicBezTo>
                  <a:lnTo>
                    <a:pt x="73" y="174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20392"/>
                    <a:invGamma/>
                  </a:srgbClr>
                </a:gs>
              </a:gsLst>
              <a:lin ang="0" scaled="1"/>
            </a:gradFill>
            <a:ln w="19050">
              <a:solidFill>
                <a:srgbClr val="FFFFFF"/>
              </a:solidFill>
              <a:round/>
              <a:headEnd/>
              <a:tailEnd/>
            </a:ln>
            <a:sp3d extrusionH="127000"/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4" name="Freeform 23"/>
            <p:cNvSpPr>
              <a:spLocks/>
            </p:cNvSpPr>
            <p:nvPr/>
          </p:nvSpPr>
          <p:spPr bwMode="gray">
            <a:xfrm>
              <a:off x="5481638" y="2557463"/>
              <a:ext cx="854075" cy="154781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47" y="206"/>
                </a:cxn>
                <a:cxn ang="0">
                  <a:pos x="86" y="259"/>
                </a:cxn>
                <a:cxn ang="0">
                  <a:pos x="140" y="230"/>
                </a:cxn>
                <a:cxn ang="0">
                  <a:pos x="143" y="188"/>
                </a:cxn>
                <a:cxn ang="0">
                  <a:pos x="74" y="0"/>
                </a:cxn>
                <a:cxn ang="0">
                  <a:pos x="63" y="62"/>
                </a:cxn>
                <a:cxn ang="0">
                  <a:pos x="0" y="59"/>
                </a:cxn>
              </a:cxnLst>
              <a:rect l="0" t="0" r="r" b="b"/>
              <a:pathLst>
                <a:path w="143" h="259">
                  <a:moveTo>
                    <a:pt x="0" y="59"/>
                  </a:moveTo>
                  <a:cubicBezTo>
                    <a:pt x="35" y="99"/>
                    <a:pt x="52" y="153"/>
                    <a:pt x="47" y="206"/>
                  </a:cubicBezTo>
                  <a:cubicBezTo>
                    <a:pt x="86" y="259"/>
                    <a:pt x="86" y="259"/>
                    <a:pt x="86" y="259"/>
                  </a:cubicBezTo>
                  <a:cubicBezTo>
                    <a:pt x="140" y="230"/>
                    <a:pt x="140" y="230"/>
                    <a:pt x="140" y="230"/>
                  </a:cubicBezTo>
                  <a:cubicBezTo>
                    <a:pt x="142" y="216"/>
                    <a:pt x="143" y="202"/>
                    <a:pt x="143" y="188"/>
                  </a:cubicBezTo>
                  <a:cubicBezTo>
                    <a:pt x="143" y="117"/>
                    <a:pt x="117" y="51"/>
                    <a:pt x="74" y="0"/>
                  </a:cubicBezTo>
                  <a:cubicBezTo>
                    <a:pt x="63" y="62"/>
                    <a:pt x="63" y="62"/>
                    <a:pt x="63" y="62"/>
                  </a:cubicBezTo>
                  <a:lnTo>
                    <a:pt x="0" y="59"/>
                  </a:lnTo>
                  <a:close/>
                </a:path>
              </a:pathLst>
            </a:custGeom>
            <a:solidFill>
              <a:srgbClr val="B2B2B2"/>
            </a:solidFill>
            <a:ln w="19050">
              <a:solidFill>
                <a:srgbClr val="FFFFFF"/>
              </a:solidFill>
              <a:round/>
              <a:headEnd/>
              <a:tailEnd/>
            </a:ln>
            <a:sp3d extrusionH="127000"/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5" name="Freeform 24"/>
            <p:cNvSpPr>
              <a:spLocks/>
            </p:cNvSpPr>
            <p:nvPr/>
          </p:nvSpPr>
          <p:spPr bwMode="gray">
            <a:xfrm>
              <a:off x="2827338" y="2689225"/>
              <a:ext cx="738187" cy="1423988"/>
            </a:xfrm>
            <a:custGeom>
              <a:avLst/>
              <a:gdLst/>
              <a:ahLst/>
              <a:cxnLst>
                <a:cxn ang="0">
                  <a:pos x="101" y="217"/>
                </a:cxn>
                <a:cxn ang="0">
                  <a:pos x="121" y="67"/>
                </a:cxn>
                <a:cxn ang="0">
                  <a:pos x="123" y="64"/>
                </a:cxn>
                <a:cxn ang="0">
                  <a:pos x="112" y="0"/>
                </a:cxn>
                <a:cxn ang="0">
                  <a:pos x="50" y="3"/>
                </a:cxn>
                <a:cxn ang="0">
                  <a:pos x="0" y="166"/>
                </a:cxn>
                <a:cxn ang="0">
                  <a:pos x="9" y="238"/>
                </a:cxn>
                <a:cxn ang="0">
                  <a:pos x="46" y="187"/>
                </a:cxn>
                <a:cxn ang="0">
                  <a:pos x="101" y="217"/>
                </a:cxn>
              </a:cxnLst>
              <a:rect l="0" t="0" r="r" b="b"/>
              <a:pathLst>
                <a:path w="123" h="238">
                  <a:moveTo>
                    <a:pt x="101" y="217"/>
                  </a:moveTo>
                  <a:cubicBezTo>
                    <a:pt x="88" y="168"/>
                    <a:pt x="94" y="114"/>
                    <a:pt x="121" y="67"/>
                  </a:cubicBezTo>
                  <a:cubicBezTo>
                    <a:pt x="122" y="66"/>
                    <a:pt x="122" y="65"/>
                    <a:pt x="123" y="64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50" y="3"/>
                    <a:pt x="50" y="3"/>
                    <a:pt x="50" y="3"/>
                  </a:cubicBezTo>
                  <a:cubicBezTo>
                    <a:pt x="18" y="49"/>
                    <a:pt x="0" y="106"/>
                    <a:pt x="0" y="166"/>
                  </a:cubicBezTo>
                  <a:cubicBezTo>
                    <a:pt x="0" y="191"/>
                    <a:pt x="3" y="215"/>
                    <a:pt x="9" y="238"/>
                  </a:cubicBezTo>
                  <a:cubicBezTo>
                    <a:pt x="46" y="187"/>
                    <a:pt x="46" y="187"/>
                    <a:pt x="46" y="187"/>
                  </a:cubicBezTo>
                  <a:lnTo>
                    <a:pt x="101" y="217"/>
                  </a:lnTo>
                  <a:close/>
                </a:path>
              </a:pathLst>
            </a:custGeom>
            <a:solidFill>
              <a:srgbClr val="B2B2B2"/>
            </a:solidFill>
            <a:ln w="19050">
              <a:solidFill>
                <a:srgbClr val="FFFFFF"/>
              </a:solidFill>
              <a:round/>
              <a:headEnd/>
              <a:tailEnd/>
            </a:ln>
            <a:sp3d extrusionH="127000"/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6" name="Freeform 25"/>
            <p:cNvSpPr>
              <a:spLocks/>
            </p:cNvSpPr>
            <p:nvPr/>
          </p:nvSpPr>
          <p:spPr bwMode="gray">
            <a:xfrm>
              <a:off x="3852863" y="4727575"/>
              <a:ext cx="1531937" cy="708025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60" y="14"/>
                </a:cxn>
                <a:cxn ang="0">
                  <a:pos x="0" y="39"/>
                </a:cxn>
                <a:cxn ang="0">
                  <a:pos x="17" y="99"/>
                </a:cxn>
                <a:cxn ang="0">
                  <a:pos x="122" y="118"/>
                </a:cxn>
                <a:cxn ang="0">
                  <a:pos x="256" y="86"/>
                </a:cxn>
                <a:cxn ang="0">
                  <a:pos x="198" y="61"/>
                </a:cxn>
                <a:cxn ang="0">
                  <a:pos x="215" y="0"/>
                </a:cxn>
              </a:cxnLst>
              <a:rect l="0" t="0" r="r" b="b"/>
              <a:pathLst>
                <a:path w="256" h="118">
                  <a:moveTo>
                    <a:pt x="215" y="0"/>
                  </a:moveTo>
                  <a:cubicBezTo>
                    <a:pt x="168" y="25"/>
                    <a:pt x="112" y="31"/>
                    <a:pt x="60" y="14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17" y="99"/>
                    <a:pt x="17" y="99"/>
                    <a:pt x="17" y="99"/>
                  </a:cubicBezTo>
                  <a:cubicBezTo>
                    <a:pt x="49" y="111"/>
                    <a:pt x="85" y="118"/>
                    <a:pt x="122" y="118"/>
                  </a:cubicBezTo>
                  <a:cubicBezTo>
                    <a:pt x="170" y="118"/>
                    <a:pt x="215" y="107"/>
                    <a:pt x="256" y="86"/>
                  </a:cubicBezTo>
                  <a:cubicBezTo>
                    <a:pt x="198" y="61"/>
                    <a:pt x="198" y="61"/>
                    <a:pt x="198" y="61"/>
                  </a:cubicBezTo>
                  <a:lnTo>
                    <a:pt x="215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shade val="96863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FFFFFF"/>
              </a:solidFill>
              <a:round/>
              <a:headEnd/>
              <a:tailEnd/>
            </a:ln>
            <a:sp3d extrusionH="127000"/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7" name="Freeform 26"/>
            <p:cNvSpPr>
              <a:spLocks/>
            </p:cNvSpPr>
            <p:nvPr/>
          </p:nvSpPr>
          <p:spPr bwMode="gray">
            <a:xfrm>
              <a:off x="5132388" y="3903663"/>
              <a:ext cx="1168400" cy="1292225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80" y="62"/>
                </a:cxn>
                <a:cxn ang="0">
                  <a:pos x="17" y="129"/>
                </a:cxn>
                <a:cxn ang="0">
                  <a:pos x="0" y="192"/>
                </a:cxn>
                <a:cxn ang="0">
                  <a:pos x="56" y="216"/>
                </a:cxn>
                <a:cxn ang="0">
                  <a:pos x="195" y="21"/>
                </a:cxn>
                <a:cxn ang="0">
                  <a:pos x="140" y="51"/>
                </a:cxn>
                <a:cxn ang="0">
                  <a:pos x="103" y="0"/>
                </a:cxn>
              </a:cxnLst>
              <a:rect l="0" t="0" r="r" b="b"/>
              <a:pathLst>
                <a:path w="195" h="216">
                  <a:moveTo>
                    <a:pt x="103" y="0"/>
                  </a:moveTo>
                  <a:cubicBezTo>
                    <a:pt x="99" y="21"/>
                    <a:pt x="91" y="43"/>
                    <a:pt x="80" y="62"/>
                  </a:cubicBezTo>
                  <a:cubicBezTo>
                    <a:pt x="64" y="90"/>
                    <a:pt x="42" y="112"/>
                    <a:pt x="17" y="129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56" y="216"/>
                    <a:pt x="56" y="216"/>
                    <a:pt x="56" y="216"/>
                  </a:cubicBezTo>
                  <a:cubicBezTo>
                    <a:pt x="127" y="174"/>
                    <a:pt x="178" y="104"/>
                    <a:pt x="195" y="21"/>
                  </a:cubicBezTo>
                  <a:cubicBezTo>
                    <a:pt x="140" y="51"/>
                    <a:pt x="140" y="51"/>
                    <a:pt x="140" y="51"/>
                  </a:cubicBezTo>
                  <a:lnTo>
                    <a:pt x="103" y="0"/>
                  </a:lnTo>
                  <a:close/>
                </a:path>
              </a:pathLst>
            </a:custGeom>
            <a:gradFill rotWithShape="1">
              <a:gsLst>
                <a:gs pos="0">
                  <a:srgbClr val="B2B2B2"/>
                </a:gs>
                <a:gs pos="100000">
                  <a:srgbClr val="B2B2B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FFFFFF"/>
              </a:solidFill>
              <a:round/>
              <a:headEnd/>
              <a:tailEnd/>
            </a:ln>
            <a:sp3d extrusionH="127000"/>
          </p:spPr>
          <p:txBody>
            <a:bodyPr/>
            <a:lstStyle/>
            <a:p>
              <a:pPr algn="ctr">
                <a:defRPr/>
              </a:pPr>
              <a:endParaRPr lang="de-DE"/>
            </a:p>
          </p:txBody>
        </p:sp>
      </p:grpSp>
      <p:sp>
        <p:nvSpPr>
          <p:cNvPr id="60421" name="Text Box 58"/>
          <p:cNvSpPr txBox="1">
            <a:spLocks noChangeArrowheads="1"/>
          </p:cNvSpPr>
          <p:nvPr/>
        </p:nvSpPr>
        <p:spPr bwMode="auto">
          <a:xfrm>
            <a:off x="6600825" y="2419350"/>
            <a:ext cx="2936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chemeClr val="bg1"/>
                </a:solidFill>
                <a:latin typeface="Calibri" pitchFamily="34" charset="0"/>
              </a:rPr>
              <a:t>S</a:t>
            </a:r>
            <a:endParaRPr lang="en-US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0422" name="Text Box 59"/>
          <p:cNvSpPr txBox="1">
            <a:spLocks noChangeArrowheads="1"/>
          </p:cNvSpPr>
          <p:nvPr/>
        </p:nvSpPr>
        <p:spPr bwMode="auto">
          <a:xfrm>
            <a:off x="7559675" y="3140075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chemeClr val="bg1"/>
                </a:solidFill>
                <a:latin typeface="Calibri" pitchFamily="34" charset="0"/>
              </a:rPr>
              <a:t>C</a:t>
            </a:r>
            <a:endParaRPr lang="en-US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0423" name="Text Box 60"/>
          <p:cNvSpPr txBox="1">
            <a:spLocks noChangeArrowheads="1"/>
          </p:cNvSpPr>
          <p:nvPr/>
        </p:nvSpPr>
        <p:spPr bwMode="auto">
          <a:xfrm>
            <a:off x="7248525" y="4435475"/>
            <a:ext cx="2455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chemeClr val="bg1"/>
                </a:solidFill>
                <a:latin typeface="Calibri" pitchFamily="34" charset="0"/>
              </a:rPr>
              <a:t>I</a:t>
            </a:r>
            <a:endParaRPr lang="en-US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0424" name="Text Box 61"/>
          <p:cNvSpPr txBox="1">
            <a:spLocks noChangeArrowheads="1"/>
          </p:cNvSpPr>
          <p:nvPr/>
        </p:nvSpPr>
        <p:spPr bwMode="auto">
          <a:xfrm>
            <a:off x="5688013" y="5294313"/>
            <a:ext cx="296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chemeClr val="bg1"/>
                </a:solidFill>
                <a:latin typeface="Calibri" pitchFamily="34" charset="0"/>
              </a:rPr>
              <a:t>E</a:t>
            </a:r>
            <a:endParaRPr lang="en-US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0425" name="Text Box 62"/>
          <p:cNvSpPr txBox="1">
            <a:spLocks noChangeArrowheads="1"/>
          </p:cNvSpPr>
          <p:nvPr/>
        </p:nvSpPr>
        <p:spPr bwMode="auto">
          <a:xfrm>
            <a:off x="4440238" y="4645025"/>
            <a:ext cx="3369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chemeClr val="bg1"/>
                </a:solidFill>
                <a:latin typeface="Calibri" pitchFamily="34" charset="0"/>
              </a:rPr>
              <a:t>N</a:t>
            </a:r>
            <a:endParaRPr lang="en-US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0426" name="Text Box 63"/>
          <p:cNvSpPr txBox="1">
            <a:spLocks noChangeArrowheads="1"/>
          </p:cNvSpPr>
          <p:nvPr/>
        </p:nvSpPr>
        <p:spPr bwMode="auto">
          <a:xfrm>
            <a:off x="5375275" y="2628900"/>
            <a:ext cx="296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chemeClr val="bg1"/>
                </a:solidFill>
                <a:latin typeface="Calibri" pitchFamily="34" charset="0"/>
              </a:rPr>
              <a:t>E</a:t>
            </a:r>
            <a:endParaRPr lang="en-US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0427" name="Text Box 64"/>
          <p:cNvSpPr txBox="1">
            <a:spLocks noChangeArrowheads="1"/>
          </p:cNvSpPr>
          <p:nvPr/>
        </p:nvSpPr>
        <p:spPr bwMode="auto">
          <a:xfrm>
            <a:off x="4511675" y="3494088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chemeClr val="bg1"/>
                </a:solidFill>
                <a:latin typeface="Calibri" pitchFamily="34" charset="0"/>
              </a:rPr>
              <a:t>C</a:t>
            </a:r>
            <a:endParaRPr lang="en-US" b="1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0428" name="Picture 65" descr="C:\Users\Graham\AppData\Local\Microsoft\Windows\Temporary Internet Files\Content.IE5\QZK4BHIY\MC90043155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7938" y="2997200"/>
            <a:ext cx="2070100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Rectangle 44"/>
          <p:cNvSpPr/>
          <p:nvPr/>
        </p:nvSpPr>
        <p:spPr>
          <a:xfrm>
            <a:off x="5664200" y="3644901"/>
            <a:ext cx="863600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5375275" y="3284539"/>
            <a:ext cx="1441450" cy="136842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Quality</a:t>
            </a:r>
          </a:p>
          <a:p>
            <a:pPr algn="ctr">
              <a:defRPr/>
            </a:pPr>
            <a:r>
              <a: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laboratory</a:t>
            </a:r>
          </a:p>
          <a:p>
            <a:pPr algn="ctr">
              <a:defRPr/>
            </a:pPr>
            <a:r>
              <a: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medicine</a:t>
            </a:r>
          </a:p>
        </p:txBody>
      </p:sp>
      <p:sp>
        <p:nvSpPr>
          <p:cNvPr id="60431" name="Rectangle 47"/>
          <p:cNvSpPr>
            <a:spLocks noChangeArrowheads="1"/>
          </p:cNvSpPr>
          <p:nvPr/>
        </p:nvSpPr>
        <p:spPr bwMode="auto">
          <a:xfrm>
            <a:off x="7391400" y="1484314"/>
            <a:ext cx="2160588" cy="720725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tandardisation/</a:t>
            </a:r>
          </a:p>
          <a:p>
            <a:pPr algn="ctr"/>
            <a:r>
              <a:rPr lang="en-GB" sz="2000" dirty="0">
                <a:latin typeface="Arial" pitchFamily="34" charset="0"/>
                <a:cs typeface="Arial" pitchFamily="34" charset="0"/>
              </a:rPr>
              <a:t>harmonisation</a:t>
            </a:r>
          </a:p>
        </p:txBody>
      </p:sp>
      <p:cxnSp>
        <p:nvCxnSpPr>
          <p:cNvPr id="60432" name="Straight Connector 49"/>
          <p:cNvCxnSpPr>
            <a:cxnSpLocks noChangeShapeType="1"/>
            <a:stCxn id="60421" idx="0"/>
            <a:endCxn id="60431" idx="1"/>
          </p:cNvCxnSpPr>
          <p:nvPr/>
        </p:nvCxnSpPr>
        <p:spPr bwMode="auto">
          <a:xfrm flipV="1">
            <a:off x="6747660" y="1844676"/>
            <a:ext cx="643740" cy="574674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0433" name="Rectangle 55"/>
          <p:cNvSpPr>
            <a:spLocks noChangeArrowheads="1"/>
          </p:cNvSpPr>
          <p:nvPr/>
        </p:nvSpPr>
        <p:spPr bwMode="auto">
          <a:xfrm>
            <a:off x="8328026" y="2924176"/>
            <a:ext cx="1871663" cy="720725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linical</a:t>
            </a:r>
          </a:p>
          <a:p>
            <a:pPr algn="ctr"/>
            <a:r>
              <a:rPr lang="en-GB" sz="2000" dirty="0">
                <a:latin typeface="Arial" pitchFamily="34" charset="0"/>
                <a:cs typeface="Arial" pitchFamily="34" charset="0"/>
              </a:rPr>
              <a:t>effectiveness</a:t>
            </a:r>
          </a:p>
        </p:txBody>
      </p:sp>
      <p:cxnSp>
        <p:nvCxnSpPr>
          <p:cNvPr id="60434" name="Straight Connector 57"/>
          <p:cNvCxnSpPr>
            <a:cxnSpLocks noChangeShapeType="1"/>
            <a:endCxn id="60433" idx="1"/>
          </p:cNvCxnSpPr>
          <p:nvPr/>
        </p:nvCxnSpPr>
        <p:spPr bwMode="auto">
          <a:xfrm>
            <a:off x="8112125" y="3284538"/>
            <a:ext cx="2159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0435" name="Rectangle 58"/>
          <p:cNvSpPr>
            <a:spLocks noChangeArrowheads="1"/>
          </p:cNvSpPr>
          <p:nvPr/>
        </p:nvSpPr>
        <p:spPr bwMode="auto">
          <a:xfrm>
            <a:off x="8543926" y="4292601"/>
            <a:ext cx="1655763" cy="720725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nnovation</a:t>
            </a:r>
          </a:p>
        </p:txBody>
      </p:sp>
      <p:cxnSp>
        <p:nvCxnSpPr>
          <p:cNvPr id="60436" name="Straight Connector 69"/>
          <p:cNvCxnSpPr>
            <a:cxnSpLocks noChangeShapeType="1"/>
            <a:endCxn id="60435" idx="1"/>
          </p:cNvCxnSpPr>
          <p:nvPr/>
        </p:nvCxnSpPr>
        <p:spPr bwMode="auto">
          <a:xfrm>
            <a:off x="7967663" y="4652963"/>
            <a:ext cx="576262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0437" name="Rectangle 70"/>
          <p:cNvSpPr>
            <a:spLocks noChangeArrowheads="1"/>
          </p:cNvSpPr>
          <p:nvPr/>
        </p:nvSpPr>
        <p:spPr bwMode="auto">
          <a:xfrm>
            <a:off x="7608889" y="5876926"/>
            <a:ext cx="2232025" cy="720725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vidence-based</a:t>
            </a:r>
          </a:p>
          <a:p>
            <a:pPr algn="ctr"/>
            <a:r>
              <a:rPr lang="en-GB" sz="2000" dirty="0">
                <a:latin typeface="Arial" pitchFamily="34" charset="0"/>
                <a:cs typeface="Arial" pitchFamily="34" charset="0"/>
              </a:rPr>
              <a:t>practice</a:t>
            </a:r>
          </a:p>
        </p:txBody>
      </p:sp>
      <p:cxnSp>
        <p:nvCxnSpPr>
          <p:cNvPr id="60438" name="Straight Connector 74"/>
          <p:cNvCxnSpPr>
            <a:cxnSpLocks noChangeShapeType="1"/>
            <a:endCxn id="60437" idx="1"/>
          </p:cNvCxnSpPr>
          <p:nvPr/>
        </p:nvCxnSpPr>
        <p:spPr bwMode="auto">
          <a:xfrm>
            <a:off x="5951538" y="5949950"/>
            <a:ext cx="1657350" cy="2873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4295" name="Rectangle 75"/>
          <p:cNvSpPr>
            <a:spLocks noChangeArrowheads="1"/>
          </p:cNvSpPr>
          <p:nvPr/>
        </p:nvSpPr>
        <p:spPr bwMode="auto">
          <a:xfrm>
            <a:off x="2495551" y="1557339"/>
            <a:ext cx="2232025" cy="7191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GB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ducation of others</a:t>
            </a:r>
          </a:p>
        </p:txBody>
      </p:sp>
      <p:cxnSp>
        <p:nvCxnSpPr>
          <p:cNvPr id="60440" name="Straight Connector 77"/>
          <p:cNvCxnSpPr>
            <a:cxnSpLocks noChangeShapeType="1"/>
            <a:stCxn id="54295" idx="3"/>
          </p:cNvCxnSpPr>
          <p:nvPr/>
        </p:nvCxnSpPr>
        <p:spPr bwMode="auto">
          <a:xfrm>
            <a:off x="4727576" y="1916114"/>
            <a:ext cx="720725" cy="8651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4297" name="Rectangle 79"/>
          <p:cNvSpPr>
            <a:spLocks noChangeArrowheads="1"/>
          </p:cNvSpPr>
          <p:nvPr/>
        </p:nvSpPr>
        <p:spPr bwMode="auto">
          <a:xfrm>
            <a:off x="1992314" y="2924176"/>
            <a:ext cx="2016125" cy="720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GB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ost</a:t>
            </a:r>
          </a:p>
          <a:p>
            <a:pPr algn="ctr">
              <a:defRPr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effectiveness</a:t>
            </a:r>
          </a:p>
        </p:txBody>
      </p:sp>
      <p:cxnSp>
        <p:nvCxnSpPr>
          <p:cNvPr id="60442" name="Straight Connector 81"/>
          <p:cNvCxnSpPr>
            <a:cxnSpLocks noChangeShapeType="1"/>
            <a:stCxn id="54297" idx="3"/>
          </p:cNvCxnSpPr>
          <p:nvPr/>
        </p:nvCxnSpPr>
        <p:spPr bwMode="auto">
          <a:xfrm>
            <a:off x="4008439" y="3284539"/>
            <a:ext cx="503237" cy="288925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0443" name="Rectangle 82"/>
          <p:cNvSpPr>
            <a:spLocks noChangeArrowheads="1"/>
          </p:cNvSpPr>
          <p:nvPr/>
        </p:nvSpPr>
        <p:spPr bwMode="auto">
          <a:xfrm>
            <a:off x="1992313" y="4292601"/>
            <a:ext cx="1943100" cy="720725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ovel</a:t>
            </a:r>
          </a:p>
          <a:p>
            <a:pPr algn="ctr"/>
            <a:r>
              <a:rPr lang="en-GB" sz="2000" dirty="0">
                <a:latin typeface="Arial" pitchFamily="34" charset="0"/>
                <a:cs typeface="Arial" pitchFamily="34" charset="0"/>
              </a:rPr>
              <a:t>applications</a:t>
            </a:r>
          </a:p>
        </p:txBody>
      </p:sp>
      <p:cxnSp>
        <p:nvCxnSpPr>
          <p:cNvPr id="60444" name="Straight Connector 86"/>
          <p:cNvCxnSpPr>
            <a:cxnSpLocks noChangeShapeType="1"/>
            <a:stCxn id="60443" idx="3"/>
          </p:cNvCxnSpPr>
          <p:nvPr/>
        </p:nvCxnSpPr>
        <p:spPr bwMode="auto">
          <a:xfrm>
            <a:off x="3935413" y="4652963"/>
            <a:ext cx="360362" cy="4318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C2F831DA-437D-41F3-9A58-29A29D63062A}"/>
              </a:ext>
            </a:extLst>
          </p:cNvPr>
          <p:cNvSpPr/>
          <p:nvPr/>
        </p:nvSpPr>
        <p:spPr>
          <a:xfrm>
            <a:off x="262454" y="6092825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Beastall GH. Adding value to laboratory medicine: a professional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responsibility. Clin Chem Lab Med 2013;51:221–228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5352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571DD-FDCC-4782-AA23-2E33FE9B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Outline of 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A1D2-1AE2-46CA-BAC8-2E6192F5A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Setting the context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Drivers for change in laboratory medicine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Leadership for the changing world of laboratory medicine</a:t>
            </a:r>
          </a:p>
        </p:txBody>
      </p:sp>
    </p:spTree>
    <p:extLst>
      <p:ext uri="{BB962C8B-B14F-4D97-AF65-F5344CB8AC3E}">
        <p14:creationId xmlns:p14="http://schemas.microsoft.com/office/powerpoint/2010/main" val="1925026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64482-CA1F-48E8-B81C-0213CA093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Leadership and management: both are needed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9240E4-0B6C-459D-99C3-9061362473BC}"/>
              </a:ext>
            </a:extLst>
          </p:cNvPr>
          <p:cNvSpPr/>
          <p:nvPr/>
        </p:nvSpPr>
        <p:spPr>
          <a:xfrm>
            <a:off x="838201" y="1606163"/>
            <a:ext cx="10515600" cy="2854519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Leadership in laboratory medicine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required at international, national and local level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Leaders: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Possess vision and strategic direction skills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excellent interpersonal skills and can inspire others by their example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Listen to, digest and act on the views of key stakeholders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Are decisive but flexible – willing to change direction if required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Are capable of delegation as part of empowering others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Can initiate and direct projects to a conclusion, evaluating results and planning follow-up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994AA1-FFE4-44DA-A781-191A90458DEC}"/>
              </a:ext>
            </a:extLst>
          </p:cNvPr>
          <p:cNvSpPr/>
          <p:nvPr/>
        </p:nvSpPr>
        <p:spPr>
          <a:xfrm>
            <a:off x="838200" y="4611757"/>
            <a:ext cx="10515600" cy="188111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Management in laboratory medicine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Involves the operational delivery of agreed plans, protocols and procedures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Managers (who are usually different from leaders) have acquired skills to manage: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Resources (staff, equipment, consumables, fabric)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Teams of people, both inside and outside the traditional laboratory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Projects to a conclusion, resulting in reports with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626213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77F38D4-D535-44E9-8CED-8A8E109E1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Leadership in laboratory medicine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CFEE17-778B-4968-970E-DB85B6C7AE15}"/>
              </a:ext>
            </a:extLst>
          </p:cNvPr>
          <p:cNvSpPr/>
          <p:nvPr/>
        </p:nvSpPr>
        <p:spPr>
          <a:xfrm>
            <a:off x="1083076" y="2246050"/>
            <a:ext cx="5012924" cy="21395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directions for laboratory medicine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applications and developments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Effectiveness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ED39228-42FF-4F00-B1E5-80F70D861235}"/>
              </a:ext>
            </a:extLst>
          </p:cNvPr>
          <p:cNvSpPr/>
          <p:nvPr/>
        </p:nvSpPr>
        <p:spPr>
          <a:xfrm>
            <a:off x="6096000" y="2246049"/>
            <a:ext cx="5012924" cy="2139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 education and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Continuing professional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 experience with peers / colleagues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3935F8-6A11-4D98-8A71-47418CBC9F91}"/>
              </a:ext>
            </a:extLst>
          </p:cNvPr>
          <p:cNvSpPr/>
          <p:nvPr/>
        </p:nvSpPr>
        <p:spPr>
          <a:xfrm>
            <a:off x="1083076" y="1775534"/>
            <a:ext cx="5012924" cy="470513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Requirement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C3E932-5607-49FD-9900-C3365A1537D5}"/>
              </a:ext>
            </a:extLst>
          </p:cNvPr>
          <p:cNvSpPr/>
          <p:nvPr/>
        </p:nvSpPr>
        <p:spPr>
          <a:xfrm>
            <a:off x="6096000" y="1775533"/>
            <a:ext cx="5012924" cy="470513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Means to meet requirement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EBD84C-3CC0-4DC1-953A-991E7DC3951F}"/>
              </a:ext>
            </a:extLst>
          </p:cNvPr>
          <p:cNvSpPr/>
          <p:nvPr/>
        </p:nvSpPr>
        <p:spPr>
          <a:xfrm>
            <a:off x="1083076" y="4385569"/>
            <a:ext cx="5012924" cy="19442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 and organisation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and critical appraisal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3686B4-1EA4-4C49-8DC5-3E5496D65D66}"/>
              </a:ext>
            </a:extLst>
          </p:cNvPr>
          <p:cNvSpPr/>
          <p:nvPr/>
        </p:nvSpPr>
        <p:spPr>
          <a:xfrm>
            <a:off x="6096000" y="4385569"/>
            <a:ext cx="5012924" cy="19442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 education and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Continuing professional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 experience with peers / colleagues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073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Assuring quality in every laboratory 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992314" y="1700213"/>
            <a:ext cx="2224087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/>
              <a:t>Availability</a:t>
            </a:r>
          </a:p>
          <a:p>
            <a:pPr eaLnBrk="1" hangingPunct="1"/>
            <a:endParaRPr lang="en-GB" b="1"/>
          </a:p>
          <a:p>
            <a:pPr eaLnBrk="1" hangingPunct="1"/>
            <a:r>
              <a:rPr lang="en-GB" b="1"/>
              <a:t>Appropriateness</a:t>
            </a:r>
          </a:p>
          <a:p>
            <a:pPr eaLnBrk="1" hangingPunct="1"/>
            <a:endParaRPr lang="en-GB" b="1"/>
          </a:p>
          <a:p>
            <a:pPr eaLnBrk="1" hangingPunct="1"/>
            <a:r>
              <a:rPr lang="en-GB" b="1"/>
              <a:t>Accuracy</a:t>
            </a:r>
          </a:p>
          <a:p>
            <a:pPr eaLnBrk="1" hangingPunct="1"/>
            <a:endParaRPr lang="en-GB" b="1"/>
          </a:p>
          <a:p>
            <a:pPr eaLnBrk="1" hangingPunct="1"/>
            <a:r>
              <a:rPr lang="en-GB" b="1"/>
              <a:t>Reproducibility</a:t>
            </a:r>
          </a:p>
          <a:p>
            <a:pPr eaLnBrk="1" hangingPunct="1"/>
            <a:endParaRPr lang="en-GB" b="1"/>
          </a:p>
          <a:p>
            <a:pPr eaLnBrk="1" hangingPunct="1"/>
            <a:r>
              <a:rPr lang="en-GB" b="1"/>
              <a:t>Timeliness</a:t>
            </a:r>
          </a:p>
          <a:p>
            <a:pPr eaLnBrk="1" hangingPunct="1"/>
            <a:endParaRPr lang="en-GB" b="1"/>
          </a:p>
          <a:p>
            <a:pPr eaLnBrk="1" hangingPunct="1"/>
            <a:r>
              <a:rPr lang="en-GB" b="1"/>
              <a:t>Clinical advice</a:t>
            </a:r>
          </a:p>
          <a:p>
            <a:pPr eaLnBrk="1" hangingPunct="1"/>
            <a:endParaRPr lang="en-GB" b="1"/>
          </a:p>
          <a:p>
            <a:pPr eaLnBrk="1" hangingPunct="1"/>
            <a:r>
              <a:rPr lang="en-GB" b="1"/>
              <a:t>Governance</a:t>
            </a:r>
          </a:p>
          <a:p>
            <a:pPr eaLnBrk="1" hangingPunct="1"/>
            <a:endParaRPr lang="en-GB" b="1"/>
          </a:p>
          <a:p>
            <a:pPr eaLnBrk="1" hangingPunct="1"/>
            <a:r>
              <a:rPr lang="en-GB" b="1"/>
              <a:t>Cost effectiveness</a:t>
            </a:r>
          </a:p>
          <a:p>
            <a:pPr eaLnBrk="1" hangingPunct="1"/>
            <a:endParaRPr lang="en-GB" b="1">
              <a:latin typeface="Calibri" panose="020F0502020204030204" pitchFamily="34" charset="0"/>
            </a:endParaRPr>
          </a:p>
          <a:p>
            <a:pPr eaLnBrk="1" hangingPunct="1"/>
            <a:endParaRPr lang="en-GB" b="1">
              <a:latin typeface="Calibri" panose="020F0502020204030204" pitchFamily="34" charset="0"/>
            </a:endParaRP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4667250" y="1928814"/>
            <a:ext cx="0" cy="3817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4367214" y="1916113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4367214" y="2420938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4367214" y="2997200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4367214" y="3500438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4367214" y="4076700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4367214" y="4581525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4367214" y="5157788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4367214" y="5734050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7588250" y="17922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b="1">
              <a:latin typeface="Calibri" panose="020F0502020204030204" pitchFamily="34" charset="0"/>
            </a:endParaRP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8112125" y="1412875"/>
            <a:ext cx="22669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/>
              <a:t>Professional staff</a:t>
            </a:r>
          </a:p>
          <a:p>
            <a:pPr eaLnBrk="1" hangingPunct="1"/>
            <a:endParaRPr lang="en-GB" b="1"/>
          </a:p>
          <a:p>
            <a:pPr eaLnBrk="1" hangingPunct="1"/>
            <a:r>
              <a:rPr lang="en-GB" b="1"/>
              <a:t>Environment</a:t>
            </a:r>
          </a:p>
          <a:p>
            <a:pPr eaLnBrk="1" hangingPunct="1"/>
            <a:endParaRPr lang="en-GB" b="1"/>
          </a:p>
          <a:p>
            <a:pPr eaLnBrk="1" hangingPunct="1"/>
            <a:r>
              <a:rPr lang="en-GB" b="1"/>
              <a:t>Organisation</a:t>
            </a:r>
          </a:p>
          <a:p>
            <a:pPr eaLnBrk="1" hangingPunct="1"/>
            <a:endParaRPr lang="en-GB" b="1"/>
          </a:p>
          <a:p>
            <a:pPr eaLnBrk="1" hangingPunct="1"/>
            <a:r>
              <a:rPr lang="en-GB" b="1"/>
              <a:t>Equipment</a:t>
            </a:r>
          </a:p>
          <a:p>
            <a:pPr eaLnBrk="1" hangingPunct="1"/>
            <a:endParaRPr lang="en-GB" b="1"/>
          </a:p>
          <a:p>
            <a:pPr eaLnBrk="1" hangingPunct="1"/>
            <a:r>
              <a:rPr lang="en-GB" b="1"/>
              <a:t>Records</a:t>
            </a:r>
          </a:p>
          <a:p>
            <a:pPr eaLnBrk="1" hangingPunct="1"/>
            <a:endParaRPr lang="en-GB" b="1"/>
          </a:p>
          <a:p>
            <a:pPr eaLnBrk="1" hangingPunct="1"/>
            <a:r>
              <a:rPr lang="en-GB" b="1"/>
              <a:t>Audit</a:t>
            </a:r>
          </a:p>
          <a:p>
            <a:pPr eaLnBrk="1" hangingPunct="1"/>
            <a:endParaRPr lang="en-GB" b="1"/>
          </a:p>
          <a:p>
            <a:pPr eaLnBrk="1" hangingPunct="1"/>
            <a:r>
              <a:rPr lang="en-GB" b="1"/>
              <a:t>Development</a:t>
            </a:r>
          </a:p>
          <a:p>
            <a:pPr eaLnBrk="1" hangingPunct="1"/>
            <a:endParaRPr lang="en-GB" b="1"/>
          </a:p>
          <a:p>
            <a:pPr eaLnBrk="1" hangingPunct="1"/>
            <a:r>
              <a:rPr lang="en-GB" b="1"/>
              <a:t>Training / CPD</a:t>
            </a:r>
          </a:p>
          <a:p>
            <a:pPr eaLnBrk="1" hangingPunct="1"/>
            <a:endParaRPr lang="en-GB" b="1"/>
          </a:p>
          <a:p>
            <a:pPr eaLnBrk="1" hangingPunct="1"/>
            <a:r>
              <a:rPr lang="en-GB" b="1"/>
              <a:t>Quality management</a:t>
            </a:r>
          </a:p>
          <a:p>
            <a:pPr eaLnBrk="1" hangingPunct="1"/>
            <a:endParaRPr lang="en-GB" b="1">
              <a:latin typeface="Calibri" panose="020F0502020204030204" pitchFamily="34" charset="0"/>
            </a:endParaRPr>
          </a:p>
          <a:p>
            <a:pPr eaLnBrk="1" hangingPunct="1"/>
            <a:endParaRPr lang="en-GB" b="1">
              <a:latin typeface="Calibri" panose="020F0502020204030204" pitchFamily="34" charset="0"/>
            </a:endParaRPr>
          </a:p>
          <a:p>
            <a:pPr eaLnBrk="1" hangingPunct="1"/>
            <a:endParaRPr lang="en-GB" b="1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en-GB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7535863" y="1557338"/>
            <a:ext cx="0" cy="4464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7535864" y="1557338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7535864" y="2133600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7535864" y="2708275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7535864" y="3284538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7535864" y="3860800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7535864" y="4365625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>
            <a:off x="7535864" y="4868863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7535864" y="5445125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7535864" y="6021388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4727575" y="2349500"/>
            <a:ext cx="2736850" cy="30241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GB" sz="2400" b="1" dirty="0">
                <a:solidFill>
                  <a:srgbClr val="000000"/>
                </a:solidFill>
              </a:rPr>
              <a:t>QUALITY</a:t>
            </a:r>
          </a:p>
          <a:p>
            <a:pPr algn="ctr">
              <a:defRPr/>
            </a:pPr>
            <a:endParaRPr lang="en-GB" sz="2400" b="1" dirty="0">
              <a:solidFill>
                <a:srgbClr val="000000"/>
              </a:solidFill>
            </a:endParaRPr>
          </a:p>
          <a:p>
            <a:pPr algn="ctr">
              <a:defRPr/>
            </a:pPr>
            <a:endParaRPr lang="en-GB" sz="2400" b="1" dirty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defRPr/>
            </a:pPr>
            <a:endParaRPr lang="en-GB" sz="2400" b="1" dirty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defRPr/>
            </a:pPr>
            <a:endParaRPr lang="en-GB" sz="2400" b="1" dirty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defRPr/>
            </a:pPr>
            <a:endParaRPr lang="en-GB" sz="2400" b="1" dirty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defRPr/>
            </a:pPr>
            <a:endParaRPr lang="en-GB" sz="2400" b="1" dirty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defRPr/>
            </a:pPr>
            <a:endParaRPr lang="en-GB" sz="2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5375275" y="5643563"/>
            <a:ext cx="1504950" cy="646112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b="1">
                <a:solidFill>
                  <a:schemeClr val="bg1"/>
                </a:solidFill>
              </a:rPr>
              <a:t>Patient/user</a:t>
            </a:r>
          </a:p>
          <a:p>
            <a:pPr algn="ctr" eaLnBrk="1" hangingPunct="1"/>
            <a:r>
              <a:rPr lang="en-GB" b="1">
                <a:solidFill>
                  <a:schemeClr val="bg1"/>
                </a:solidFill>
              </a:rPr>
              <a:t>satisfaction</a:t>
            </a:r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6167438" y="5373689"/>
            <a:ext cx="0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4943476" y="4581526"/>
            <a:ext cx="23780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000" b="1"/>
              <a:t>The responsibility</a:t>
            </a:r>
          </a:p>
          <a:p>
            <a:pPr algn="ctr" eaLnBrk="1" hangingPunct="1"/>
            <a:r>
              <a:rPr lang="en-GB" sz="2000" b="1"/>
              <a:t>     of everyone !</a:t>
            </a:r>
          </a:p>
        </p:txBody>
      </p:sp>
      <p:pic>
        <p:nvPicPr>
          <p:cNvPr id="19485" name="Picture 65" descr="C:\Users\Graham\AppData\Local\Microsoft\Windows\Temporary Internet Files\Content.IE5\QZK4BHIY\MC900431556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8" y="2924175"/>
            <a:ext cx="16383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4640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571DD-FDCC-4782-AA23-2E33FE9B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Outline of 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A1D2-1AE2-46CA-BAC8-2E6192F5A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Setting the context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Drivers for change in laboratory medicine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Leadership for the changing world of laboratory medicine</a:t>
            </a:r>
          </a:p>
        </p:txBody>
      </p:sp>
    </p:spTree>
    <p:extLst>
      <p:ext uri="{BB962C8B-B14F-4D97-AF65-F5344CB8AC3E}">
        <p14:creationId xmlns:p14="http://schemas.microsoft.com/office/powerpoint/2010/main" val="1238874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6" y="1123951"/>
            <a:ext cx="6119813" cy="544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7391401" y="3387725"/>
            <a:ext cx="2449513" cy="914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3. Improve external quality assessment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7404101" y="5516563"/>
            <a:ext cx="2447925" cy="9144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Agree laboratory organisation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2351088" y="2473325"/>
            <a:ext cx="2449512" cy="9144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4. Adopt quality management </a:t>
            </a:r>
          </a:p>
        </p:txBody>
      </p:sp>
      <p:sp>
        <p:nvSpPr>
          <p:cNvPr id="9" name="Rectangle 8"/>
          <p:cNvSpPr/>
          <p:nvPr/>
        </p:nvSpPr>
        <p:spPr>
          <a:xfrm>
            <a:off x="2351088" y="4437063"/>
            <a:ext cx="2449512" cy="914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2. Improve internal quality control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800600" y="2687639"/>
            <a:ext cx="977900" cy="484187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Right Arrow 10"/>
          <p:cNvSpPr/>
          <p:nvPr/>
        </p:nvSpPr>
        <p:spPr>
          <a:xfrm>
            <a:off x="4800600" y="4651376"/>
            <a:ext cx="977900" cy="485775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Right Arrow 12"/>
          <p:cNvSpPr/>
          <p:nvPr/>
        </p:nvSpPr>
        <p:spPr>
          <a:xfrm rot="10800000">
            <a:off x="6311900" y="3602039"/>
            <a:ext cx="1092200" cy="484187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" name="Right Arrow 13"/>
          <p:cNvSpPr/>
          <p:nvPr/>
        </p:nvSpPr>
        <p:spPr>
          <a:xfrm rot="10800000">
            <a:off x="6311900" y="5732464"/>
            <a:ext cx="1092200" cy="484187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8139" name="Title 14"/>
          <p:cNvSpPr>
            <a:spLocks noGrp="1"/>
          </p:cNvSpPr>
          <p:nvPr>
            <p:ph type="title"/>
          </p:nvPr>
        </p:nvSpPr>
        <p:spPr>
          <a:xfrm>
            <a:off x="1322773" y="125413"/>
            <a:ext cx="9445841" cy="1143000"/>
          </a:xfrm>
        </p:spPr>
        <p:txBody>
          <a:bodyPr/>
          <a:lstStyle/>
          <a:p>
            <a:pPr algn="ctr" eaLnBrk="1" hangingPunct="1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Laboratory medicine: quality ladder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A030F52-12C0-475E-A783-D85363B2F07A}"/>
              </a:ext>
            </a:extLst>
          </p:cNvPr>
          <p:cNvSpPr/>
          <p:nvPr/>
        </p:nvSpPr>
        <p:spPr>
          <a:xfrm>
            <a:off x="7391400" y="1284287"/>
            <a:ext cx="2449513" cy="914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5. Obtain laboratory accreditation</a:t>
            </a:r>
          </a:p>
        </p:txBody>
      </p:sp>
      <p:sp>
        <p:nvSpPr>
          <p:cNvPr id="3" name="Right Arrow 12">
            <a:extLst>
              <a:ext uri="{FF2B5EF4-FFF2-40B4-BE49-F238E27FC236}">
                <a16:creationId xmlns:a16="http://schemas.microsoft.com/office/drawing/2014/main" id="{5CEE2B39-DAE4-425C-B851-60E9D6045D18}"/>
              </a:ext>
            </a:extLst>
          </p:cNvPr>
          <p:cNvSpPr/>
          <p:nvPr/>
        </p:nvSpPr>
        <p:spPr>
          <a:xfrm rot="10800000">
            <a:off x="6096000" y="1499264"/>
            <a:ext cx="1308100" cy="484187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238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FD55F-63A4-4EC2-AE4D-052092506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Education &amp; training fit for purpose</a:t>
            </a:r>
          </a:p>
        </p:txBody>
      </p:sp>
      <p:sp>
        <p:nvSpPr>
          <p:cNvPr id="3" name="Flowchart: Stored Data 2">
            <a:extLst>
              <a:ext uri="{FF2B5EF4-FFF2-40B4-BE49-F238E27FC236}">
                <a16:creationId xmlns:a16="http://schemas.microsoft.com/office/drawing/2014/main" id="{7919D020-EFCF-4320-A2D4-F6F29A827944}"/>
              </a:ext>
            </a:extLst>
          </p:cNvPr>
          <p:cNvSpPr/>
          <p:nvPr/>
        </p:nvSpPr>
        <p:spPr>
          <a:xfrm rot="5400000">
            <a:off x="5681058" y="-1174287"/>
            <a:ext cx="829877" cy="6559827"/>
          </a:xfrm>
          <a:prstGeom prst="flowChartOnlineStorag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Flowchart: Stored Data 3">
            <a:extLst>
              <a:ext uri="{FF2B5EF4-FFF2-40B4-BE49-F238E27FC236}">
                <a16:creationId xmlns:a16="http://schemas.microsoft.com/office/drawing/2014/main" id="{6E9F3760-E8C0-41A6-8D02-EF0F0214B7F8}"/>
              </a:ext>
            </a:extLst>
          </p:cNvPr>
          <p:cNvSpPr/>
          <p:nvPr/>
        </p:nvSpPr>
        <p:spPr>
          <a:xfrm rot="16200000">
            <a:off x="5675749" y="2723321"/>
            <a:ext cx="829877" cy="6559827"/>
          </a:xfrm>
          <a:prstGeom prst="flowChartOnlineStorag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36145E-1D03-484E-83AF-B81A8F28CA54}"/>
              </a:ext>
            </a:extLst>
          </p:cNvPr>
          <p:cNvSpPr/>
          <p:nvPr/>
        </p:nvSpPr>
        <p:spPr>
          <a:xfrm>
            <a:off x="2915474" y="2600077"/>
            <a:ext cx="6361043" cy="95415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EE14CC-12B5-4687-A1E6-D9628CEF7DD6}"/>
              </a:ext>
            </a:extLst>
          </p:cNvPr>
          <p:cNvSpPr/>
          <p:nvPr/>
        </p:nvSpPr>
        <p:spPr>
          <a:xfrm>
            <a:off x="2915474" y="3554233"/>
            <a:ext cx="6361043" cy="95415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D1E406-1E7F-45BE-93C8-E8A6D97549E5}"/>
              </a:ext>
            </a:extLst>
          </p:cNvPr>
          <p:cNvSpPr/>
          <p:nvPr/>
        </p:nvSpPr>
        <p:spPr>
          <a:xfrm>
            <a:off x="2915473" y="4508389"/>
            <a:ext cx="6361043" cy="95415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D677F3-92FF-4AD2-BEB9-D267CAA698BF}"/>
              </a:ext>
            </a:extLst>
          </p:cNvPr>
          <p:cNvCxnSpPr>
            <a:stCxn id="5" idx="0"/>
            <a:endCxn id="9" idx="2"/>
          </p:cNvCxnSpPr>
          <p:nvPr/>
        </p:nvCxnSpPr>
        <p:spPr>
          <a:xfrm flipH="1">
            <a:off x="6095995" y="2600077"/>
            <a:ext cx="1" cy="28624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4D3FB9AB-A6E2-4490-AF81-F54DB50471D8}"/>
              </a:ext>
            </a:extLst>
          </p:cNvPr>
          <p:cNvSpPr/>
          <p:nvPr/>
        </p:nvSpPr>
        <p:spPr>
          <a:xfrm>
            <a:off x="3061252" y="2747173"/>
            <a:ext cx="2878370" cy="6818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Technical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technology / applications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D5979D-25CC-4871-BE1B-AD8BB1AC0BAF}"/>
              </a:ext>
            </a:extLst>
          </p:cNvPr>
          <p:cNvSpPr/>
          <p:nvPr/>
        </p:nvSpPr>
        <p:spPr>
          <a:xfrm>
            <a:off x="6305384" y="2747173"/>
            <a:ext cx="2814753" cy="6818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needs / methods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11313A-FF16-44E4-8336-F615BC5D71B8}"/>
              </a:ext>
            </a:extLst>
          </p:cNvPr>
          <p:cNvSpPr/>
          <p:nvPr/>
        </p:nvSpPr>
        <p:spPr>
          <a:xfrm>
            <a:off x="3148717" y="3701328"/>
            <a:ext cx="2790899" cy="7047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Scientific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principles / innovation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FD3427-D8F6-404A-833E-89973E1A02E9}"/>
              </a:ext>
            </a:extLst>
          </p:cNvPr>
          <p:cNvSpPr/>
          <p:nvPr/>
        </p:nvSpPr>
        <p:spPr>
          <a:xfrm>
            <a:off x="6209969" y="3701328"/>
            <a:ext cx="2910166" cy="7047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Leadership / management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vision / resources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717950E-E499-449E-BDAB-F2C47596397B}"/>
              </a:ext>
            </a:extLst>
          </p:cNvPr>
          <p:cNvCxnSpPr/>
          <p:nvPr/>
        </p:nvCxnSpPr>
        <p:spPr>
          <a:xfrm>
            <a:off x="2816082" y="2520565"/>
            <a:ext cx="0" cy="304430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E7FC3882-00DC-4FE3-8093-D337968AC6A3}"/>
              </a:ext>
            </a:extLst>
          </p:cNvPr>
          <p:cNvSpPr/>
          <p:nvPr/>
        </p:nvSpPr>
        <p:spPr>
          <a:xfrm>
            <a:off x="3148718" y="4610717"/>
            <a:ext cx="2790898" cy="74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Clinical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pathology / applications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CA06C74-2B00-420C-A0CF-97CB5551592D}"/>
              </a:ext>
            </a:extLst>
          </p:cNvPr>
          <p:cNvCxnSpPr>
            <a:stCxn id="3" idx="3"/>
            <a:endCxn id="5" idx="0"/>
          </p:cNvCxnSpPr>
          <p:nvPr/>
        </p:nvCxnSpPr>
        <p:spPr>
          <a:xfrm>
            <a:off x="6095996" y="2382252"/>
            <a:ext cx="0" cy="2178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3D75C85-E771-4E8E-82CA-F0CBAA6749B7}"/>
              </a:ext>
            </a:extLst>
          </p:cNvPr>
          <p:cNvCxnSpPr>
            <a:stCxn id="9" idx="2"/>
            <a:endCxn id="4" idx="3"/>
          </p:cNvCxnSpPr>
          <p:nvPr/>
        </p:nvCxnSpPr>
        <p:spPr>
          <a:xfrm flipH="1">
            <a:off x="6090688" y="5462545"/>
            <a:ext cx="5307" cy="264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2DEF805-13D2-4597-ABB6-AA48E844F031}"/>
              </a:ext>
            </a:extLst>
          </p:cNvPr>
          <p:cNvCxnSpPr/>
          <p:nvPr/>
        </p:nvCxnSpPr>
        <p:spPr>
          <a:xfrm>
            <a:off x="9375910" y="2520565"/>
            <a:ext cx="0" cy="304430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543A0A52-A64F-4D0C-860E-F827B4DCDA0B}"/>
              </a:ext>
            </a:extLst>
          </p:cNvPr>
          <p:cNvSpPr/>
          <p:nvPr/>
        </p:nvSpPr>
        <p:spPr>
          <a:xfrm>
            <a:off x="6305384" y="4610717"/>
            <a:ext cx="2814746" cy="74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Professionalism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Behaviour / governance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A3A586-AEE3-4871-98E3-5280E8198699}"/>
              </a:ext>
            </a:extLst>
          </p:cNvPr>
          <p:cNvSpPr/>
          <p:nvPr/>
        </p:nvSpPr>
        <p:spPr>
          <a:xfrm>
            <a:off x="3061252" y="1916264"/>
            <a:ext cx="6058873" cy="36366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Knowledge &amp; information - taught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976C42A-3341-49F7-AF24-B241FABF9DC7}"/>
              </a:ext>
            </a:extLst>
          </p:cNvPr>
          <p:cNvSpPr/>
          <p:nvPr/>
        </p:nvSpPr>
        <p:spPr>
          <a:xfrm>
            <a:off x="3061252" y="5852160"/>
            <a:ext cx="6058859" cy="3021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Practical experience – in the workplace</a:t>
            </a:r>
          </a:p>
        </p:txBody>
      </p:sp>
      <p:pic>
        <p:nvPicPr>
          <p:cNvPr id="1026" name="Picture 2" descr="Image result for doctors clip art">
            <a:extLst>
              <a:ext uri="{FF2B5EF4-FFF2-40B4-BE49-F238E27FC236}">
                <a16:creationId xmlns:a16="http://schemas.microsoft.com/office/drawing/2014/main" id="{D1A6FA36-59CC-44D1-B7A2-71FA911D3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54" y="2276657"/>
            <a:ext cx="19716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43CF888C-BFFB-450B-A161-8D4E96AD1199}"/>
              </a:ext>
            </a:extLst>
          </p:cNvPr>
          <p:cNvSpPr/>
          <p:nvPr/>
        </p:nvSpPr>
        <p:spPr>
          <a:xfrm>
            <a:off x="593888" y="3975652"/>
            <a:ext cx="1584765" cy="1488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1F3A3CD-379C-4D9D-A781-EFF272EAB7D0}"/>
              </a:ext>
            </a:extLst>
          </p:cNvPr>
          <p:cNvSpPr/>
          <p:nvPr/>
        </p:nvSpPr>
        <p:spPr>
          <a:xfrm>
            <a:off x="485154" y="4261899"/>
            <a:ext cx="1971672" cy="13029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Delivered and assessed by ‘peers’</a:t>
            </a:r>
          </a:p>
        </p:txBody>
      </p:sp>
      <p:pic>
        <p:nvPicPr>
          <p:cNvPr id="1028" name="Picture 4" descr="Image result for clock clip art">
            <a:extLst>
              <a:ext uri="{FF2B5EF4-FFF2-40B4-BE49-F238E27FC236}">
                <a16:creationId xmlns:a16="http://schemas.microsoft.com/office/drawing/2014/main" id="{A78E68D8-8BB8-445B-B6EA-9567084A3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8627" y="2408073"/>
            <a:ext cx="1669485" cy="165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14077802-1C0D-4B39-B204-6B0E3629B46E}"/>
              </a:ext>
            </a:extLst>
          </p:cNvPr>
          <p:cNvSpPr/>
          <p:nvPr/>
        </p:nvSpPr>
        <p:spPr>
          <a:xfrm>
            <a:off x="9928627" y="4259336"/>
            <a:ext cx="1971672" cy="13029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regularly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Lifelong learning</a:t>
            </a:r>
          </a:p>
        </p:txBody>
      </p:sp>
    </p:spTree>
    <p:extLst>
      <p:ext uri="{BB962C8B-B14F-4D97-AF65-F5344CB8AC3E}">
        <p14:creationId xmlns:p14="http://schemas.microsoft.com/office/powerpoint/2010/main" val="23470461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lated image">
            <a:extLst>
              <a:ext uri="{FF2B5EF4-FFF2-40B4-BE49-F238E27FC236}">
                <a16:creationId xmlns:a16="http://schemas.microsoft.com/office/drawing/2014/main" id="{F95F671A-B830-4201-B47D-CC598CADC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254" y="1963654"/>
            <a:ext cx="4087288" cy="408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BD52921-9C7C-4C5A-AD6C-FB13B5BC9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Communication challenge in laboratory medicine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F0AFF3-E377-432D-AA7C-F1DD2F339B1C}"/>
              </a:ext>
            </a:extLst>
          </p:cNvPr>
          <p:cNvSpPr/>
          <p:nvPr/>
        </p:nvSpPr>
        <p:spPr>
          <a:xfrm>
            <a:off x="5860111" y="1804946"/>
            <a:ext cx="5334635" cy="2345635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Communication has never been easier. Modern communications is: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Instant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Inexpensive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Readily shared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Multi-media</a:t>
            </a:r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D9B2A7-2190-411A-8B94-FB599BCD989F}"/>
              </a:ext>
            </a:extLst>
          </p:cNvPr>
          <p:cNvSpPr/>
          <p:nvPr/>
        </p:nvSpPr>
        <p:spPr>
          <a:xfrm>
            <a:off x="5860111" y="4264839"/>
            <a:ext cx="5334635" cy="215146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all suffer from communication overload.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trivial can often obscure the important. Remember effective communication involves: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Correct information to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Correct recipient 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Correct timeframe and 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Correct format</a:t>
            </a:r>
          </a:p>
        </p:txBody>
      </p:sp>
    </p:spTree>
    <p:extLst>
      <p:ext uri="{BB962C8B-B14F-4D97-AF65-F5344CB8AC3E}">
        <p14:creationId xmlns:p14="http://schemas.microsoft.com/office/powerpoint/2010/main" val="42477205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98B07-8791-4D55-8194-F4C889F40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Communications that should be ‘person to person’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F44F14-028C-4237-ACD5-CD72D2FB5770}"/>
              </a:ext>
            </a:extLst>
          </p:cNvPr>
          <p:cNvSpPr/>
          <p:nvPr/>
        </p:nvSpPr>
        <p:spPr>
          <a:xfrm>
            <a:off x="1224501" y="1690688"/>
            <a:ext cx="4770782" cy="4407962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Patient related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Pre-analytical problems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Critical values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Urgent results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Reflex testing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Clinical discussion of patient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Follow-up strategy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Specific safety issue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Appropriateness of testing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Complaints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Errors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F8151A-29DC-4BF1-A99F-E662666F7C7A}"/>
              </a:ext>
            </a:extLst>
          </p:cNvPr>
          <p:cNvSpPr/>
          <p:nvPr/>
        </p:nvSpPr>
        <p:spPr>
          <a:xfrm>
            <a:off x="6196719" y="1690688"/>
            <a:ext cx="4770782" cy="44079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Person to person communications in laboratory medicine can be achieved by various methods.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urgency of the communication will determine the optimum method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pic>
        <p:nvPicPr>
          <p:cNvPr id="5" name="Picture 6" descr="Image result for oral communication clip art">
            <a:extLst>
              <a:ext uri="{FF2B5EF4-FFF2-40B4-BE49-F238E27FC236}">
                <a16:creationId xmlns:a16="http://schemas.microsoft.com/office/drawing/2014/main" id="{F99D7101-962F-41F8-84B3-2C5B499A2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472" y="2869785"/>
            <a:ext cx="1162844" cy="1004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mage result for written communication clip art">
            <a:extLst>
              <a:ext uri="{FF2B5EF4-FFF2-40B4-BE49-F238E27FC236}">
                <a16:creationId xmlns:a16="http://schemas.microsoft.com/office/drawing/2014/main" id="{9538CE87-59BC-473D-AE13-B45082D59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7505" y="4129068"/>
            <a:ext cx="1083904" cy="108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i-pad clipart">
            <a:extLst>
              <a:ext uri="{FF2B5EF4-FFF2-40B4-BE49-F238E27FC236}">
                <a16:creationId xmlns:a16="http://schemas.microsoft.com/office/drawing/2014/main" id="{9C05FA56-5844-4654-8CBC-B63D6915B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7505" y="2731135"/>
            <a:ext cx="1163534" cy="1163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telephone clipart">
            <a:extLst>
              <a:ext uri="{FF2B5EF4-FFF2-40B4-BE49-F238E27FC236}">
                <a16:creationId xmlns:a16="http://schemas.microsoft.com/office/drawing/2014/main" id="{1A780108-5E36-4AAE-B8AF-56A882300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041" y="2869785"/>
            <a:ext cx="1163535" cy="1011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mobile phone clipart">
            <a:extLst>
              <a:ext uri="{FF2B5EF4-FFF2-40B4-BE49-F238E27FC236}">
                <a16:creationId xmlns:a16="http://schemas.microsoft.com/office/drawing/2014/main" id="{3ADB9BF6-C5D3-4D37-A3C2-800600B00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657" y="4105835"/>
            <a:ext cx="1142795" cy="1142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lated image">
            <a:extLst>
              <a:ext uri="{FF2B5EF4-FFF2-40B4-BE49-F238E27FC236}">
                <a16:creationId xmlns:a16="http://schemas.microsoft.com/office/drawing/2014/main" id="{CE112261-870E-48A3-8330-0274E6FBE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064" y="4099907"/>
            <a:ext cx="1303540" cy="114872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35191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2460A-100B-4E20-860F-DC18AB13C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Communications available for users to access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9F63F2B-23F9-4A15-BA90-ACF90666D901}"/>
              </a:ext>
            </a:extLst>
          </p:cNvPr>
          <p:cNvSpPr/>
          <p:nvPr/>
        </p:nvSpPr>
        <p:spPr>
          <a:xfrm>
            <a:off x="1224501" y="1690688"/>
            <a:ext cx="4770782" cy="4407962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Patient related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Repertoire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Sample requirements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Scheduled results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Turnaround times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Operational procedures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Investigative protocols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Reference intervals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Clinical guidelines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Strategic 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Quality performance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5FE5A3-F4E2-4AD3-B5CC-A486E1F184A4}"/>
              </a:ext>
            </a:extLst>
          </p:cNvPr>
          <p:cNvSpPr/>
          <p:nvPr/>
        </p:nvSpPr>
        <p:spPr>
          <a:xfrm>
            <a:off x="6196719" y="1690688"/>
            <a:ext cx="4770782" cy="44079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Access to scheduled or ‘always available’ information in laboratory medicine can be enabled in various ways.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Laboratory medicine specialists should audit how often key information is accessed.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pic>
        <p:nvPicPr>
          <p:cNvPr id="2054" name="Picture 6" descr="Image result for website clipart">
            <a:extLst>
              <a:ext uri="{FF2B5EF4-FFF2-40B4-BE49-F238E27FC236}">
                <a16:creationId xmlns:a16="http://schemas.microsoft.com/office/drawing/2014/main" id="{E1D6E6BB-306F-4896-913D-F2CE77015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585" y="2822714"/>
            <a:ext cx="1208598" cy="120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app clipart">
            <a:extLst>
              <a:ext uri="{FF2B5EF4-FFF2-40B4-BE49-F238E27FC236}">
                <a16:creationId xmlns:a16="http://schemas.microsoft.com/office/drawing/2014/main" id="{CC0355E1-829C-4EFE-8660-3369990FE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749" y="2822714"/>
            <a:ext cx="1268282" cy="120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handbook clipart">
            <a:extLst>
              <a:ext uri="{FF2B5EF4-FFF2-40B4-BE49-F238E27FC236}">
                <a16:creationId xmlns:a16="http://schemas.microsoft.com/office/drawing/2014/main" id="{261A7F6D-48A1-4AF3-86D5-F0F6D7A0B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9598" y="2822714"/>
            <a:ext cx="988244" cy="1262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mage result for help line clip art">
            <a:extLst>
              <a:ext uri="{FF2B5EF4-FFF2-40B4-BE49-F238E27FC236}">
                <a16:creationId xmlns:a16="http://schemas.microsoft.com/office/drawing/2014/main" id="{0E37FCA0-FBEB-4044-BF6E-1C38AE93C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616" y="4207508"/>
            <a:ext cx="2067226" cy="1149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Related image">
            <a:extLst>
              <a:ext uri="{FF2B5EF4-FFF2-40B4-BE49-F238E27FC236}">
                <a16:creationId xmlns:a16="http://schemas.microsoft.com/office/drawing/2014/main" id="{FF9B705E-6D5F-4436-9006-F4BA7CF2C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540" y="4207508"/>
            <a:ext cx="1922256" cy="114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331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8C5C3-F844-4D80-9301-F1FC2563B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What does this mean for my lab and for MAMLS?</a:t>
            </a:r>
          </a:p>
        </p:txBody>
      </p:sp>
      <p:pic>
        <p:nvPicPr>
          <p:cNvPr id="1026" name="Picture 2" descr="Sandy Bretz on Twitter: &quot;#sketch50 Day 11- Differentiation One size does  NOT fit all! We are all Unique!… &quot;">
            <a:extLst>
              <a:ext uri="{FF2B5EF4-FFF2-40B4-BE49-F238E27FC236}">
                <a16:creationId xmlns:a16="http://schemas.microsoft.com/office/drawing/2014/main" id="{1CEB4E05-A4E5-46F5-93EE-3D469DCCF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12" y="1427566"/>
            <a:ext cx="4554088" cy="506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AC8290F-5B92-4569-9DAF-09BE7B465AF1}"/>
              </a:ext>
            </a:extLst>
          </p:cNvPr>
          <p:cNvSpPr/>
          <p:nvPr/>
        </p:nvSpPr>
        <p:spPr>
          <a:xfrm>
            <a:off x="5450889" y="2476870"/>
            <a:ext cx="6040385" cy="3178206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All labs and all national societies are different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They must evolve to meet local circumstances /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One size (off the shelf) solutions do NOT fit all!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Leadership is required to agree local plans / policies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Agreement involves key stakeholders, including users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Possible leadership plans may provide a starting 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next two slides are provided in this context</a:t>
            </a:r>
          </a:p>
        </p:txBody>
      </p:sp>
    </p:spTree>
    <p:extLst>
      <p:ext uri="{BB962C8B-B14F-4D97-AF65-F5344CB8AC3E}">
        <p14:creationId xmlns:p14="http://schemas.microsoft.com/office/powerpoint/2010/main" val="4446741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96791-3CBF-4AE9-939E-BEF91CC33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Possible leadership plan for local laboratories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6377DE1-C895-4A8C-957E-5A0204C52E76}"/>
              </a:ext>
            </a:extLst>
          </p:cNvPr>
          <p:cNvSpPr/>
          <p:nvPr/>
        </p:nvSpPr>
        <p:spPr>
          <a:xfrm>
            <a:off x="731298" y="1535837"/>
            <a:ext cx="10729404" cy="985421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Introduce programmes to measure and improve the quality of the service provided, including: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Performance evaluation of internal quality control (IQC) and external quality assessment (EQA)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Structured quality management working towards laboratory accreditation (SLIPTA)</a:t>
            </a:r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5A35A1-6CC5-4CE1-B981-E4EC90029339}"/>
              </a:ext>
            </a:extLst>
          </p:cNvPr>
          <p:cNvSpPr/>
          <p:nvPr/>
        </p:nvSpPr>
        <p:spPr>
          <a:xfrm>
            <a:off x="731298" y="2706549"/>
            <a:ext cx="10729404" cy="98542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Develop and implement programmes to improve two-way communication between the lab and: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Users of the service (clinicians, healthcare workers, patients)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Hospital management and colleagues in other laboratories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19A7C4-F26F-49E4-B0E6-DEF89A7256A3}"/>
              </a:ext>
            </a:extLst>
          </p:cNvPr>
          <p:cNvSpPr/>
          <p:nvPr/>
        </p:nvSpPr>
        <p:spPr>
          <a:xfrm>
            <a:off x="731298" y="3877261"/>
            <a:ext cx="10729404" cy="985421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Accept the need for and adopt new ways of working, including: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Providing services outside the laboratory (POCT), including directly with patients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Expanding the repertoire and adopting new technologies as resources allow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56BB2A-E7CD-46F4-8FB6-5D5D3CABD990}"/>
              </a:ext>
            </a:extLst>
          </p:cNvPr>
          <p:cNvSpPr/>
          <p:nvPr/>
        </p:nvSpPr>
        <p:spPr>
          <a:xfrm>
            <a:off x="731298" y="5047973"/>
            <a:ext cx="10729404" cy="98542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Introduce systems to measure clinical effectiveness and cost effectiveness, including: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Regular audit of services delivered against clinical need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Developing staff and matching their skill mix to the services they provide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23397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5009B-6DCE-468A-973D-2B7C7E0E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Possible leadership plan for MAMLS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867FED-F61B-46C3-8460-1763B1E7B72D}"/>
              </a:ext>
            </a:extLst>
          </p:cNvPr>
          <p:cNvSpPr/>
          <p:nvPr/>
        </p:nvSpPr>
        <p:spPr>
          <a:xfrm>
            <a:off x="838200" y="1544716"/>
            <a:ext cx="10515600" cy="577048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Promote the contribution of laboratory medicine to healthcare and the essential role of the medical laboratory scientist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50B725-0C26-43F6-B460-709D1FF24CF5}"/>
              </a:ext>
            </a:extLst>
          </p:cNvPr>
          <p:cNvSpPr/>
          <p:nvPr/>
        </p:nvSpPr>
        <p:spPr>
          <a:xfrm>
            <a:off x="838200" y="2293230"/>
            <a:ext cx="10515600" cy="57704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Promote the importance of postgraduate education and training and continuing professional development (lifelong learning)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037ED0-0AD9-4020-8559-C15EE719F90B}"/>
              </a:ext>
            </a:extLst>
          </p:cNvPr>
          <p:cNvSpPr/>
          <p:nvPr/>
        </p:nvSpPr>
        <p:spPr>
          <a:xfrm>
            <a:off x="838200" y="3066893"/>
            <a:ext cx="10515600" cy="577049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Promote the importance of quality in laboratory medicine and facilitate participation in external quality assessment and laboratory accreditation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F9EDE0-AD17-40F5-9B94-637BD16F419A}"/>
              </a:ext>
            </a:extLst>
          </p:cNvPr>
          <p:cNvSpPr/>
          <p:nvPr/>
        </p:nvSpPr>
        <p:spPr>
          <a:xfrm>
            <a:off x="838200" y="3840556"/>
            <a:ext cx="10515600" cy="57705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Develop effective communication with members through social media, regular news releases and a website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15EE8C-6C88-42B9-B20D-C7683F83DC3F}"/>
              </a:ext>
            </a:extLst>
          </p:cNvPr>
          <p:cNvSpPr/>
          <p:nvPr/>
        </p:nvSpPr>
        <p:spPr>
          <a:xfrm>
            <a:off x="838200" y="4614220"/>
            <a:ext cx="10515600" cy="577051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Develop effective communication with government and other professional organisations as part of promoting the importance of laboratory medicine in healthcare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76775EF-4543-4093-B3C9-821365B89A08}"/>
              </a:ext>
            </a:extLst>
          </p:cNvPr>
          <p:cNvSpPr/>
          <p:nvPr/>
        </p:nvSpPr>
        <p:spPr>
          <a:xfrm>
            <a:off x="838200" y="5387885"/>
            <a:ext cx="10515600" cy="57705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Promote the developing science and clinical applications of laboratory medicine to members through a regular national conference, online webinars and harmonisation initiatives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043223D-E589-4404-A970-7166B62BF923}"/>
              </a:ext>
            </a:extLst>
          </p:cNvPr>
          <p:cNvSpPr/>
          <p:nvPr/>
        </p:nvSpPr>
        <p:spPr>
          <a:xfrm>
            <a:off x="838200" y="6161550"/>
            <a:ext cx="10515600" cy="577051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Support opportunities for MAMLS members through promoting service and job opportunities and by encouraging involvement in MAMLS activities</a:t>
            </a:r>
          </a:p>
        </p:txBody>
      </p:sp>
    </p:spTree>
    <p:extLst>
      <p:ext uri="{BB962C8B-B14F-4D97-AF65-F5344CB8AC3E}">
        <p14:creationId xmlns:p14="http://schemas.microsoft.com/office/powerpoint/2010/main" val="317198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0E05EC3-ABE1-430F-9056-A880394348A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615408"/>
            <a:ext cx="8229600" cy="535531"/>
          </a:xfrm>
        </p:spPr>
        <p:txBody>
          <a:bodyPr anchor="b">
            <a:spAutoFit/>
          </a:bodyPr>
          <a:lstStyle/>
          <a:p>
            <a:pPr algn="ctr" eaLnBrk="1" hangingPunct="1"/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Central role of laboratory medicine</a:t>
            </a:r>
          </a:p>
        </p:txBody>
      </p:sp>
      <p:sp>
        <p:nvSpPr>
          <p:cNvPr id="12291" name="AutoShape 3">
            <a:extLst>
              <a:ext uri="{FF2B5EF4-FFF2-40B4-BE49-F238E27FC236}">
                <a16:creationId xmlns:a16="http://schemas.microsoft.com/office/drawing/2014/main" id="{18B02C57-B4ED-4A7A-823D-6748C8F89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1643063"/>
            <a:ext cx="4267200" cy="426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7485" y="10800"/>
                </a:moveTo>
                <a:cubicBezTo>
                  <a:pt x="7485" y="12631"/>
                  <a:pt x="8969" y="14115"/>
                  <a:pt x="10800" y="14115"/>
                </a:cubicBezTo>
                <a:cubicBezTo>
                  <a:pt x="12631" y="14115"/>
                  <a:pt x="14115" y="12631"/>
                  <a:pt x="14115" y="10800"/>
                </a:cubicBezTo>
                <a:cubicBezTo>
                  <a:pt x="14115" y="8969"/>
                  <a:pt x="12631" y="7485"/>
                  <a:pt x="10800" y="7485"/>
                </a:cubicBezTo>
                <a:cubicBezTo>
                  <a:pt x="8969" y="7485"/>
                  <a:pt x="7485" y="8969"/>
                  <a:pt x="7485" y="10800"/>
                </a:cubicBezTo>
                <a:close/>
              </a:path>
            </a:pathLst>
          </a:custGeom>
          <a:solidFill>
            <a:srgbClr val="6699FF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6503CD60-7A79-46E9-AB60-BC04A91A35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95938" y="4143375"/>
            <a:ext cx="1066800" cy="1066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B319298D-7D1D-4540-9E9C-D595A55123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25" y="2357438"/>
            <a:ext cx="1066800" cy="1066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754EB9FC-8B5B-4090-ADD9-D715521BD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5938" y="2357438"/>
            <a:ext cx="1066800" cy="1066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1D20B23F-AB93-433A-AFBD-01A896B4CA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67625" y="4143375"/>
            <a:ext cx="1066800" cy="1066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296" name="Rectangle 9">
            <a:extLst>
              <a:ext uri="{FF2B5EF4-FFF2-40B4-BE49-F238E27FC236}">
                <a16:creationId xmlns:a16="http://schemas.microsoft.com/office/drawing/2014/main" id="{16F3DB4B-193E-4AC8-8073-82B8DE3B5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1" y="2000251"/>
            <a:ext cx="319087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/>
              <a:t>Identify risk factors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000"/>
              <a:t>&amp; symptoms</a:t>
            </a:r>
          </a:p>
        </p:txBody>
      </p:sp>
      <p:sp>
        <p:nvSpPr>
          <p:cNvPr id="12297" name="Text Box 10">
            <a:extLst>
              <a:ext uri="{FF2B5EF4-FFF2-40B4-BE49-F238E27FC236}">
                <a16:creationId xmlns:a16="http://schemas.microsoft.com/office/drawing/2014/main" id="{EB1A6E6E-782E-42F3-B7C9-E1646B597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6863" y="3429001"/>
            <a:ext cx="1270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/>
              <a:t>Diagnose</a:t>
            </a:r>
          </a:p>
          <a:p>
            <a:pPr algn="ctr" eaLnBrk="1" hangingPunct="1"/>
            <a:r>
              <a:rPr lang="en-GB" altLang="en-US" sz="2000"/>
              <a:t>disease</a:t>
            </a:r>
          </a:p>
        </p:txBody>
      </p:sp>
      <p:sp>
        <p:nvSpPr>
          <p:cNvPr id="12298" name="Text Box 11">
            <a:extLst>
              <a:ext uri="{FF2B5EF4-FFF2-40B4-BE49-F238E27FC236}">
                <a16:creationId xmlns:a16="http://schemas.microsoft.com/office/drawing/2014/main" id="{6C93E6AB-E68A-4757-8FCD-802E4481F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6839" y="4643438"/>
            <a:ext cx="14811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/>
              <a:t>Determine </a:t>
            </a:r>
          </a:p>
          <a:p>
            <a:pPr algn="ctr" eaLnBrk="1" hangingPunct="1"/>
            <a:r>
              <a:rPr lang="en-GB" altLang="en-US" sz="2000"/>
              <a:t>appropriate</a:t>
            </a:r>
          </a:p>
          <a:p>
            <a:pPr algn="ctr" eaLnBrk="1" hangingPunct="1"/>
            <a:r>
              <a:rPr lang="en-GB" altLang="en-US" sz="2000"/>
              <a:t>treatment</a:t>
            </a:r>
          </a:p>
        </p:txBody>
      </p:sp>
      <p:sp>
        <p:nvSpPr>
          <p:cNvPr id="12299" name="Text Box 12">
            <a:extLst>
              <a:ext uri="{FF2B5EF4-FFF2-40B4-BE49-F238E27FC236}">
                <a16:creationId xmlns:a16="http://schemas.microsoft.com/office/drawing/2014/main" id="{2A0C13D7-FFE2-4ECC-92A6-2326BC0E2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7314" y="3429001"/>
            <a:ext cx="1228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/>
              <a:t>Evaluate</a:t>
            </a:r>
          </a:p>
          <a:p>
            <a:pPr algn="ctr" eaLnBrk="1" hangingPunct="1"/>
            <a:r>
              <a:rPr lang="en-GB" altLang="en-US" sz="2000"/>
              <a:t>response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1114A0-B5E9-45B6-9D79-200DE3DA211C}"/>
              </a:ext>
            </a:extLst>
          </p:cNvPr>
          <p:cNvSpPr/>
          <p:nvPr/>
        </p:nvSpPr>
        <p:spPr>
          <a:xfrm>
            <a:off x="6667501" y="3429001"/>
            <a:ext cx="1000125" cy="714375"/>
          </a:xfrm>
          <a:prstGeom prst="rect">
            <a:avLst/>
          </a:prstGeom>
          <a:solidFill>
            <a:srgbClr val="6600C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b="1" dirty="0">
                <a:latin typeface="Arial" pitchFamily="34" charset="0"/>
                <a:cs typeface="Arial" pitchFamily="34" charset="0"/>
              </a:rPr>
              <a:t>LAB</a:t>
            </a:r>
          </a:p>
        </p:txBody>
      </p:sp>
      <p:sp>
        <p:nvSpPr>
          <p:cNvPr id="12301" name="TextBox 14">
            <a:extLst>
              <a:ext uri="{FF2B5EF4-FFF2-40B4-BE49-F238E27FC236}">
                <a16:creationId xmlns:a16="http://schemas.microsoft.com/office/drawing/2014/main" id="{AD48E90C-3577-4A6A-B7CA-ED9FBBD98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677" y="2115662"/>
            <a:ext cx="3441968" cy="120032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Laboratory medicine influences </a:t>
            </a:r>
          </a:p>
          <a:p>
            <a:pPr eaLnBrk="1" hangingPunct="1"/>
            <a:r>
              <a:rPr lang="en-GB" altLang="en-US" dirty="0"/>
              <a:t>a high percentage of all clinical</a:t>
            </a:r>
          </a:p>
          <a:p>
            <a:pPr eaLnBrk="1" hangingPunct="1"/>
            <a:r>
              <a:rPr lang="en-GB" altLang="en-US" dirty="0"/>
              <a:t>decisions. Therefore, it  is has</a:t>
            </a:r>
          </a:p>
          <a:p>
            <a:pPr eaLnBrk="1" hangingPunct="1"/>
            <a:r>
              <a:rPr lang="en-GB" altLang="en-US" dirty="0"/>
              <a:t> a central role in healthcare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B0DB958-79AC-458E-BB45-F74024F5FF4D}"/>
              </a:ext>
            </a:extLst>
          </p:cNvPr>
          <p:cNvSpPr/>
          <p:nvPr/>
        </p:nvSpPr>
        <p:spPr>
          <a:xfrm>
            <a:off x="946677" y="5014583"/>
            <a:ext cx="3441968" cy="9286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 this influence</a:t>
            </a:r>
          </a:p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comes responsibility!</a:t>
            </a:r>
          </a:p>
          <a:p>
            <a:pPr algn="ctr">
              <a:defRPr/>
            </a:pPr>
            <a:endParaRPr lang="en-GB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847528" y="274638"/>
            <a:ext cx="8568952" cy="1143000"/>
          </a:xfrm>
        </p:spPr>
        <p:txBody>
          <a:bodyPr/>
          <a:lstStyle/>
          <a:p>
            <a:r>
              <a:rPr lang="en-GB" sz="3200" dirty="0">
                <a:latin typeface="Arial" charset="0"/>
                <a:cs typeface="Arial" charset="0"/>
              </a:rPr>
              <a:t>Laboratory medicine review: in every country?</a:t>
            </a:r>
          </a:p>
        </p:txBody>
      </p:sp>
      <p:sp>
        <p:nvSpPr>
          <p:cNvPr id="3" name="Rectangle 2"/>
          <p:cNvSpPr/>
          <p:nvPr/>
        </p:nvSpPr>
        <p:spPr>
          <a:xfrm>
            <a:off x="3000376" y="1773239"/>
            <a:ext cx="6335713" cy="7191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Laboratory medicine</a:t>
            </a:r>
          </a:p>
        </p:txBody>
      </p:sp>
      <p:sp>
        <p:nvSpPr>
          <p:cNvPr id="4" name="Rectangle 3"/>
          <p:cNvSpPr/>
          <p:nvPr/>
        </p:nvSpPr>
        <p:spPr>
          <a:xfrm>
            <a:off x="2351089" y="3357564"/>
            <a:ext cx="2016125" cy="9350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5159376" y="3357564"/>
            <a:ext cx="2016125" cy="93503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Clinical effectiveness</a:t>
            </a:r>
          </a:p>
        </p:txBody>
      </p:sp>
      <p:sp>
        <p:nvSpPr>
          <p:cNvPr id="6" name="Rectangle 5"/>
          <p:cNvSpPr/>
          <p:nvPr/>
        </p:nvSpPr>
        <p:spPr>
          <a:xfrm>
            <a:off x="7896226" y="3357564"/>
            <a:ext cx="2016125" cy="9350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Cost </a:t>
            </a:r>
          </a:p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effectiveness</a:t>
            </a:r>
          </a:p>
        </p:txBody>
      </p:sp>
      <p:cxnSp>
        <p:nvCxnSpPr>
          <p:cNvPr id="8" name="Straight Connector 7"/>
          <p:cNvCxnSpPr>
            <a:stCxn id="4" idx="0"/>
          </p:cNvCxnSpPr>
          <p:nvPr/>
        </p:nvCxnSpPr>
        <p:spPr>
          <a:xfrm flipV="1">
            <a:off x="3359150" y="2492375"/>
            <a:ext cx="0" cy="8651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3" idx="2"/>
            <a:endCxn id="5" idx="0"/>
          </p:cNvCxnSpPr>
          <p:nvPr/>
        </p:nvCxnSpPr>
        <p:spPr>
          <a:xfrm>
            <a:off x="6167438" y="2492375"/>
            <a:ext cx="0" cy="8651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0"/>
          </p:cNvCxnSpPr>
          <p:nvPr/>
        </p:nvCxnSpPr>
        <p:spPr>
          <a:xfrm flipV="1">
            <a:off x="8904288" y="2492375"/>
            <a:ext cx="0" cy="8651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351089" y="4797426"/>
            <a:ext cx="2016125" cy="13684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Analytical quality</a:t>
            </a:r>
          </a:p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Quality assurance</a:t>
            </a:r>
          </a:p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Accreditation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9376" y="4797426"/>
            <a:ext cx="2016125" cy="136842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Clinical outcomes</a:t>
            </a:r>
          </a:p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Patient focus</a:t>
            </a:r>
          </a:p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Timeliness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896226" y="4797426"/>
            <a:ext cx="2016125" cy="13684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Total cost</a:t>
            </a:r>
          </a:p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Value for money</a:t>
            </a:r>
          </a:p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Appropriate use</a:t>
            </a:r>
          </a:p>
        </p:txBody>
      </p:sp>
      <p:cxnSp>
        <p:nvCxnSpPr>
          <p:cNvPr id="23" name="Straight Connector 22"/>
          <p:cNvCxnSpPr>
            <a:stCxn id="5" idx="2"/>
            <a:endCxn id="20" idx="0"/>
          </p:cNvCxnSpPr>
          <p:nvPr/>
        </p:nvCxnSpPr>
        <p:spPr>
          <a:xfrm>
            <a:off x="6167438" y="4292601"/>
            <a:ext cx="0" cy="5048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6" idx="2"/>
            <a:endCxn id="21" idx="0"/>
          </p:cNvCxnSpPr>
          <p:nvPr/>
        </p:nvCxnSpPr>
        <p:spPr>
          <a:xfrm>
            <a:off x="8904288" y="4292601"/>
            <a:ext cx="0" cy="5048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4" idx="2"/>
            <a:endCxn id="19" idx="0"/>
          </p:cNvCxnSpPr>
          <p:nvPr/>
        </p:nvCxnSpPr>
        <p:spPr>
          <a:xfrm>
            <a:off x="3359150" y="4292601"/>
            <a:ext cx="0" cy="5048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74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38201" y="182801"/>
            <a:ext cx="10515600" cy="1325563"/>
          </a:xfrm>
        </p:spPr>
        <p:txBody>
          <a:bodyPr/>
          <a:lstStyle/>
          <a:p>
            <a:pPr algn="ctr"/>
            <a:r>
              <a:rPr lang="en-GB" sz="3200" dirty="0">
                <a:latin typeface="Arial" charset="0"/>
                <a:cs typeface="Arial" charset="0"/>
              </a:rPr>
              <a:t>Laboratory medicine: future priorities</a:t>
            </a:r>
          </a:p>
        </p:txBody>
      </p:sp>
      <p:sp>
        <p:nvSpPr>
          <p:cNvPr id="3" name="Isosceles Triangle 2"/>
          <p:cNvSpPr/>
          <p:nvPr/>
        </p:nvSpPr>
        <p:spPr>
          <a:xfrm>
            <a:off x="5016501" y="2492375"/>
            <a:ext cx="2087563" cy="1657350"/>
          </a:xfrm>
          <a:prstGeom prst="triangle">
            <a:avLst>
              <a:gd name="adj" fmla="val 4954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Develop</a:t>
            </a:r>
          </a:p>
        </p:txBody>
      </p:sp>
      <p:sp>
        <p:nvSpPr>
          <p:cNvPr id="4" name="Rectangle 3"/>
          <p:cNvSpPr/>
          <p:nvPr/>
        </p:nvSpPr>
        <p:spPr>
          <a:xfrm>
            <a:off x="4440239" y="1484314"/>
            <a:ext cx="3240087" cy="6492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Continuous laboratory quality improvement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2063751" y="4652963"/>
            <a:ext cx="3095625" cy="6477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Improvement in efficiency and cost effectiveness </a:t>
            </a:r>
          </a:p>
        </p:txBody>
      </p:sp>
      <p:sp>
        <p:nvSpPr>
          <p:cNvPr id="6" name="Rectangle 5"/>
          <p:cNvSpPr/>
          <p:nvPr/>
        </p:nvSpPr>
        <p:spPr>
          <a:xfrm>
            <a:off x="6959601" y="4652963"/>
            <a:ext cx="3095625" cy="6477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Improvement in  clinical outcomes </a:t>
            </a:r>
          </a:p>
        </p:txBody>
      </p:sp>
      <p:cxnSp>
        <p:nvCxnSpPr>
          <p:cNvPr id="8" name="Straight Connector 7"/>
          <p:cNvCxnSpPr>
            <a:stCxn id="3" idx="2"/>
            <a:endCxn id="5" idx="0"/>
          </p:cNvCxnSpPr>
          <p:nvPr/>
        </p:nvCxnSpPr>
        <p:spPr>
          <a:xfrm flipH="1">
            <a:off x="3611564" y="4149725"/>
            <a:ext cx="1404937" cy="5032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3" idx="4"/>
            <a:endCxn id="6" idx="0"/>
          </p:cNvCxnSpPr>
          <p:nvPr/>
        </p:nvCxnSpPr>
        <p:spPr>
          <a:xfrm>
            <a:off x="7104063" y="4149725"/>
            <a:ext cx="1403350" cy="5032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2"/>
            <a:endCxn id="3" idx="0"/>
          </p:cNvCxnSpPr>
          <p:nvPr/>
        </p:nvCxnSpPr>
        <p:spPr>
          <a:xfrm flipH="1">
            <a:off x="6049964" y="2133601"/>
            <a:ext cx="9525" cy="3587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66989" y="5949951"/>
            <a:ext cx="7058025" cy="574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Development will be ‘outside’ as well as ‘inside’ the laboratory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47851" y="3573463"/>
            <a:ext cx="8424863" cy="19431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420" name="TextBox 13"/>
          <p:cNvSpPr txBox="1">
            <a:spLocks noChangeArrowheads="1"/>
          </p:cNvSpPr>
          <p:nvPr/>
        </p:nvSpPr>
        <p:spPr bwMode="auto">
          <a:xfrm>
            <a:off x="8040689" y="3644900"/>
            <a:ext cx="14951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</a:rPr>
              <a:t>‘Added Value’</a:t>
            </a:r>
          </a:p>
        </p:txBody>
      </p:sp>
    </p:spTree>
    <p:extLst>
      <p:ext uri="{BB962C8B-B14F-4D97-AF65-F5344CB8AC3E}">
        <p14:creationId xmlns:p14="http://schemas.microsoft.com/office/powerpoint/2010/main" val="766495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38201" y="182801"/>
            <a:ext cx="10515600" cy="1325563"/>
          </a:xfrm>
        </p:spPr>
        <p:txBody>
          <a:bodyPr/>
          <a:lstStyle/>
          <a:p>
            <a:pPr algn="ctr"/>
            <a:r>
              <a:rPr lang="en-GB" sz="3200" dirty="0">
                <a:latin typeface="Arial" charset="0"/>
                <a:cs typeface="Arial" charset="0"/>
              </a:rPr>
              <a:t>Laboratory medicine: </a:t>
            </a:r>
            <a:r>
              <a:rPr lang="en-GB" sz="3200" dirty="0">
                <a:solidFill>
                  <a:srgbClr val="00B050"/>
                </a:solidFill>
                <a:latin typeface="Arial" charset="0"/>
                <a:cs typeface="Arial" charset="0"/>
              </a:rPr>
              <a:t>leadership</a:t>
            </a:r>
            <a:r>
              <a:rPr lang="en-GB" sz="3200" dirty="0">
                <a:latin typeface="Arial" charset="0"/>
                <a:cs typeface="Arial" charset="0"/>
              </a:rPr>
              <a:t> priorities</a:t>
            </a:r>
          </a:p>
        </p:txBody>
      </p:sp>
      <p:sp>
        <p:nvSpPr>
          <p:cNvPr id="3" name="Isosceles Triangle 2"/>
          <p:cNvSpPr/>
          <p:nvPr/>
        </p:nvSpPr>
        <p:spPr>
          <a:xfrm>
            <a:off x="5016501" y="2492375"/>
            <a:ext cx="2087563" cy="1657350"/>
          </a:xfrm>
          <a:prstGeom prst="triangle">
            <a:avLst>
              <a:gd name="adj" fmla="val 4954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Develop</a:t>
            </a:r>
          </a:p>
        </p:txBody>
      </p:sp>
      <p:sp>
        <p:nvSpPr>
          <p:cNvPr id="4" name="Rectangle 3"/>
          <p:cNvSpPr/>
          <p:nvPr/>
        </p:nvSpPr>
        <p:spPr>
          <a:xfrm>
            <a:off x="4440239" y="1484314"/>
            <a:ext cx="3240087" cy="6492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Continuous laboratory quality improvement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2063751" y="4652963"/>
            <a:ext cx="3095625" cy="6477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Improvement in efficiency and cost effectiveness </a:t>
            </a:r>
          </a:p>
        </p:txBody>
      </p:sp>
      <p:sp>
        <p:nvSpPr>
          <p:cNvPr id="6" name="Rectangle 5"/>
          <p:cNvSpPr/>
          <p:nvPr/>
        </p:nvSpPr>
        <p:spPr>
          <a:xfrm>
            <a:off x="6959601" y="4652963"/>
            <a:ext cx="3095625" cy="6477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Improvement in  clinical outcomes </a:t>
            </a:r>
          </a:p>
        </p:txBody>
      </p:sp>
      <p:cxnSp>
        <p:nvCxnSpPr>
          <p:cNvPr id="8" name="Straight Connector 7"/>
          <p:cNvCxnSpPr>
            <a:stCxn id="3" idx="2"/>
            <a:endCxn id="5" idx="0"/>
          </p:cNvCxnSpPr>
          <p:nvPr/>
        </p:nvCxnSpPr>
        <p:spPr>
          <a:xfrm flipH="1">
            <a:off x="3611564" y="4149725"/>
            <a:ext cx="1404937" cy="5032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3" idx="4"/>
            <a:endCxn id="6" idx="0"/>
          </p:cNvCxnSpPr>
          <p:nvPr/>
        </p:nvCxnSpPr>
        <p:spPr>
          <a:xfrm>
            <a:off x="7104063" y="4149725"/>
            <a:ext cx="1403350" cy="5032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2"/>
            <a:endCxn id="3" idx="0"/>
          </p:cNvCxnSpPr>
          <p:nvPr/>
        </p:nvCxnSpPr>
        <p:spPr>
          <a:xfrm flipH="1">
            <a:off x="6049964" y="2133601"/>
            <a:ext cx="9525" cy="3587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66989" y="5949951"/>
            <a:ext cx="7058025" cy="574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Development will be ‘outside’ as well as ‘inside’ the laboratory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47851" y="3573463"/>
            <a:ext cx="8424863" cy="19431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420" name="TextBox 13"/>
          <p:cNvSpPr txBox="1">
            <a:spLocks noChangeArrowheads="1"/>
          </p:cNvSpPr>
          <p:nvPr/>
        </p:nvSpPr>
        <p:spPr bwMode="auto">
          <a:xfrm>
            <a:off x="8040689" y="3644900"/>
            <a:ext cx="14951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FF0000"/>
                </a:solidFill>
              </a:rPr>
              <a:t>‘Added Value’</a:t>
            </a:r>
          </a:p>
        </p:txBody>
      </p:sp>
    </p:spTree>
    <p:extLst>
      <p:ext uri="{BB962C8B-B14F-4D97-AF65-F5344CB8AC3E}">
        <p14:creationId xmlns:p14="http://schemas.microsoft.com/office/powerpoint/2010/main" val="3894998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3200" dirty="0">
                <a:latin typeface="Arial" charset="0"/>
                <a:cs typeface="Arial" charset="0"/>
              </a:rPr>
              <a:t>Mega-trends in healthcare: implications for laboratory medicine</a:t>
            </a:r>
            <a:br>
              <a:rPr lang="en-GB" sz="3200" dirty="0">
                <a:latin typeface="Arial" charset="0"/>
                <a:cs typeface="Arial" charset="0"/>
              </a:rPr>
            </a:br>
            <a:endParaRPr lang="en-GB" sz="3200" dirty="0">
              <a:latin typeface="Arial" charset="0"/>
              <a:cs typeface="Arial" charset="0"/>
            </a:endParaRPr>
          </a:p>
        </p:txBody>
      </p:sp>
      <p:pic>
        <p:nvPicPr>
          <p:cNvPr id="15363" name="Picture 2" descr="big-analog-clock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32401" y="3068638"/>
            <a:ext cx="1738313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urved Left Arrow 3"/>
          <p:cNvSpPr/>
          <p:nvPr/>
        </p:nvSpPr>
        <p:spPr>
          <a:xfrm>
            <a:off x="6167438" y="3573463"/>
            <a:ext cx="444500" cy="6477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Curved Left Arrow 4"/>
          <p:cNvSpPr/>
          <p:nvPr/>
        </p:nvSpPr>
        <p:spPr>
          <a:xfrm rot="10800000">
            <a:off x="5664200" y="3573463"/>
            <a:ext cx="431800" cy="6477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00600" y="1628775"/>
            <a:ext cx="2590800" cy="431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Aging population</a:t>
            </a:r>
          </a:p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Chronic disease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00600" y="5805488"/>
            <a:ext cx="2590800" cy="431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Prevention</a:t>
            </a:r>
          </a:p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Wellness screening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535864" y="2276475"/>
            <a:ext cx="2592387" cy="431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Technological advance</a:t>
            </a:r>
          </a:p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Personalised medicine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535864" y="2997200"/>
            <a:ext cx="2592387" cy="431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Innovation and demand</a:t>
            </a:r>
          </a:p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Emerging countries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535864" y="3716339"/>
            <a:ext cx="2592387" cy="4333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Evidence based medicine</a:t>
            </a:r>
          </a:p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Clinical practice guidelines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535864" y="4437063"/>
            <a:ext cx="2592387" cy="431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Environmental challenges</a:t>
            </a:r>
          </a:p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Water, air, food, congestion</a:t>
            </a:r>
          </a:p>
        </p:txBody>
      </p:sp>
      <p:cxnSp>
        <p:nvCxnSpPr>
          <p:cNvPr id="24" name="Straight Connector 23"/>
          <p:cNvCxnSpPr>
            <a:stCxn id="14" idx="1"/>
          </p:cNvCxnSpPr>
          <p:nvPr/>
        </p:nvCxnSpPr>
        <p:spPr>
          <a:xfrm flipH="1" flipV="1">
            <a:off x="6970713" y="3929063"/>
            <a:ext cx="565150" cy="47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0" idx="2"/>
          </p:cNvCxnSpPr>
          <p:nvPr/>
        </p:nvCxnSpPr>
        <p:spPr>
          <a:xfrm>
            <a:off x="6096001" y="2060576"/>
            <a:ext cx="4763" cy="10080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11" idx="0"/>
          </p:cNvCxnSpPr>
          <p:nvPr/>
        </p:nvCxnSpPr>
        <p:spPr>
          <a:xfrm flipH="1">
            <a:off x="6096001" y="4789488"/>
            <a:ext cx="4763" cy="101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535864" y="5157788"/>
            <a:ext cx="2592387" cy="431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Global pandemics</a:t>
            </a:r>
          </a:p>
        </p:txBody>
      </p:sp>
      <p:cxnSp>
        <p:nvCxnSpPr>
          <p:cNvPr id="42" name="Straight Connector 41"/>
          <p:cNvCxnSpPr>
            <a:endCxn id="12" idx="1"/>
          </p:cNvCxnSpPr>
          <p:nvPr/>
        </p:nvCxnSpPr>
        <p:spPr>
          <a:xfrm flipV="1">
            <a:off x="6527801" y="2492376"/>
            <a:ext cx="1008063" cy="7207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13" idx="1"/>
          </p:cNvCxnSpPr>
          <p:nvPr/>
        </p:nvCxnSpPr>
        <p:spPr>
          <a:xfrm flipV="1">
            <a:off x="6816725" y="3213100"/>
            <a:ext cx="719138" cy="2873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15" idx="1"/>
          </p:cNvCxnSpPr>
          <p:nvPr/>
        </p:nvCxnSpPr>
        <p:spPr>
          <a:xfrm>
            <a:off x="6816725" y="4292601"/>
            <a:ext cx="719138" cy="3603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40" idx="1"/>
          </p:cNvCxnSpPr>
          <p:nvPr/>
        </p:nvCxnSpPr>
        <p:spPr>
          <a:xfrm>
            <a:off x="6527801" y="4652964"/>
            <a:ext cx="1008063" cy="7207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063750" y="2276475"/>
            <a:ext cx="2592388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Rising costs</a:t>
            </a:r>
          </a:p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Inadequate budgets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063750" y="2997200"/>
            <a:ext cx="2592388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Medical tourism</a:t>
            </a:r>
          </a:p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Travel abroad for treatment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063750" y="3716339"/>
            <a:ext cx="2592388" cy="4333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Payers influence decisions</a:t>
            </a:r>
          </a:p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‘informed’ patient</a:t>
            </a:r>
          </a:p>
        </p:txBody>
      </p:sp>
      <p:sp>
        <p:nvSpPr>
          <p:cNvPr id="65" name="Rectangle 64"/>
          <p:cNvSpPr/>
          <p:nvPr/>
        </p:nvSpPr>
        <p:spPr>
          <a:xfrm>
            <a:off x="2063750" y="4437063"/>
            <a:ext cx="2592388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Philanthropy</a:t>
            </a:r>
          </a:p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Developing countries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063750" y="5157788"/>
            <a:ext cx="2592388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Non-MDs providing care</a:t>
            </a:r>
          </a:p>
        </p:txBody>
      </p:sp>
      <p:cxnSp>
        <p:nvCxnSpPr>
          <p:cNvPr id="68" name="Straight Connector 67"/>
          <p:cNvCxnSpPr>
            <a:endCxn id="51" idx="3"/>
          </p:cNvCxnSpPr>
          <p:nvPr/>
        </p:nvCxnSpPr>
        <p:spPr>
          <a:xfrm flipH="1" flipV="1">
            <a:off x="4656138" y="2492376"/>
            <a:ext cx="1008062" cy="7207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52" idx="3"/>
          </p:cNvCxnSpPr>
          <p:nvPr/>
        </p:nvCxnSpPr>
        <p:spPr>
          <a:xfrm flipH="1" flipV="1">
            <a:off x="4656139" y="3213100"/>
            <a:ext cx="719137" cy="2873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53" idx="3"/>
          </p:cNvCxnSpPr>
          <p:nvPr/>
        </p:nvCxnSpPr>
        <p:spPr>
          <a:xfrm flipH="1">
            <a:off x="4656138" y="3929063"/>
            <a:ext cx="576262" cy="47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65" idx="3"/>
          </p:cNvCxnSpPr>
          <p:nvPr/>
        </p:nvCxnSpPr>
        <p:spPr>
          <a:xfrm flipH="1">
            <a:off x="4656139" y="4365625"/>
            <a:ext cx="719137" cy="2873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66" idx="3"/>
          </p:cNvCxnSpPr>
          <p:nvPr/>
        </p:nvCxnSpPr>
        <p:spPr>
          <a:xfrm flipH="1">
            <a:off x="4656138" y="4652964"/>
            <a:ext cx="1008062" cy="7207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0" name="TextBox 78"/>
          <p:cNvSpPr txBox="1">
            <a:spLocks noChangeArrowheads="1"/>
          </p:cNvSpPr>
          <p:nvPr/>
        </p:nvSpPr>
        <p:spPr bwMode="auto">
          <a:xfrm>
            <a:off x="6816725" y="6361310"/>
            <a:ext cx="441152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Adapted from Harvard Business Report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http://hbr.org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7439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571DD-FDCC-4782-AA23-2E33FE9B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Outline of 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A1D2-1AE2-46CA-BAC8-2E6192F5A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Setting the context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Drivers for change in laboratory medicine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Leadership for the changing world of laboratory medicine</a:t>
            </a:r>
          </a:p>
        </p:txBody>
      </p:sp>
    </p:spTree>
    <p:extLst>
      <p:ext uri="{BB962C8B-B14F-4D97-AF65-F5344CB8AC3E}">
        <p14:creationId xmlns:p14="http://schemas.microsoft.com/office/powerpoint/2010/main" val="1139329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>
                <a:latin typeface="Arial" charset="0"/>
                <a:cs typeface="Arial" charset="0"/>
              </a:rPr>
              <a:t>Drivers for change in laboratory medicine</a:t>
            </a:r>
          </a:p>
        </p:txBody>
      </p:sp>
      <p:sp>
        <p:nvSpPr>
          <p:cNvPr id="4" name="Rectangle 3"/>
          <p:cNvSpPr/>
          <p:nvPr/>
        </p:nvSpPr>
        <p:spPr>
          <a:xfrm>
            <a:off x="2038350" y="1778002"/>
            <a:ext cx="2590800" cy="1150937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Globalisation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038350" y="3411199"/>
            <a:ext cx="2592388" cy="1152525"/>
          </a:xfrm>
          <a:prstGeom prst="rect">
            <a:avLst/>
          </a:prstGeom>
          <a:solidFill>
            <a:srgbClr val="9900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Technological advance</a:t>
            </a:r>
          </a:p>
        </p:txBody>
      </p:sp>
      <p:sp>
        <p:nvSpPr>
          <p:cNvPr id="6" name="Rectangle 5"/>
          <p:cNvSpPr/>
          <p:nvPr/>
        </p:nvSpPr>
        <p:spPr>
          <a:xfrm>
            <a:off x="7618412" y="5059818"/>
            <a:ext cx="2592388" cy="115252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Adding value to improve outcomes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981201" y="5045984"/>
            <a:ext cx="2592387" cy="1150937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Smarter working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7618412" y="1778002"/>
            <a:ext cx="2592388" cy="1152525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</a:t>
            </a:r>
          </a:p>
          <a:p>
            <a:pPr algn="ctr">
              <a:defRPr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diagnostics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18412" y="3411198"/>
            <a:ext cx="2592388" cy="11525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Patient-centred </a:t>
            </a:r>
          </a:p>
          <a:p>
            <a:pPr algn="ctr">
              <a:defRPr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</a:p>
        </p:txBody>
      </p:sp>
      <p:sp>
        <p:nvSpPr>
          <p:cNvPr id="2" name="Hexagon 1"/>
          <p:cNvSpPr/>
          <p:nvPr/>
        </p:nvSpPr>
        <p:spPr>
          <a:xfrm>
            <a:off x="5188471" y="3179121"/>
            <a:ext cx="1872208" cy="1616677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Driver</a:t>
            </a:r>
          </a:p>
        </p:txBody>
      </p:sp>
      <p:cxnSp>
        <p:nvCxnSpPr>
          <p:cNvPr id="11" name="Straight Connector 10"/>
          <p:cNvCxnSpPr>
            <a:stCxn id="4" idx="3"/>
            <a:endCxn id="2" idx="4"/>
          </p:cNvCxnSpPr>
          <p:nvPr/>
        </p:nvCxnSpPr>
        <p:spPr>
          <a:xfrm>
            <a:off x="4629150" y="2353470"/>
            <a:ext cx="963490" cy="8256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" idx="5"/>
            <a:endCxn id="8" idx="1"/>
          </p:cNvCxnSpPr>
          <p:nvPr/>
        </p:nvCxnSpPr>
        <p:spPr>
          <a:xfrm flipV="1">
            <a:off x="6656510" y="2354264"/>
            <a:ext cx="961902" cy="824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3"/>
            <a:endCxn id="2" idx="3"/>
          </p:cNvCxnSpPr>
          <p:nvPr/>
        </p:nvCxnSpPr>
        <p:spPr>
          <a:xfrm flipV="1">
            <a:off x="4630739" y="3987459"/>
            <a:ext cx="557733" cy="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" idx="0"/>
            <a:endCxn id="15" idx="1"/>
          </p:cNvCxnSpPr>
          <p:nvPr/>
        </p:nvCxnSpPr>
        <p:spPr>
          <a:xfrm>
            <a:off x="7060680" y="3987460"/>
            <a:ext cx="557733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" idx="2"/>
            <a:endCxn id="7" idx="3"/>
          </p:cNvCxnSpPr>
          <p:nvPr/>
        </p:nvCxnSpPr>
        <p:spPr>
          <a:xfrm flipH="1">
            <a:off x="4573588" y="4795798"/>
            <a:ext cx="1019053" cy="8256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" idx="1"/>
            <a:endCxn id="6" idx="1"/>
          </p:cNvCxnSpPr>
          <p:nvPr/>
        </p:nvCxnSpPr>
        <p:spPr>
          <a:xfrm>
            <a:off x="6656510" y="4795798"/>
            <a:ext cx="961902" cy="84028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03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1397</Words>
  <Application>Microsoft Macintosh PowerPoint</Application>
  <PresentationFormat>Widescreen</PresentationFormat>
  <Paragraphs>416</Paragraphs>
  <Slides>27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Leadership for the changing world of laboratory medicine</vt:lpstr>
      <vt:lpstr>Outline of talk</vt:lpstr>
      <vt:lpstr>Central role of laboratory medicine</vt:lpstr>
      <vt:lpstr>Laboratory medicine review: in every country?</vt:lpstr>
      <vt:lpstr>Laboratory medicine: future priorities</vt:lpstr>
      <vt:lpstr>Laboratory medicine: leadership priorities</vt:lpstr>
      <vt:lpstr>Mega-trends in healthcare: implications for laboratory medicine </vt:lpstr>
      <vt:lpstr>Outline of talk</vt:lpstr>
      <vt:lpstr>Drivers for change in laboratory medicine</vt:lpstr>
      <vt:lpstr>Globalisation of laboratory medicine</vt:lpstr>
      <vt:lpstr>Technological advance</vt:lpstr>
      <vt:lpstr>Smarter working</vt:lpstr>
      <vt:lpstr>Integrated diagnostics</vt:lpstr>
      <vt:lpstr>Patient-centred care</vt:lpstr>
      <vt:lpstr>PowerPoint Presentation</vt:lpstr>
      <vt:lpstr>Outline of talk</vt:lpstr>
      <vt:lpstr>Leadership and management: both are needed</vt:lpstr>
      <vt:lpstr>Leadership in laboratory medicine</vt:lpstr>
      <vt:lpstr>Assuring quality in every laboratory </vt:lpstr>
      <vt:lpstr>Laboratory medicine: quality ladder</vt:lpstr>
      <vt:lpstr>Education &amp; training fit for purpose</vt:lpstr>
      <vt:lpstr>Communication challenge in laboratory medicine</vt:lpstr>
      <vt:lpstr>Communications that should be ‘person to person’</vt:lpstr>
      <vt:lpstr>Communications available for users to access</vt:lpstr>
      <vt:lpstr>What does this mean for my lab and for MAMLS?</vt:lpstr>
      <vt:lpstr>Possible leadership plan for local laboratories</vt:lpstr>
      <vt:lpstr>Possible leadership plan for MAMLS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between the clinical laboratory and its users</dc:title>
  <dc:creator>Graham Beastall</dc:creator>
  <cp:lastModifiedBy>Microsoft Office User</cp:lastModifiedBy>
  <cp:revision>119</cp:revision>
  <dcterms:created xsi:type="dcterms:W3CDTF">2019-03-19T17:02:26Z</dcterms:created>
  <dcterms:modified xsi:type="dcterms:W3CDTF">2020-09-11T12:03:12Z</dcterms:modified>
</cp:coreProperties>
</file>