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06" r:id="rId2"/>
    <p:sldMasterId id="2147483712" r:id="rId3"/>
    <p:sldMasterId id="2147483715" r:id="rId4"/>
    <p:sldMasterId id="2147483718" r:id="rId5"/>
    <p:sldMasterId id="2147483721" r:id="rId6"/>
  </p:sldMasterIdLst>
  <p:notesMasterIdLst>
    <p:notesMasterId r:id="rId28"/>
  </p:notesMasterIdLst>
  <p:sldIdLst>
    <p:sldId id="256" r:id="rId7"/>
    <p:sldId id="259" r:id="rId8"/>
    <p:sldId id="270" r:id="rId9"/>
    <p:sldId id="271" r:id="rId10"/>
    <p:sldId id="261" r:id="rId11"/>
    <p:sldId id="274" r:id="rId12"/>
    <p:sldId id="272" r:id="rId13"/>
    <p:sldId id="315" r:id="rId14"/>
    <p:sldId id="316" r:id="rId15"/>
    <p:sldId id="317" r:id="rId16"/>
    <p:sldId id="318" r:id="rId17"/>
    <p:sldId id="319" r:id="rId18"/>
    <p:sldId id="320" r:id="rId19"/>
    <p:sldId id="326" r:id="rId20"/>
    <p:sldId id="321" r:id="rId21"/>
    <p:sldId id="322" r:id="rId22"/>
    <p:sldId id="327" r:id="rId23"/>
    <p:sldId id="324" r:id="rId24"/>
    <p:sldId id="325" r:id="rId25"/>
    <p:sldId id="323" r:id="rId26"/>
    <p:sldId id="32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15245"/>
    <a:srgbClr val="42194F"/>
    <a:srgbClr val="D21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7" autoAdjust="0"/>
    <p:restoredTop sz="94660"/>
  </p:normalViewPr>
  <p:slideViewPr>
    <p:cSldViewPr snapToGrid="0">
      <p:cViewPr varScale="1">
        <p:scale>
          <a:sx n="45" d="100"/>
          <a:sy n="45" d="100"/>
        </p:scale>
        <p:origin x="1008" y="4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16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01EDF1-7733-4199-A411-438FC47A209B}" type="datetimeFigureOut">
              <a:rPr lang="en-US" smtClean="0"/>
              <a:pPr/>
              <a:t>5/2/2018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64F2D-C6DF-479A-BDE8-DB59AF8A8B85}" type="slidenum">
              <a:rPr lang="en-US" smtClean="0"/>
              <a:pPr/>
              <a:t>‹#›</a:t>
            </a:fld>
            <a:endParaRPr lang="en-US"/>
          </a:p>
        </p:txBody>
      </p:sp>
    </p:spTree>
    <p:extLst>
      <p:ext uri="{BB962C8B-B14F-4D97-AF65-F5344CB8AC3E}">
        <p14:creationId xmlns:p14="http://schemas.microsoft.com/office/powerpoint/2010/main" val="325898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367023-0D71-4251-B1ED-BC0D523D5E9A}" type="slidenum">
              <a:rPr lang="en-GB" smtClean="0"/>
              <a:pPr/>
              <a:t>17</a:t>
            </a:fld>
            <a:endParaRPr lang="en-GB"/>
          </a:p>
        </p:txBody>
      </p:sp>
    </p:spTree>
    <p:extLst>
      <p:ext uri="{BB962C8B-B14F-4D97-AF65-F5344CB8AC3E}">
        <p14:creationId xmlns:p14="http://schemas.microsoft.com/office/powerpoint/2010/main" val="223537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918C6-4540-6D49-8EF9-82C49E77330F}" type="slidenum">
              <a:rPr lang="en-US" smtClean="0"/>
              <a:pPr/>
              <a:t>20</a:t>
            </a:fld>
            <a:endParaRPr lang="en-US"/>
          </a:p>
        </p:txBody>
      </p:sp>
    </p:spTree>
    <p:extLst>
      <p:ext uri="{BB962C8B-B14F-4D97-AF65-F5344CB8AC3E}">
        <p14:creationId xmlns:p14="http://schemas.microsoft.com/office/powerpoint/2010/main" val="326549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63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E459ABB-1199-4853-886C-1E033E38D250}"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E664BE-E8FF-4F35-A06F-8357A93D7039}" type="slidenum">
              <a:rPr lang="en-GB" smtClean="0"/>
              <a:pPr/>
              <a:t>‹#›</a:t>
            </a:fld>
            <a:endParaRPr lang="en-GB"/>
          </a:p>
        </p:txBody>
      </p:sp>
    </p:spTree>
    <p:extLst>
      <p:ext uri="{BB962C8B-B14F-4D97-AF65-F5344CB8AC3E}">
        <p14:creationId xmlns:p14="http://schemas.microsoft.com/office/powerpoint/2010/main" val="35806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B6FB5C-D858-492E-8633-1D25AAC5E59D}"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6E859-BCD4-4360-AD27-D113FC1A7FCA}" type="slidenum">
              <a:rPr lang="en-GB" smtClean="0"/>
              <a:pPr/>
              <a:t>‹#›</a:t>
            </a:fld>
            <a:endParaRPr lang="en-GB"/>
          </a:p>
        </p:txBody>
      </p:sp>
    </p:spTree>
    <p:extLst>
      <p:ext uri="{BB962C8B-B14F-4D97-AF65-F5344CB8AC3E}">
        <p14:creationId xmlns:p14="http://schemas.microsoft.com/office/powerpoint/2010/main" val="40199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B6FB5C-D858-492E-8633-1D25AAC5E59D}"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96E859-BCD4-4360-AD27-D113FC1A7FCA}" type="slidenum">
              <a:rPr lang="en-GB" smtClean="0"/>
              <a:pPr/>
              <a:t>‹#›</a:t>
            </a:fld>
            <a:endParaRPr lang="en-GB"/>
          </a:p>
        </p:txBody>
      </p:sp>
    </p:spTree>
    <p:extLst>
      <p:ext uri="{BB962C8B-B14F-4D97-AF65-F5344CB8AC3E}">
        <p14:creationId xmlns:p14="http://schemas.microsoft.com/office/powerpoint/2010/main" val="17336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EDC42-2189-41CD-B3F1-570E97AD9DBD}" type="datetimeFigureOut">
              <a:rPr lang="en-GB" smtClean="0">
                <a:solidFill>
                  <a:srgbClr val="646363">
                    <a:tint val="75000"/>
                  </a:srgbClr>
                </a:solidFill>
              </a:rPr>
              <a:pPr/>
              <a:t>02/05/2018</a:t>
            </a:fld>
            <a:endParaRPr lang="en-GB">
              <a:solidFill>
                <a:srgbClr val="646363">
                  <a:tint val="75000"/>
                </a:srgbClr>
              </a:solidFill>
            </a:endParaRPr>
          </a:p>
        </p:txBody>
      </p:sp>
      <p:sp>
        <p:nvSpPr>
          <p:cNvPr id="3" name="Footer Placeholder 2"/>
          <p:cNvSpPr>
            <a:spLocks noGrp="1"/>
          </p:cNvSpPr>
          <p:nvPr>
            <p:ph type="ftr" sz="quarter" idx="11"/>
          </p:nvPr>
        </p:nvSpPr>
        <p:spPr/>
        <p:txBody>
          <a:bodyPr/>
          <a:lstStyle/>
          <a:p>
            <a:endParaRPr lang="en-GB">
              <a:solidFill>
                <a:srgbClr val="646363">
                  <a:tint val="75000"/>
                </a:srgbClr>
              </a:solidFill>
            </a:endParaRPr>
          </a:p>
        </p:txBody>
      </p:sp>
      <p:sp>
        <p:nvSpPr>
          <p:cNvPr id="4" name="Slide Number Placeholder 3"/>
          <p:cNvSpPr>
            <a:spLocks noGrp="1"/>
          </p:cNvSpPr>
          <p:nvPr>
            <p:ph type="sldNum" sz="quarter" idx="12"/>
          </p:nvPr>
        </p:nvSpPr>
        <p:spPr/>
        <p:txBody>
          <a:bodyPr/>
          <a:lstStyle/>
          <a:p>
            <a:fld id="{4C881EBA-32AC-481C-8F36-8037D8237C93}" type="slidenum">
              <a:rPr lang="en-GB" smtClean="0">
                <a:solidFill>
                  <a:srgbClr val="646363">
                    <a:tint val="75000"/>
                  </a:srgbClr>
                </a:solidFill>
              </a:rPr>
              <a:pPr/>
              <a:t>‹#›</a:t>
            </a:fld>
            <a:endParaRPr lang="en-GB">
              <a:solidFill>
                <a:srgbClr val="646363">
                  <a:tint val="75000"/>
                </a:srgbClr>
              </a:solidFill>
            </a:endParaRPr>
          </a:p>
        </p:txBody>
      </p:sp>
    </p:spTree>
    <p:extLst>
      <p:ext uri="{BB962C8B-B14F-4D97-AF65-F5344CB8AC3E}">
        <p14:creationId xmlns:p14="http://schemas.microsoft.com/office/powerpoint/2010/main" val="15144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4064A8-E8B3-4341-996D-BC3A72A30389}"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93353-22ED-4F3C-9717-AF2FC6C217CA}" type="slidenum">
              <a:rPr lang="en-GB" smtClean="0"/>
              <a:pPr/>
              <a:t>‹#›</a:t>
            </a:fld>
            <a:endParaRPr lang="en-GB"/>
          </a:p>
        </p:txBody>
      </p:sp>
    </p:spTree>
    <p:extLst>
      <p:ext uri="{BB962C8B-B14F-4D97-AF65-F5344CB8AC3E}">
        <p14:creationId xmlns:p14="http://schemas.microsoft.com/office/powerpoint/2010/main" val="117450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04064A8-E8B3-4341-996D-BC3A72A30389}"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793353-22ED-4F3C-9717-AF2FC6C217CA}" type="slidenum">
              <a:rPr lang="en-GB" smtClean="0"/>
              <a:pPr/>
              <a:t>‹#›</a:t>
            </a:fld>
            <a:endParaRPr lang="en-GB"/>
          </a:p>
        </p:txBody>
      </p:sp>
    </p:spTree>
    <p:extLst>
      <p:ext uri="{BB962C8B-B14F-4D97-AF65-F5344CB8AC3E}">
        <p14:creationId xmlns:p14="http://schemas.microsoft.com/office/powerpoint/2010/main" val="414834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EDC42-2189-41CD-B3F1-570E97AD9DBD}" type="datetimeFigureOut">
              <a:rPr lang="en-GB" smtClean="0">
                <a:solidFill>
                  <a:srgbClr val="646363">
                    <a:tint val="75000"/>
                  </a:srgbClr>
                </a:solidFill>
              </a:rPr>
              <a:pPr/>
              <a:t>02/05/2018</a:t>
            </a:fld>
            <a:endParaRPr lang="en-GB">
              <a:solidFill>
                <a:srgbClr val="646363">
                  <a:tint val="75000"/>
                </a:srgbClr>
              </a:solidFill>
            </a:endParaRPr>
          </a:p>
        </p:txBody>
      </p:sp>
      <p:sp>
        <p:nvSpPr>
          <p:cNvPr id="3" name="Footer Placeholder 2"/>
          <p:cNvSpPr>
            <a:spLocks noGrp="1"/>
          </p:cNvSpPr>
          <p:nvPr>
            <p:ph type="ftr" sz="quarter" idx="11"/>
          </p:nvPr>
        </p:nvSpPr>
        <p:spPr/>
        <p:txBody>
          <a:bodyPr/>
          <a:lstStyle/>
          <a:p>
            <a:endParaRPr lang="en-GB">
              <a:solidFill>
                <a:srgbClr val="646363">
                  <a:tint val="75000"/>
                </a:srgbClr>
              </a:solidFill>
            </a:endParaRPr>
          </a:p>
        </p:txBody>
      </p:sp>
      <p:sp>
        <p:nvSpPr>
          <p:cNvPr id="4" name="Slide Number Placeholder 3"/>
          <p:cNvSpPr>
            <a:spLocks noGrp="1"/>
          </p:cNvSpPr>
          <p:nvPr>
            <p:ph type="sldNum" sz="quarter" idx="12"/>
          </p:nvPr>
        </p:nvSpPr>
        <p:spPr/>
        <p:txBody>
          <a:bodyPr/>
          <a:lstStyle/>
          <a:p>
            <a:fld id="{4C881EBA-32AC-481C-8F36-8037D8237C93}" type="slidenum">
              <a:rPr lang="en-GB" smtClean="0">
                <a:solidFill>
                  <a:srgbClr val="646363">
                    <a:tint val="75000"/>
                  </a:srgbClr>
                </a:solidFill>
              </a:rPr>
              <a:pPr/>
              <a:t>‹#›</a:t>
            </a:fld>
            <a:endParaRPr lang="en-GB">
              <a:solidFill>
                <a:srgbClr val="646363">
                  <a:tint val="75000"/>
                </a:srgbClr>
              </a:solidFill>
            </a:endParaRPr>
          </a:p>
        </p:txBody>
      </p:sp>
    </p:spTree>
    <p:extLst>
      <p:ext uri="{BB962C8B-B14F-4D97-AF65-F5344CB8AC3E}">
        <p14:creationId xmlns:p14="http://schemas.microsoft.com/office/powerpoint/2010/main" val="80021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6442B7-23C3-4251-A01C-25C3A6A0FC8D}"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573F7-F91C-4926-BE9A-E89809E324F5}" type="slidenum">
              <a:rPr lang="en-GB" smtClean="0"/>
              <a:pPr/>
              <a:t>‹#›</a:t>
            </a:fld>
            <a:endParaRPr lang="en-GB"/>
          </a:p>
        </p:txBody>
      </p:sp>
    </p:spTree>
    <p:extLst>
      <p:ext uri="{BB962C8B-B14F-4D97-AF65-F5344CB8AC3E}">
        <p14:creationId xmlns:p14="http://schemas.microsoft.com/office/powerpoint/2010/main" val="126994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6442B7-23C3-4251-A01C-25C3A6A0FC8D}"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573F7-F91C-4926-BE9A-E89809E324F5}" type="slidenum">
              <a:rPr lang="en-GB" smtClean="0"/>
              <a:pPr/>
              <a:t>‹#›</a:t>
            </a:fld>
            <a:endParaRPr lang="en-GB"/>
          </a:p>
        </p:txBody>
      </p:sp>
    </p:spTree>
    <p:extLst>
      <p:ext uri="{BB962C8B-B14F-4D97-AF65-F5344CB8AC3E}">
        <p14:creationId xmlns:p14="http://schemas.microsoft.com/office/powerpoint/2010/main" val="242428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29713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616442B7-23C3-4251-A01C-25C3A6A0FC8D}" type="datetimeFigureOut">
              <a:rPr lang="en-GB" smtClean="0"/>
              <a:pPr/>
              <a:t>02/05/2018</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73573F7-F91C-4926-BE9A-E89809E324F5}" type="slidenum">
              <a:rPr lang="en-GB" smtClean="0"/>
              <a:pPr/>
              <a:t>‹#›</a:t>
            </a:fld>
            <a:endParaRPr lang="en-GB"/>
          </a:p>
        </p:txBody>
      </p:sp>
    </p:spTree>
    <p:extLst>
      <p:ext uri="{BB962C8B-B14F-4D97-AF65-F5344CB8AC3E}">
        <p14:creationId xmlns:p14="http://schemas.microsoft.com/office/powerpoint/2010/main" val="362123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825" y="908720"/>
            <a:ext cx="8229600" cy="1143000"/>
          </a:xfrm>
        </p:spPr>
        <p:txBody>
          <a:bodyPr/>
          <a:lstStyle/>
          <a:p>
            <a:r>
              <a:rPr lang="en-US"/>
              <a:t>Click to edit Master title style</a:t>
            </a:r>
            <a:endParaRPr lang="en-GB"/>
          </a:p>
        </p:txBody>
      </p:sp>
      <p:sp>
        <p:nvSpPr>
          <p:cNvPr id="4" name="Content Placeholder 3"/>
          <p:cNvSpPr>
            <a:spLocks noGrp="1"/>
          </p:cNvSpPr>
          <p:nvPr>
            <p:ph sz="quarter" idx="10"/>
          </p:nvPr>
        </p:nvSpPr>
        <p:spPr>
          <a:xfrm>
            <a:off x="430809" y="2276872"/>
            <a:ext cx="8236992" cy="43924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7170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646A65-162C-4784-A895-DEEB5601FEDB}"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B6696-0CBA-499D-ACCF-0D76C491AB43}" type="slidenum">
              <a:rPr lang="en-GB" smtClean="0"/>
              <a:pPr/>
              <a:t>‹#›</a:t>
            </a:fld>
            <a:endParaRPr lang="en-GB"/>
          </a:p>
        </p:txBody>
      </p:sp>
    </p:spTree>
    <p:extLst>
      <p:ext uri="{BB962C8B-B14F-4D97-AF65-F5344CB8AC3E}">
        <p14:creationId xmlns:p14="http://schemas.microsoft.com/office/powerpoint/2010/main" val="341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646A65-162C-4784-A895-DEEB5601FEDB}"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5B6696-0CBA-499D-ACCF-0D76C491AB43}" type="slidenum">
              <a:rPr lang="en-GB" smtClean="0"/>
              <a:pPr/>
              <a:t>‹#›</a:t>
            </a:fld>
            <a:endParaRPr lang="en-GB"/>
          </a:p>
        </p:txBody>
      </p:sp>
    </p:spTree>
    <p:extLst>
      <p:ext uri="{BB962C8B-B14F-4D97-AF65-F5344CB8AC3E}">
        <p14:creationId xmlns:p14="http://schemas.microsoft.com/office/powerpoint/2010/main" val="68675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E459ABB-1199-4853-886C-1E033E38D250}" type="datetimeFigureOut">
              <a:rPr lang="en-GB" smtClean="0"/>
              <a:pPr/>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E664BE-E8FF-4F35-A06F-8357A93D7039}" type="slidenum">
              <a:rPr lang="en-GB" smtClean="0"/>
              <a:pPr/>
              <a:t>‹#›</a:t>
            </a:fld>
            <a:endParaRPr lang="en-GB"/>
          </a:p>
        </p:txBody>
      </p:sp>
    </p:spTree>
    <p:extLst>
      <p:ext uri="{BB962C8B-B14F-4D97-AF65-F5344CB8AC3E}">
        <p14:creationId xmlns:p14="http://schemas.microsoft.com/office/powerpoint/2010/main" val="4610789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4A772-DD06-4730-9CE6-B604B6494D6C}" type="datetimeFigureOut">
              <a:rPr lang="en-GB" smtClean="0">
                <a:solidFill>
                  <a:prstClr val="black">
                    <a:tint val="75000"/>
                  </a:prstClr>
                </a:solidFill>
              </a:rPr>
              <a:pPr/>
              <a:t>02/05/2018</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3836-AC4A-4EC0-B818-AE8EEB8D9931}"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l="18070" r="50000" b="24159"/>
          <a:stretch/>
        </p:blipFill>
        <p:spPr>
          <a:xfrm>
            <a:off x="6767736" y="1277083"/>
            <a:ext cx="2376264" cy="4303834"/>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25288" y="3068960"/>
            <a:ext cx="3597824" cy="974529"/>
          </a:xfrm>
          <a:prstGeom prst="rect">
            <a:avLst/>
          </a:prstGeom>
        </p:spPr>
      </p:pic>
    </p:spTree>
    <p:extLst>
      <p:ext uri="{BB962C8B-B14F-4D97-AF65-F5344CB8AC3E}">
        <p14:creationId xmlns:p14="http://schemas.microsoft.com/office/powerpoint/2010/main" val="1031316709"/>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4A772-DD06-4730-9CE6-B604B6494D6C}" type="datetimeFigureOut">
              <a:rPr lang="en-GB" smtClean="0">
                <a:solidFill>
                  <a:prstClr val="black">
                    <a:tint val="75000"/>
                  </a:prstClr>
                </a:solidFill>
              </a:rPr>
              <a:pPr/>
              <a:t>02/05/2018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3836-AC4A-4EC0-B818-AE8EEB8D99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15103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46A65-162C-4784-A895-DEEB5601FEDB}" type="datetimeFigureOut">
              <a:rPr lang="en-GB" smtClean="0"/>
              <a:pPr/>
              <a:t>02/05/2018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B6696-0CBA-499D-ACCF-0D76C491AB43}" type="slidenum">
              <a:rPr lang="en-GB" smtClean="0"/>
              <a:pPr/>
              <a:t>‹#›</a:t>
            </a:fld>
            <a:endParaRPr lang="en-GB"/>
          </a:p>
        </p:txBody>
      </p:sp>
    </p:spTree>
    <p:extLst>
      <p:ext uri="{BB962C8B-B14F-4D97-AF65-F5344CB8AC3E}">
        <p14:creationId xmlns:p14="http://schemas.microsoft.com/office/powerpoint/2010/main" val="1827943325"/>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59ABB-1199-4853-886C-1E033E38D250}" type="datetimeFigureOut">
              <a:rPr lang="en-GB" smtClean="0"/>
              <a:pPr/>
              <a:t>02/05/2018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664BE-E8FF-4F35-A06F-8357A93D7039}" type="slidenum">
              <a:rPr lang="en-GB" smtClean="0"/>
              <a:pPr/>
              <a:t>‹#›</a:t>
            </a:fld>
            <a:endParaRPr lang="en-GB"/>
          </a:p>
        </p:txBody>
      </p:sp>
    </p:spTree>
    <p:extLst>
      <p:ext uri="{BB962C8B-B14F-4D97-AF65-F5344CB8AC3E}">
        <p14:creationId xmlns:p14="http://schemas.microsoft.com/office/powerpoint/2010/main" val="4217853752"/>
      </p:ext>
    </p:extLst>
  </p:cSld>
  <p:clrMap bg1="lt1" tx1="dk1" bg2="lt2" tx2="dk2" accent1="accent1" accent2="accent2" accent3="accent3" accent4="accent4" accent5="accent5" accent6="accent6" hlink="hlink" folHlink="folHlink"/>
  <p:sldLayoutIdLst>
    <p:sldLayoutId id="2147483716" r:id="rId1"/>
    <p:sldLayoutId id="214748371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6FB5C-D858-492E-8633-1D25AAC5E59D}" type="datetimeFigureOut">
              <a:rPr lang="en-GB" smtClean="0"/>
              <a:pPr/>
              <a:t>02/05/2018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6E859-BCD4-4360-AD27-D113FC1A7FCA}" type="slidenum">
              <a:rPr lang="en-GB" smtClean="0"/>
              <a:pPr/>
              <a:t>‹#›</a:t>
            </a:fld>
            <a:endParaRPr lang="en-GB"/>
          </a:p>
        </p:txBody>
      </p:sp>
    </p:spTree>
    <p:extLst>
      <p:ext uri="{BB962C8B-B14F-4D97-AF65-F5344CB8AC3E}">
        <p14:creationId xmlns:p14="http://schemas.microsoft.com/office/powerpoint/2010/main" val="32779853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064A8-E8B3-4341-996D-BC3A72A30389}" type="datetimeFigureOut">
              <a:rPr lang="en-GB" smtClean="0"/>
              <a:pPr/>
              <a:t>02/05/2018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93353-22ED-4F3C-9717-AF2FC6C217CA}" type="slidenum">
              <a:rPr lang="en-GB" smtClean="0"/>
              <a:pPr/>
              <a:t>‹#›</a:t>
            </a:fld>
            <a:endParaRPr lang="en-GB"/>
          </a:p>
        </p:txBody>
      </p:sp>
    </p:spTree>
    <p:extLst>
      <p:ext uri="{BB962C8B-B14F-4D97-AF65-F5344CB8AC3E}">
        <p14:creationId xmlns:p14="http://schemas.microsoft.com/office/powerpoint/2010/main" val="220611853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b="1" dirty="0">
                <a:solidFill>
                  <a:schemeClr val="bg1"/>
                </a:solidFill>
              </a:rPr>
              <a:t>Importance of QC / EQA</a:t>
            </a:r>
            <a:endParaRPr lang="en-US" b="1" dirty="0">
              <a:solidFill>
                <a:schemeClr val="bg1"/>
              </a:solidFill>
            </a:endParaRPr>
          </a:p>
        </p:txBody>
      </p:sp>
      <p:sp>
        <p:nvSpPr>
          <p:cNvPr id="8" name="Subtitle 7"/>
          <p:cNvSpPr>
            <a:spLocks noGrp="1"/>
          </p:cNvSpPr>
          <p:nvPr>
            <p:ph type="subTitle" idx="1"/>
          </p:nvPr>
        </p:nvSpPr>
        <p:spPr/>
        <p:txBody>
          <a:bodyPr/>
          <a:lstStyle/>
          <a:p>
            <a:r>
              <a:rPr lang="en-GB" dirty="0">
                <a:solidFill>
                  <a:schemeClr val="bg1"/>
                </a:solidFill>
              </a:rPr>
              <a:t>Dermot Devlin</a:t>
            </a:r>
          </a:p>
          <a:p>
            <a:r>
              <a:rPr lang="en-GB" dirty="0">
                <a:solidFill>
                  <a:schemeClr val="bg1"/>
                </a:solidFill>
              </a:rPr>
              <a:t>Business Development Executive</a:t>
            </a:r>
          </a:p>
          <a:p>
            <a:r>
              <a:rPr lang="en-GB" dirty="0">
                <a:solidFill>
                  <a:schemeClr val="bg1"/>
                </a:solidFill>
              </a:rPr>
              <a:t>Sub Saharan Africa</a:t>
            </a:r>
            <a:endParaRPr lang="en-US" dirty="0">
              <a:solidFill>
                <a:schemeClr val="bg1"/>
              </a:solidFill>
            </a:endParaRPr>
          </a:p>
        </p:txBody>
      </p:sp>
    </p:spTree>
    <p:extLst>
      <p:ext uri="{BB962C8B-B14F-4D97-AF65-F5344CB8AC3E}">
        <p14:creationId xmlns:p14="http://schemas.microsoft.com/office/powerpoint/2010/main" val="1835381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73375" y="-66195"/>
            <a:ext cx="7886700" cy="1325563"/>
          </a:xfrm>
        </p:spPr>
        <p:txBody>
          <a:bodyPr>
            <a:normAutofit/>
          </a:bodyPr>
          <a:lstStyle/>
          <a:p>
            <a:r>
              <a:rPr lang="en-GB" sz="3200" b="1" dirty="0">
                <a:solidFill>
                  <a:schemeClr val="bg1"/>
                </a:solidFill>
              </a:rPr>
              <a:t>What is a Third Party Quality Control?</a:t>
            </a:r>
          </a:p>
        </p:txBody>
      </p:sp>
      <p:sp>
        <p:nvSpPr>
          <p:cNvPr id="6147" name="Content Placeholder 2"/>
          <p:cNvSpPr>
            <a:spLocks noGrp="1"/>
          </p:cNvSpPr>
          <p:nvPr>
            <p:ph idx="1"/>
          </p:nvPr>
        </p:nvSpPr>
        <p:spPr/>
        <p:txBody>
          <a:bodyPr>
            <a:normAutofit/>
          </a:bodyPr>
          <a:lstStyle/>
          <a:p>
            <a:pPr marL="0" indent="0">
              <a:buClr>
                <a:srgbClr val="006600"/>
              </a:buClr>
              <a:buNone/>
            </a:pPr>
            <a:r>
              <a:rPr lang="en-US" altLang="en-US" sz="1800" dirty="0">
                <a:solidFill>
                  <a:schemeClr val="bg1">
                    <a:lumMod val="50000"/>
                  </a:schemeClr>
                </a:solidFill>
                <a:latin typeface="Arial" panose="020B0604020202020204" pitchFamily="34" charset="0"/>
                <a:cs typeface="Arial" panose="020B0604020202020204" pitchFamily="34" charset="0"/>
              </a:rPr>
              <a:t>The term </a:t>
            </a:r>
            <a:r>
              <a:rPr lang="en-US" altLang="en-US" sz="1800" b="1" dirty="0">
                <a:solidFill>
                  <a:srgbClr val="006600"/>
                </a:solidFill>
                <a:latin typeface="Arial" panose="020B0604020202020204" pitchFamily="34" charset="0"/>
                <a:cs typeface="Arial" panose="020B0604020202020204" pitchFamily="34" charset="0"/>
              </a:rPr>
              <a:t>“Third Party" </a:t>
            </a:r>
            <a:r>
              <a:rPr lang="en-US" altLang="en-US" sz="1800" dirty="0">
                <a:solidFill>
                  <a:schemeClr val="bg1">
                    <a:lumMod val="50000"/>
                  </a:schemeClr>
                </a:solidFill>
                <a:latin typeface="Arial" panose="020B0604020202020204" pitchFamily="34" charset="0"/>
                <a:cs typeface="Arial" panose="020B0604020202020204" pitchFamily="34" charset="0"/>
              </a:rPr>
              <a:t>is used to describe a control material that: </a:t>
            </a:r>
          </a:p>
          <a:p>
            <a:pPr marL="0" indent="0">
              <a:buClr>
                <a:srgbClr val="006600"/>
              </a:buClr>
              <a:buNone/>
            </a:pPr>
            <a:endParaRPr lang="en-US" altLang="en-US" sz="1800" dirty="0">
              <a:solidFill>
                <a:schemeClr val="bg1">
                  <a:lumMod val="50000"/>
                </a:schemeClr>
              </a:solidFill>
              <a:latin typeface="Arial" panose="020B0604020202020204" pitchFamily="34" charset="0"/>
              <a:cs typeface="Arial" panose="020B0604020202020204" pitchFamily="34" charset="0"/>
            </a:endParaRPr>
          </a:p>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Has not been designed/optimized for use with a specific reagent or instrument</a:t>
            </a:r>
          </a:p>
          <a:p>
            <a:pPr marL="0" indent="0">
              <a:buClr>
                <a:srgbClr val="006600"/>
              </a:buClr>
              <a:buNone/>
            </a:pPr>
            <a:endParaRPr lang="en-GB" sz="1800" dirty="0">
              <a:solidFill>
                <a:schemeClr val="bg1">
                  <a:lumMod val="50000"/>
                </a:schemeClr>
              </a:solidFill>
              <a:latin typeface="Arial" panose="020B0604020202020204" pitchFamily="34" charset="0"/>
              <a:cs typeface="Arial" panose="020B0604020202020204" pitchFamily="34" charset="0"/>
            </a:endParaRPr>
          </a:p>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Is designed for use with </a:t>
            </a:r>
            <a:r>
              <a:rPr lang="en-GB" sz="1800" b="1" dirty="0">
                <a:solidFill>
                  <a:srgbClr val="006600"/>
                </a:solidFill>
                <a:latin typeface="Arial" panose="020B0604020202020204" pitchFamily="34" charset="0"/>
                <a:cs typeface="Arial" panose="020B0604020202020204" pitchFamily="34" charset="0"/>
              </a:rPr>
              <a:t>any</a:t>
            </a:r>
            <a:r>
              <a:rPr lang="en-GB" sz="1800" dirty="0">
                <a:solidFill>
                  <a:srgbClr val="006600"/>
                </a:solidFill>
                <a:latin typeface="Arial" panose="020B0604020202020204" pitchFamily="34" charset="0"/>
                <a:cs typeface="Arial" panose="020B0604020202020204" pitchFamily="34" charset="0"/>
              </a:rPr>
              <a:t> </a:t>
            </a:r>
            <a:r>
              <a:rPr lang="en-GB" sz="1800" dirty="0">
                <a:solidFill>
                  <a:schemeClr val="bg1">
                    <a:lumMod val="50000"/>
                  </a:schemeClr>
                </a:solidFill>
                <a:latin typeface="Arial" panose="020B0604020202020204" pitchFamily="34" charset="0"/>
                <a:cs typeface="Arial" panose="020B0604020202020204" pitchFamily="34" charset="0"/>
              </a:rPr>
              <a:t>reagent or instrument</a:t>
            </a:r>
          </a:p>
          <a:p>
            <a:pPr marL="0" indent="0">
              <a:buClr>
                <a:srgbClr val="006600"/>
              </a:buClr>
              <a:buNone/>
            </a:pPr>
            <a:endParaRPr lang="en-GB" sz="1800" dirty="0">
              <a:solidFill>
                <a:schemeClr val="bg1">
                  <a:lumMod val="50000"/>
                </a:schemeClr>
              </a:solidFill>
              <a:latin typeface="Arial" panose="020B0604020202020204" pitchFamily="34" charset="0"/>
              <a:cs typeface="Arial" panose="020B0604020202020204" pitchFamily="34" charset="0"/>
            </a:endParaRPr>
          </a:p>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Provides a matrix similar to the patient</a:t>
            </a:r>
          </a:p>
          <a:p>
            <a:pPr marL="0" indent="0">
              <a:buClr>
                <a:srgbClr val="006600"/>
              </a:buClr>
              <a:buNone/>
            </a:pPr>
            <a:endParaRPr lang="en-GB" sz="1800" dirty="0">
              <a:solidFill>
                <a:schemeClr val="bg1">
                  <a:lumMod val="50000"/>
                </a:schemeClr>
              </a:solidFill>
              <a:latin typeface="Arial" panose="020B0604020202020204" pitchFamily="34" charset="0"/>
              <a:cs typeface="Arial" panose="020B0604020202020204" pitchFamily="34" charset="0"/>
            </a:endParaRPr>
          </a:p>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Is manufactured independently of reagent and calibrators</a:t>
            </a:r>
          </a:p>
          <a:p>
            <a:pPr marL="0" indent="0">
              <a:buClr>
                <a:srgbClr val="006600"/>
              </a:buClr>
              <a:buNone/>
            </a:pPr>
            <a:endParaRPr lang="en-GB" sz="1800" dirty="0">
              <a:solidFill>
                <a:schemeClr val="bg1">
                  <a:lumMod val="50000"/>
                </a:schemeClr>
              </a:solidFill>
              <a:latin typeface="Arial" panose="020B0604020202020204" pitchFamily="34" charset="0"/>
              <a:cs typeface="Arial" panose="020B0604020202020204" pitchFamily="34" charset="0"/>
            </a:endParaRPr>
          </a:p>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Provides an </a:t>
            </a:r>
            <a:r>
              <a:rPr lang="en-GB" sz="1800" b="1" dirty="0">
                <a:solidFill>
                  <a:srgbClr val="006600"/>
                </a:solidFill>
                <a:latin typeface="Arial" panose="020B0604020202020204" pitchFamily="34" charset="0"/>
                <a:cs typeface="Arial" panose="020B0604020202020204" pitchFamily="34" charset="0"/>
              </a:rPr>
              <a:t>unbiased</a:t>
            </a:r>
            <a:r>
              <a:rPr lang="en-GB" sz="1800" dirty="0">
                <a:solidFill>
                  <a:srgbClr val="006600"/>
                </a:solidFill>
                <a:latin typeface="Arial" panose="020B0604020202020204" pitchFamily="34" charset="0"/>
                <a:cs typeface="Arial" panose="020B0604020202020204" pitchFamily="34" charset="0"/>
              </a:rPr>
              <a:t> </a:t>
            </a:r>
            <a:r>
              <a:rPr lang="en-GB" sz="1800" dirty="0">
                <a:solidFill>
                  <a:schemeClr val="bg1">
                    <a:lumMod val="50000"/>
                  </a:schemeClr>
                </a:solidFill>
                <a:latin typeface="Arial" panose="020B0604020202020204" pitchFamily="34" charset="0"/>
                <a:cs typeface="Arial" panose="020B0604020202020204" pitchFamily="34" charset="0"/>
              </a:rPr>
              <a:t>assessment of performance</a:t>
            </a:r>
          </a:p>
        </p:txBody>
      </p:sp>
    </p:spTree>
    <p:extLst>
      <p:ext uri="{BB962C8B-B14F-4D97-AF65-F5344CB8AC3E}">
        <p14:creationId xmlns:p14="http://schemas.microsoft.com/office/powerpoint/2010/main" val="106910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99253" y="0"/>
            <a:ext cx="7886700" cy="1325563"/>
          </a:xfrm>
        </p:spPr>
        <p:txBody>
          <a:bodyPr>
            <a:normAutofit/>
          </a:bodyPr>
          <a:lstStyle/>
          <a:p>
            <a:r>
              <a:rPr lang="en-GB" sz="3200" b="1" dirty="0">
                <a:solidFill>
                  <a:schemeClr val="bg1"/>
                </a:solidFill>
              </a:rPr>
              <a:t>What are the Regulatory Requirements?</a:t>
            </a:r>
          </a:p>
        </p:txBody>
      </p:sp>
      <p:sp>
        <p:nvSpPr>
          <p:cNvPr id="6147" name="Content Placeholder 2"/>
          <p:cNvSpPr>
            <a:spLocks noGrp="1"/>
          </p:cNvSpPr>
          <p:nvPr>
            <p:ph idx="1"/>
          </p:nvPr>
        </p:nvSpPr>
        <p:spPr/>
        <p:txBody>
          <a:bodyPr>
            <a:normAutofit/>
          </a:bodyPr>
          <a:lstStyle/>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ISO 15189</a:t>
            </a:r>
          </a:p>
          <a:p>
            <a:pPr lvl="1">
              <a:buClr>
                <a:srgbClr val="006600"/>
              </a:buCl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“Laboratory shall use quality control materials that react to the examining system in a manner as close as possible to patient samples. Use of independent third party control materials should be considered, either instead of, or in addition to, any control materials supplied by the reagent or instrument manufacturer.”</a:t>
            </a:r>
          </a:p>
          <a:p>
            <a:pPr marL="457200" lvl="1" indent="0">
              <a:buClr>
                <a:srgbClr val="006600"/>
              </a:buClr>
              <a:buNone/>
            </a:pPr>
            <a:endParaRPr lang="en-US" sz="1800" dirty="0">
              <a:solidFill>
                <a:schemeClr val="bg1">
                  <a:lumMod val="50000"/>
                </a:schemeClr>
              </a:solidFill>
              <a:latin typeface="Arial" panose="020B0604020202020204" pitchFamily="34" charset="0"/>
              <a:cs typeface="Arial" panose="020B0604020202020204" pitchFamily="34" charset="0"/>
            </a:endParaRPr>
          </a:p>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C</a:t>
            </a:r>
            <a:r>
              <a:rPr lang="en-US" sz="1800" dirty="0">
                <a:solidFill>
                  <a:schemeClr val="bg1">
                    <a:lumMod val="50000"/>
                  </a:schemeClr>
                </a:solidFill>
                <a:latin typeface="Arial" panose="020B0604020202020204" pitchFamily="34" charset="0"/>
                <a:cs typeface="Arial" panose="020B0604020202020204" pitchFamily="34" charset="0"/>
              </a:rPr>
              <a:t>LIA</a:t>
            </a:r>
          </a:p>
          <a:p>
            <a:pPr lvl="1">
              <a:buClr>
                <a:srgbClr val="006600"/>
              </a:buCl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“For each test system, the laboratory is responsible for having control procedures that monitor the accuracy and precision of the complete analytical process.”</a:t>
            </a:r>
            <a:endParaRPr lang="en-GB" sz="1800" dirty="0">
              <a:solidFill>
                <a:schemeClr val="bg1">
                  <a:lumMod val="50000"/>
                </a:schemeClr>
              </a:solidFill>
              <a:latin typeface="Arial" panose="020B0604020202020204" pitchFamily="34" charset="0"/>
              <a:cs typeface="Arial" panose="020B0604020202020204" pitchFamily="34" charset="0"/>
            </a:endParaRPr>
          </a:p>
          <a:p>
            <a:pPr lvl="1">
              <a:buClr>
                <a:srgbClr val="006600"/>
              </a:buClr>
              <a:buFont typeface="Wingdings" panose="05000000000000000000" pitchFamily="2" charset="2"/>
              <a:buChar char="§"/>
            </a:pPr>
            <a:endParaRPr lang="en-GB" sz="1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62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8650" y="-126579"/>
            <a:ext cx="7886700" cy="1325563"/>
          </a:xfrm>
        </p:spPr>
        <p:txBody>
          <a:bodyPr>
            <a:normAutofit/>
          </a:bodyPr>
          <a:lstStyle/>
          <a:p>
            <a:r>
              <a:rPr lang="en-GB" sz="3200" b="1" dirty="0">
                <a:solidFill>
                  <a:schemeClr val="bg1"/>
                </a:solidFill>
              </a:rPr>
              <a:t>Why use Third Party QC?</a:t>
            </a:r>
          </a:p>
        </p:txBody>
      </p:sp>
      <p:sp>
        <p:nvSpPr>
          <p:cNvPr id="6147" name="Content Placeholder 2"/>
          <p:cNvSpPr>
            <a:spLocks noGrp="1"/>
          </p:cNvSpPr>
          <p:nvPr>
            <p:ph idx="1"/>
          </p:nvPr>
        </p:nvSpPr>
        <p:spPr/>
        <p:txBody>
          <a:bodyPr>
            <a:noAutofit/>
          </a:bodyPr>
          <a:lstStyle/>
          <a:p>
            <a:pPr>
              <a:buClr>
                <a:srgbClr val="006600"/>
              </a:buClr>
              <a:buFont typeface="Wingdings" panose="05000000000000000000" pitchFamily="2" charset="2"/>
              <a:buChar char="§"/>
            </a:pPr>
            <a:r>
              <a:rPr lang="en-GB" sz="2100" dirty="0">
                <a:solidFill>
                  <a:schemeClr val="bg1">
                    <a:lumMod val="50000"/>
                  </a:schemeClr>
                </a:solidFill>
              </a:rPr>
              <a:t>Westgard explains that the first ‘right’ implies performing IQC with the correct number of control measurements, and the second ‘right’ refers to </a:t>
            </a:r>
            <a:r>
              <a:rPr lang="en-GB" sz="2100" b="1" dirty="0">
                <a:solidFill>
                  <a:srgbClr val="006600"/>
                </a:solidFill>
              </a:rPr>
              <a:t>selecting the appropriate control materials ‘appropriate’ mean in this context?</a:t>
            </a:r>
          </a:p>
          <a:p>
            <a:pPr>
              <a:buClr>
                <a:srgbClr val="006600"/>
              </a:buClr>
              <a:buFont typeface="Wingdings" panose="05000000000000000000" pitchFamily="2" charset="2"/>
              <a:buChar char="§"/>
            </a:pPr>
            <a:r>
              <a:rPr lang="en-GB" sz="2100" dirty="0">
                <a:solidFill>
                  <a:schemeClr val="bg1">
                    <a:lumMod val="50000"/>
                  </a:schemeClr>
                </a:solidFill>
              </a:rPr>
              <a:t>The entire purpose of QC is to test analytical performance prior to patient sample testing, in order to ensure results generated by the test system are reliable</a:t>
            </a:r>
          </a:p>
          <a:p>
            <a:pPr>
              <a:buClr>
                <a:srgbClr val="006600"/>
              </a:buClr>
              <a:buFont typeface="Wingdings" panose="05000000000000000000" pitchFamily="2" charset="2"/>
              <a:buChar char="§"/>
            </a:pPr>
            <a:r>
              <a:rPr lang="en-GB" sz="2100" dirty="0">
                <a:solidFill>
                  <a:schemeClr val="bg1">
                    <a:lumMod val="50000"/>
                  </a:schemeClr>
                </a:solidFill>
              </a:rPr>
              <a:t>An ‘appropriate’ QC would have a similar matrix to the patient sample, and be free from any </a:t>
            </a:r>
            <a:r>
              <a:rPr lang="en-GB" sz="2100" b="1" dirty="0">
                <a:solidFill>
                  <a:srgbClr val="006600"/>
                </a:solidFill>
              </a:rPr>
              <a:t>sources of bias </a:t>
            </a:r>
            <a:r>
              <a:rPr lang="en-GB" sz="2100" dirty="0">
                <a:solidFill>
                  <a:schemeClr val="bg1">
                    <a:lumMod val="50000"/>
                  </a:schemeClr>
                </a:solidFill>
              </a:rPr>
              <a:t>which could negatively affect results </a:t>
            </a:r>
          </a:p>
        </p:txBody>
      </p:sp>
    </p:spTree>
    <p:extLst>
      <p:ext uri="{BB962C8B-B14F-4D97-AF65-F5344CB8AC3E}">
        <p14:creationId xmlns:p14="http://schemas.microsoft.com/office/powerpoint/2010/main" val="243141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4748" y="-152459"/>
            <a:ext cx="7886700" cy="1325563"/>
          </a:xfrm>
        </p:spPr>
        <p:txBody>
          <a:bodyPr>
            <a:normAutofit/>
          </a:bodyPr>
          <a:lstStyle/>
          <a:p>
            <a:r>
              <a:rPr lang="en-GB" sz="3200" b="1" dirty="0">
                <a:solidFill>
                  <a:schemeClr val="bg1"/>
                </a:solidFill>
              </a:rPr>
              <a:t>How Does Third Party QC Differ?</a:t>
            </a:r>
          </a:p>
        </p:txBody>
      </p:sp>
      <p:sp>
        <p:nvSpPr>
          <p:cNvPr id="6147" name="Content Placeholder 2"/>
          <p:cNvSpPr>
            <a:spLocks noGrp="1"/>
          </p:cNvSpPr>
          <p:nvPr>
            <p:ph idx="1"/>
          </p:nvPr>
        </p:nvSpPr>
        <p:spPr/>
        <p:txBody>
          <a:bodyPr>
            <a:normAutofit/>
          </a:bodyPr>
          <a:lstStyle/>
          <a:p>
            <a:pPr>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Third Party controls:</a:t>
            </a:r>
          </a:p>
          <a:p>
            <a:pPr marL="0" indent="0">
              <a:buClr>
                <a:srgbClr val="006600"/>
              </a:buClr>
              <a:buNone/>
            </a:pPr>
            <a:endParaRPr lang="en-GB" sz="1800" dirty="0">
              <a:solidFill>
                <a:schemeClr val="bg1">
                  <a:lumMod val="50000"/>
                </a:schemeClr>
              </a:solidFill>
              <a:latin typeface="Arial" panose="020B0604020202020204" pitchFamily="34" charset="0"/>
              <a:cs typeface="Arial" panose="020B0604020202020204" pitchFamily="34" charset="0"/>
            </a:endParaRPr>
          </a:p>
          <a:p>
            <a:pPr lvl="1">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Are manufactured independently of any reagent or instrument, giving unbiased performance assessment</a:t>
            </a:r>
          </a:p>
          <a:p>
            <a:pPr lvl="1">
              <a:buClr>
                <a:srgbClr val="006600"/>
              </a:buClr>
              <a:buFont typeface="Wingdings" panose="05000000000000000000" pitchFamily="2" charset="2"/>
              <a:buChar char="§"/>
            </a:pPr>
            <a:endParaRPr lang="en-GB" sz="1800" dirty="0">
              <a:solidFill>
                <a:schemeClr val="bg1">
                  <a:lumMod val="50000"/>
                </a:schemeClr>
              </a:solidFill>
              <a:latin typeface="Arial" panose="020B0604020202020204" pitchFamily="34" charset="0"/>
              <a:cs typeface="Arial" panose="020B0604020202020204" pitchFamily="34" charset="0"/>
            </a:endParaRPr>
          </a:p>
          <a:p>
            <a:pPr lvl="1">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Have target values assigned using thousands of independent laboratories with multi-method and multi-analyser data. This will incorporate lab-to-lab variability, giving target values which are much more accurate and reliable</a:t>
            </a:r>
            <a:r>
              <a:rPr lang="en-GB" sz="1800" baseline="30000" dirty="0">
                <a:solidFill>
                  <a:schemeClr val="bg1">
                    <a:lumMod val="50000"/>
                  </a:schemeClr>
                </a:solidFill>
                <a:latin typeface="Arial" panose="020B0604020202020204" pitchFamily="34" charset="0"/>
                <a:cs typeface="Arial" panose="020B0604020202020204" pitchFamily="34" charset="0"/>
              </a:rPr>
              <a:t> </a:t>
            </a:r>
            <a:r>
              <a:rPr lang="en-GB" sz="1800" dirty="0">
                <a:solidFill>
                  <a:schemeClr val="bg1">
                    <a:lumMod val="50000"/>
                  </a:schemeClr>
                </a:solidFill>
                <a:latin typeface="Arial" panose="020B0604020202020204" pitchFamily="34" charset="0"/>
                <a:cs typeface="Arial" panose="020B0604020202020204" pitchFamily="34" charset="0"/>
              </a:rPr>
              <a:t>(</a:t>
            </a:r>
            <a:r>
              <a:rPr lang="en-GB" sz="1800" dirty="0" err="1">
                <a:solidFill>
                  <a:schemeClr val="bg1">
                    <a:lumMod val="50000"/>
                  </a:schemeClr>
                </a:solidFill>
                <a:latin typeface="Arial" panose="020B0604020202020204" pitchFamily="34" charset="0"/>
                <a:cs typeface="Arial" panose="020B0604020202020204" pitchFamily="34" charset="0"/>
              </a:rPr>
              <a:t>Badrick</a:t>
            </a:r>
            <a:r>
              <a:rPr lang="en-GB" sz="1800" dirty="0">
                <a:solidFill>
                  <a:schemeClr val="bg1">
                    <a:lumMod val="50000"/>
                  </a:schemeClr>
                </a:solidFill>
                <a:latin typeface="Arial" panose="020B0604020202020204" pitchFamily="34" charset="0"/>
                <a:cs typeface="Arial" panose="020B0604020202020204" pitchFamily="34" charset="0"/>
              </a:rPr>
              <a:t>, 2003)</a:t>
            </a:r>
            <a:r>
              <a:rPr lang="en-GB" sz="1800" baseline="30000" dirty="0">
                <a:solidFill>
                  <a:schemeClr val="bg1">
                    <a:lumMod val="50000"/>
                  </a:schemeClr>
                </a:solidFill>
                <a:latin typeface="Arial" panose="020B0604020202020204" pitchFamily="34" charset="0"/>
                <a:cs typeface="Arial" panose="020B0604020202020204" pitchFamily="34" charset="0"/>
              </a:rPr>
              <a:t>2</a:t>
            </a:r>
          </a:p>
          <a:p>
            <a:pPr marL="457200" lvl="1" indent="0">
              <a:buClr>
                <a:srgbClr val="006600"/>
              </a:buClr>
              <a:buNone/>
            </a:pPr>
            <a:endParaRPr lang="en-GB" sz="1800" dirty="0">
              <a:solidFill>
                <a:schemeClr val="bg1">
                  <a:lumMod val="50000"/>
                </a:schemeClr>
              </a:solidFill>
              <a:latin typeface="Arial" panose="020B0604020202020204" pitchFamily="34" charset="0"/>
              <a:cs typeface="Arial" panose="020B0604020202020204" pitchFamily="34" charset="0"/>
            </a:endParaRPr>
          </a:p>
          <a:p>
            <a:pPr lvl="1">
              <a:buClr>
                <a:srgbClr val="006600"/>
              </a:buClr>
              <a:buFont typeface="Wingdings" panose="05000000000000000000" pitchFamily="2" charset="2"/>
              <a:buChar char="§"/>
            </a:pPr>
            <a:r>
              <a:rPr lang="en-GB" sz="1800" dirty="0">
                <a:solidFill>
                  <a:schemeClr val="bg1">
                    <a:lumMod val="50000"/>
                  </a:schemeClr>
                </a:solidFill>
                <a:latin typeface="Arial" panose="020B0604020202020204" pitchFamily="34" charset="0"/>
                <a:cs typeface="Arial" panose="020B0604020202020204" pitchFamily="34" charset="0"/>
              </a:rPr>
              <a:t>Have a longer shelf life, allowing for long-term performance assessment – giving the ability to detect shifts with new reagents and calibrators</a:t>
            </a:r>
          </a:p>
        </p:txBody>
      </p:sp>
    </p:spTree>
    <p:extLst>
      <p:ext uri="{BB962C8B-B14F-4D97-AF65-F5344CB8AC3E}">
        <p14:creationId xmlns:p14="http://schemas.microsoft.com/office/powerpoint/2010/main" val="608603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827584" y="1556792"/>
            <a:ext cx="7408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gn="ctr" eaLnBrk="1" hangingPunct="1">
              <a:lnSpc>
                <a:spcPct val="100000"/>
              </a:lnSpc>
              <a:spcBef>
                <a:spcPct val="0"/>
              </a:spcBef>
              <a:buFontTx/>
              <a:buNone/>
            </a:pPr>
            <a:r>
              <a:rPr lang="en-GB" sz="4000" dirty="0">
                <a:solidFill>
                  <a:srgbClr val="F57B22"/>
                </a:solidFill>
                <a:latin typeface="Gill Sans" pitchFamily="34" charset="0"/>
                <a:cs typeface="Segoe UI" pitchFamily="34" charset="0"/>
              </a:rPr>
              <a:t>RANDOX ACUSERA</a:t>
            </a:r>
          </a:p>
        </p:txBody>
      </p:sp>
      <p:pic>
        <p:nvPicPr>
          <p:cNvPr id="3" name="Picture 2">
            <a:extLst>
              <a:ext uri="{FF2B5EF4-FFF2-40B4-BE49-F238E27FC236}">
                <a16:creationId xmlns:a16="http://schemas.microsoft.com/office/drawing/2014/main" id="{B99AF049-4CAE-4CB0-B58E-C6AA602ED3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887" y="2420888"/>
            <a:ext cx="2645408" cy="2275820"/>
          </a:xfrm>
          <a:prstGeom prst="rect">
            <a:avLst/>
          </a:prstGeom>
        </p:spPr>
      </p:pic>
    </p:spTree>
    <p:extLst>
      <p:ext uri="{BB962C8B-B14F-4D97-AF65-F5344CB8AC3E}">
        <p14:creationId xmlns:p14="http://schemas.microsoft.com/office/powerpoint/2010/main" val="16646506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586" t="21741" r="20289" b="7863"/>
          <a:stretch/>
        </p:blipFill>
        <p:spPr>
          <a:xfrm>
            <a:off x="420531" y="1535501"/>
            <a:ext cx="8028981" cy="4347714"/>
          </a:xfrm>
          <a:prstGeom prst="rect">
            <a:avLst/>
          </a:prstGeom>
        </p:spPr>
      </p:pic>
      <p:sp>
        <p:nvSpPr>
          <p:cNvPr id="5" name="Title 4"/>
          <p:cNvSpPr>
            <a:spLocks noGrp="1"/>
          </p:cNvSpPr>
          <p:nvPr>
            <p:ph type="title"/>
          </p:nvPr>
        </p:nvSpPr>
        <p:spPr>
          <a:xfrm>
            <a:off x="562812" y="-100702"/>
            <a:ext cx="7886700" cy="1325563"/>
          </a:xfrm>
        </p:spPr>
        <p:txBody>
          <a:bodyPr>
            <a:normAutofit/>
          </a:bodyPr>
          <a:lstStyle/>
          <a:p>
            <a:r>
              <a:rPr lang="en-GB" sz="3200" b="1" dirty="0">
                <a:solidFill>
                  <a:schemeClr val="bg1"/>
                </a:solidFill>
              </a:rPr>
              <a:t>Acusera Third Party Controls Benefits</a:t>
            </a:r>
            <a:endParaRPr lang="en-US" sz="3200" b="1" dirty="0">
              <a:solidFill>
                <a:schemeClr val="bg1"/>
              </a:solidFill>
            </a:endParaRPr>
          </a:p>
        </p:txBody>
      </p:sp>
    </p:spTree>
    <p:extLst>
      <p:ext uri="{BB962C8B-B14F-4D97-AF65-F5344CB8AC3E}">
        <p14:creationId xmlns:p14="http://schemas.microsoft.com/office/powerpoint/2010/main" val="2048209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606" t="11111" r="27116" b="5043"/>
          <a:stretch/>
        </p:blipFill>
        <p:spPr>
          <a:xfrm>
            <a:off x="672678" y="1224861"/>
            <a:ext cx="7289502" cy="4954760"/>
          </a:xfrm>
          <a:prstGeom prst="rect">
            <a:avLst/>
          </a:prstGeom>
        </p:spPr>
      </p:pic>
      <p:sp>
        <p:nvSpPr>
          <p:cNvPr id="7" name="Title 4"/>
          <p:cNvSpPr>
            <a:spLocks noGrp="1"/>
          </p:cNvSpPr>
          <p:nvPr>
            <p:ph type="title"/>
          </p:nvPr>
        </p:nvSpPr>
        <p:spPr>
          <a:xfrm>
            <a:off x="562812" y="-100702"/>
            <a:ext cx="7886700" cy="1325563"/>
          </a:xfrm>
        </p:spPr>
        <p:txBody>
          <a:bodyPr>
            <a:normAutofit/>
          </a:bodyPr>
          <a:lstStyle/>
          <a:p>
            <a:r>
              <a:rPr lang="en-GB" sz="3200" b="1" dirty="0">
                <a:solidFill>
                  <a:schemeClr val="bg1"/>
                </a:solidFill>
              </a:rPr>
              <a:t>Acusera Third Party Controls Benefits</a:t>
            </a:r>
            <a:endParaRPr lang="en-US" sz="3200" b="1" dirty="0">
              <a:solidFill>
                <a:schemeClr val="bg1"/>
              </a:solidFill>
            </a:endParaRPr>
          </a:p>
        </p:txBody>
      </p:sp>
    </p:spTree>
    <p:extLst>
      <p:ext uri="{BB962C8B-B14F-4D97-AF65-F5344CB8AC3E}">
        <p14:creationId xmlns:p14="http://schemas.microsoft.com/office/powerpoint/2010/main" val="361183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3649" y="4129073"/>
            <a:ext cx="7740278" cy="461665"/>
          </a:xfrm>
          <a:prstGeom prst="rect">
            <a:avLst/>
          </a:prstGeom>
          <a:noFill/>
        </p:spPr>
        <p:txBody>
          <a:bodyPr wrap="square" rtlCol="0">
            <a:spAutoFit/>
          </a:bodyPr>
          <a:lstStyle/>
          <a:p>
            <a:r>
              <a:rPr lang="en-GB" sz="2400" b="1" dirty="0">
                <a:solidFill>
                  <a:schemeClr val="accent1">
                    <a:lumMod val="50000"/>
                  </a:schemeClr>
                </a:solidFill>
                <a:latin typeface="Gill Sans" pitchFamily="34" charset="0"/>
                <a:ea typeface="Segoe UI" panose="020B0502040204020203" pitchFamily="34" charset="0"/>
                <a:cs typeface="Segoe UI" panose="020B0502040204020203" pitchFamily="34" charset="0"/>
              </a:rPr>
              <a:t>Randox International Quality Assessment Scheme</a:t>
            </a:r>
          </a:p>
        </p:txBody>
      </p:sp>
      <p:pic>
        <p:nvPicPr>
          <p:cNvPr id="5" name="Picture 4"/>
          <p:cNvPicPr>
            <a:picLocks noChangeAspect="1"/>
          </p:cNvPicPr>
          <p:nvPr/>
        </p:nvPicPr>
        <p:blipFill>
          <a:blip r:embed="rId3"/>
          <a:stretch>
            <a:fillRect/>
          </a:stretch>
        </p:blipFill>
        <p:spPr>
          <a:xfrm>
            <a:off x="973648" y="2073510"/>
            <a:ext cx="7462985" cy="1904466"/>
          </a:xfrm>
          <a:prstGeom prst="rect">
            <a:avLst/>
          </a:prstGeom>
        </p:spPr>
      </p:pic>
    </p:spTree>
    <p:extLst>
      <p:ext uri="{BB962C8B-B14F-4D97-AF65-F5344CB8AC3E}">
        <p14:creationId xmlns:p14="http://schemas.microsoft.com/office/powerpoint/2010/main" val="30831019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375" y="0"/>
            <a:ext cx="7886700" cy="1325563"/>
          </a:xfrm>
        </p:spPr>
        <p:txBody>
          <a:bodyPr>
            <a:normAutofit/>
          </a:bodyPr>
          <a:lstStyle/>
          <a:p>
            <a:r>
              <a:rPr lang="en-GB" sz="3200" b="1" dirty="0">
                <a:solidFill>
                  <a:schemeClr val="bg1"/>
                </a:solidFill>
              </a:rPr>
              <a:t>KEY FACTS of RIQAS</a:t>
            </a:r>
            <a:endParaRPr lang="en-US" sz="3200" b="1" dirty="0">
              <a:solidFill>
                <a:schemeClr val="bg1"/>
              </a:solidFill>
            </a:endParaRPr>
          </a:p>
        </p:txBody>
      </p:sp>
      <p:sp>
        <p:nvSpPr>
          <p:cNvPr id="3" name="Content Placeholder 2"/>
          <p:cNvSpPr>
            <a:spLocks noGrp="1"/>
          </p:cNvSpPr>
          <p:nvPr>
            <p:ph idx="1"/>
          </p:nvPr>
        </p:nvSpPr>
        <p:spPr>
          <a:xfrm>
            <a:off x="620023" y="1325563"/>
            <a:ext cx="7886700" cy="4351338"/>
          </a:xfrm>
        </p:spPr>
        <p:txBody>
          <a:bodyPr>
            <a:normAutofit/>
          </a:bodyPr>
          <a:lstStyle/>
          <a:p>
            <a:pPr>
              <a:buClr>
                <a:schemeClr val="accent1">
                  <a:lumMod val="50000"/>
                </a:schemeClr>
              </a:buCl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Boasting over 45,000 participants and more than 360 parameters across 32 comprehensive &amp; flexible EQA </a:t>
            </a:r>
            <a:r>
              <a:rPr lang="en-US" sz="1800" dirty="0" err="1">
                <a:solidFill>
                  <a:schemeClr val="bg1">
                    <a:lumMod val="50000"/>
                  </a:schemeClr>
                </a:solidFill>
                <a:latin typeface="Arial" panose="020B0604020202020204" pitchFamily="34" charset="0"/>
                <a:cs typeface="Arial" panose="020B0604020202020204" pitchFamily="34" charset="0"/>
              </a:rPr>
              <a:t>programmes</a:t>
            </a:r>
            <a:r>
              <a:rPr lang="en-US" sz="1800" dirty="0">
                <a:solidFill>
                  <a:schemeClr val="bg1">
                    <a:lumMod val="50000"/>
                  </a:schemeClr>
                </a:solidFill>
                <a:latin typeface="Arial" panose="020B0604020202020204" pitchFamily="34" charset="0"/>
                <a:cs typeface="Arial" panose="020B0604020202020204" pitchFamily="34" charset="0"/>
              </a:rPr>
              <a:t>, RIQAS is the largest international EQA scheme. </a:t>
            </a:r>
          </a:p>
          <a:p>
            <a:pPr>
              <a:buClr>
                <a:schemeClr val="accent1">
                  <a:lumMod val="50000"/>
                </a:schemeClr>
              </a:buCl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Designed to cover all areas of clinical testing, each of our multi-</a:t>
            </a:r>
            <a:r>
              <a:rPr lang="en-US" sz="1800" dirty="0" err="1">
                <a:solidFill>
                  <a:schemeClr val="bg1">
                    <a:lumMod val="50000"/>
                  </a:schemeClr>
                </a:solidFill>
                <a:latin typeface="Arial" panose="020B0604020202020204" pitchFamily="34" charset="0"/>
                <a:cs typeface="Arial" panose="020B0604020202020204" pitchFamily="34" charset="0"/>
              </a:rPr>
              <a:t>analyte</a:t>
            </a:r>
            <a:r>
              <a:rPr lang="en-US" sz="1800" dirty="0">
                <a:solidFill>
                  <a:schemeClr val="bg1">
                    <a:lumMod val="50000"/>
                  </a:schemeClr>
                </a:solidFill>
                <a:latin typeface="Arial" panose="020B0604020202020204" pitchFamily="34" charset="0"/>
                <a:cs typeface="Arial" panose="020B0604020202020204" pitchFamily="34" charset="0"/>
              </a:rPr>
              <a:t> </a:t>
            </a:r>
            <a:r>
              <a:rPr lang="en-US" sz="1800" dirty="0" err="1">
                <a:solidFill>
                  <a:schemeClr val="bg1">
                    <a:lumMod val="50000"/>
                  </a:schemeClr>
                </a:solidFill>
                <a:latin typeface="Arial" panose="020B0604020202020204" pitchFamily="34" charset="0"/>
                <a:cs typeface="Arial" panose="020B0604020202020204" pitchFamily="34" charset="0"/>
              </a:rPr>
              <a:t>programmes</a:t>
            </a:r>
            <a:r>
              <a:rPr lang="en-US" sz="1800" dirty="0">
                <a:solidFill>
                  <a:schemeClr val="bg1">
                    <a:lumMod val="50000"/>
                  </a:schemeClr>
                </a:solidFill>
                <a:latin typeface="Arial" panose="020B0604020202020204" pitchFamily="34" charset="0"/>
                <a:cs typeface="Arial" panose="020B0604020202020204" pitchFamily="34" charset="0"/>
              </a:rPr>
              <a:t> is designed to reduce the number of individual </a:t>
            </a:r>
            <a:r>
              <a:rPr lang="en-US" sz="1800" dirty="0" err="1">
                <a:solidFill>
                  <a:schemeClr val="bg1">
                    <a:lumMod val="50000"/>
                  </a:schemeClr>
                </a:solidFill>
                <a:latin typeface="Arial" panose="020B0604020202020204" pitchFamily="34" charset="0"/>
                <a:cs typeface="Arial" panose="020B0604020202020204" pitchFamily="34" charset="0"/>
              </a:rPr>
              <a:t>programmes</a:t>
            </a:r>
            <a:r>
              <a:rPr lang="en-US" sz="1800" dirty="0">
                <a:solidFill>
                  <a:schemeClr val="bg1">
                    <a:lumMod val="50000"/>
                  </a:schemeClr>
                </a:solidFill>
                <a:latin typeface="Arial" panose="020B0604020202020204" pitchFamily="34" charset="0"/>
                <a:cs typeface="Arial" panose="020B0604020202020204" pitchFamily="34" charset="0"/>
              </a:rPr>
              <a:t> required, saving precious laboratory time and money. </a:t>
            </a:r>
          </a:p>
          <a:p>
            <a:pPr>
              <a:buClr>
                <a:schemeClr val="accent1">
                  <a:lumMod val="50000"/>
                </a:schemeClr>
              </a:buCl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In addition, each </a:t>
            </a:r>
            <a:r>
              <a:rPr lang="en-US" sz="1800" dirty="0" err="1">
                <a:solidFill>
                  <a:schemeClr val="bg1">
                    <a:lumMod val="50000"/>
                  </a:schemeClr>
                </a:solidFill>
                <a:latin typeface="Arial" panose="020B0604020202020204" pitchFamily="34" charset="0"/>
                <a:cs typeface="Arial" panose="020B0604020202020204" pitchFamily="34" charset="0"/>
              </a:rPr>
              <a:t>programme</a:t>
            </a:r>
            <a:r>
              <a:rPr lang="en-US" sz="1800" dirty="0">
                <a:solidFill>
                  <a:schemeClr val="bg1">
                    <a:lumMod val="50000"/>
                  </a:schemeClr>
                </a:solidFill>
                <a:latin typeface="Arial" panose="020B0604020202020204" pitchFamily="34" charset="0"/>
                <a:cs typeface="Arial" panose="020B0604020202020204" pitchFamily="34" charset="0"/>
              </a:rPr>
              <a:t> benefits from a wide range of concentrations, frequent reporting, rapid feedback and informative yet user-friendly reports.</a:t>
            </a:r>
          </a:p>
          <a:p>
            <a:pPr>
              <a:buClr>
                <a:schemeClr val="accent1">
                  <a:lumMod val="50000"/>
                </a:schemeClr>
              </a:buClr>
              <a:buFont typeface="Wingdings" panose="05000000000000000000" pitchFamily="2" charset="2"/>
              <a:buChar char="§"/>
            </a:pPr>
            <a:r>
              <a:rPr lang="en-US" sz="1800" dirty="0">
                <a:solidFill>
                  <a:schemeClr val="bg1">
                    <a:lumMod val="50000"/>
                  </a:schemeClr>
                </a:solidFill>
                <a:latin typeface="Arial" panose="020B0604020202020204" pitchFamily="34" charset="0"/>
                <a:cs typeface="Arial" panose="020B0604020202020204" pitchFamily="34" charset="0"/>
              </a:rPr>
              <a:t>Register up to 5 instruments per </a:t>
            </a:r>
            <a:r>
              <a:rPr lang="en-US" sz="1800" dirty="0" err="1">
                <a:solidFill>
                  <a:schemeClr val="bg1">
                    <a:lumMod val="50000"/>
                  </a:schemeClr>
                </a:solidFill>
                <a:latin typeface="Arial" panose="020B0604020202020204" pitchFamily="34" charset="0"/>
                <a:cs typeface="Arial" panose="020B0604020202020204" pitchFamily="34" charset="0"/>
              </a:rPr>
              <a:t>programme</a:t>
            </a:r>
            <a:r>
              <a:rPr lang="en-US" sz="1800" dirty="0">
                <a:solidFill>
                  <a:schemeClr val="bg1">
                    <a:lumMod val="50000"/>
                  </a:schemeClr>
                </a:solidFill>
                <a:latin typeface="Arial" panose="020B0604020202020204" pitchFamily="34" charset="0"/>
                <a:cs typeface="Arial" panose="020B0604020202020204" pitchFamily="34" charset="0"/>
              </a:rPr>
              <a:t> at no extra cost and receive a complimentary multi-instrument report for comparative performance assessment.</a:t>
            </a:r>
          </a:p>
          <a:p>
            <a:pPr>
              <a:buClr>
                <a:schemeClr val="accent1">
                  <a:lumMod val="50000"/>
                </a:schemeClr>
              </a:buClr>
              <a:buFont typeface="Wingdings" panose="05000000000000000000" pitchFamily="2" charset="2"/>
              <a:buChar char="§"/>
            </a:pPr>
            <a:endParaRPr lang="en-US" sz="1800" dirty="0">
              <a:solidFill>
                <a:schemeClr val="bg1">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28864" t="31593" r="44485" b="27065"/>
          <a:stretch/>
        </p:blipFill>
        <p:spPr>
          <a:xfrm>
            <a:off x="3562709" y="4533143"/>
            <a:ext cx="2199736" cy="1919416"/>
          </a:xfrm>
          <a:prstGeom prst="rect">
            <a:avLst/>
          </a:prstGeom>
        </p:spPr>
      </p:pic>
    </p:spTree>
    <p:extLst>
      <p:ext uri="{BB962C8B-B14F-4D97-AF65-F5344CB8AC3E}">
        <p14:creationId xmlns:p14="http://schemas.microsoft.com/office/powerpoint/2010/main" val="1095865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375" y="1239027"/>
            <a:ext cx="4210768" cy="5101387"/>
          </a:xfrm>
        </p:spPr>
        <p:txBody>
          <a:bodyPr>
            <a:normAutofit/>
          </a:bodyPr>
          <a:lstStyle/>
          <a:p>
            <a:pPr>
              <a:buClr>
                <a:schemeClr val="accent1">
                  <a:lumMod val="50000"/>
                </a:schemeClr>
              </a:buClr>
              <a:buFont typeface="Wingdings" panose="05000000000000000000" pitchFamily="2" charset="2"/>
              <a:buChar char="§"/>
            </a:pPr>
            <a:r>
              <a:rPr lang="en-US" sz="1800" dirty="0" err="1">
                <a:solidFill>
                  <a:schemeClr val="bg1">
                    <a:lumMod val="50000"/>
                  </a:schemeClr>
                </a:solidFill>
              </a:rPr>
              <a:t>Programmes</a:t>
            </a:r>
            <a:r>
              <a:rPr lang="en-US" sz="1800" dirty="0">
                <a:solidFill>
                  <a:schemeClr val="bg1">
                    <a:lumMod val="50000"/>
                  </a:schemeClr>
                </a:solidFill>
              </a:rPr>
              <a:t> accredited to ISO/IEC 17043, helping you to meet ISO 15189:2012 requirements.</a:t>
            </a:r>
          </a:p>
          <a:p>
            <a:pPr>
              <a:buClr>
                <a:schemeClr val="accent1">
                  <a:lumMod val="50000"/>
                </a:schemeClr>
              </a:buClr>
              <a:buFont typeface="Wingdings" panose="05000000000000000000" pitchFamily="2" charset="2"/>
              <a:buChar char="§"/>
            </a:pPr>
            <a:r>
              <a:rPr lang="en-US" sz="1800" dirty="0">
                <a:solidFill>
                  <a:schemeClr val="bg1">
                    <a:lumMod val="50000"/>
                  </a:schemeClr>
                </a:solidFill>
              </a:rPr>
              <a:t>Simple one page per parameter report format enables at-a-glance performance assessment, saving time spent analyzing results.</a:t>
            </a:r>
          </a:p>
          <a:p>
            <a:pPr>
              <a:buClr>
                <a:schemeClr val="accent1">
                  <a:lumMod val="50000"/>
                </a:schemeClr>
              </a:buClr>
              <a:buFont typeface="Wingdings" panose="05000000000000000000" pitchFamily="2" charset="2"/>
              <a:buChar char="§"/>
            </a:pPr>
            <a:r>
              <a:rPr lang="en-US" sz="1800" dirty="0">
                <a:solidFill>
                  <a:schemeClr val="bg1">
                    <a:lumMod val="50000"/>
                  </a:schemeClr>
                </a:solidFill>
              </a:rPr>
              <a:t>Rapid report turnaround within 72 hours from the submission deadline ensures any corrective actions can be taken quickly, </a:t>
            </a:r>
            <a:r>
              <a:rPr lang="en-US" sz="1800" dirty="0" err="1">
                <a:solidFill>
                  <a:schemeClr val="bg1">
                    <a:lumMod val="50000"/>
                  </a:schemeClr>
                </a:solidFill>
              </a:rPr>
              <a:t>minimising</a:t>
            </a:r>
            <a:r>
              <a:rPr lang="en-US" sz="1800" dirty="0">
                <a:solidFill>
                  <a:schemeClr val="bg1">
                    <a:lumMod val="50000"/>
                  </a:schemeClr>
                </a:solidFill>
              </a:rPr>
              <a:t> the number of sample repeats required.</a:t>
            </a:r>
          </a:p>
          <a:p>
            <a:pPr>
              <a:buClr>
                <a:schemeClr val="accent1">
                  <a:lumMod val="50000"/>
                </a:schemeClr>
              </a:buClr>
              <a:buFont typeface="Wingdings" panose="05000000000000000000" pitchFamily="2" charset="2"/>
              <a:buChar char="§"/>
            </a:pPr>
            <a:r>
              <a:rPr lang="en-US" sz="1800" dirty="0">
                <a:solidFill>
                  <a:schemeClr val="bg1">
                    <a:lumMod val="50000"/>
                  </a:schemeClr>
                </a:solidFill>
              </a:rPr>
              <a:t>Register up to 5 instruments per </a:t>
            </a:r>
            <a:r>
              <a:rPr lang="en-US" sz="1800" dirty="0" err="1">
                <a:solidFill>
                  <a:schemeClr val="bg1">
                    <a:lumMod val="50000"/>
                  </a:schemeClr>
                </a:solidFill>
              </a:rPr>
              <a:t>programme</a:t>
            </a:r>
            <a:r>
              <a:rPr lang="en-US" sz="1800" dirty="0">
                <a:solidFill>
                  <a:schemeClr val="bg1">
                    <a:lumMod val="50000"/>
                  </a:schemeClr>
                </a:solidFill>
              </a:rPr>
              <a:t> at no extra cost and receive a complimentary multi-instrument report for comparative performance assessment.</a:t>
            </a:r>
          </a:p>
        </p:txBody>
      </p:sp>
      <p:sp>
        <p:nvSpPr>
          <p:cNvPr id="5" name="Title 3"/>
          <p:cNvSpPr>
            <a:spLocks noGrp="1"/>
          </p:cNvSpPr>
          <p:nvPr>
            <p:ph type="title"/>
          </p:nvPr>
        </p:nvSpPr>
        <p:spPr>
          <a:xfrm>
            <a:off x="473375" y="0"/>
            <a:ext cx="7886700" cy="1325563"/>
          </a:xfrm>
        </p:spPr>
        <p:txBody>
          <a:bodyPr>
            <a:normAutofit/>
          </a:bodyPr>
          <a:lstStyle/>
          <a:p>
            <a:r>
              <a:rPr lang="en-GB" sz="3200" b="1" dirty="0">
                <a:solidFill>
                  <a:schemeClr val="bg1"/>
                </a:solidFill>
              </a:rPr>
              <a:t>KEY FACTS of RIQAS</a:t>
            </a:r>
            <a:endParaRPr lang="en-US" sz="3200" b="1" dirty="0">
              <a:solidFill>
                <a:schemeClr val="bg1"/>
              </a:solidFill>
            </a:endParaRPr>
          </a:p>
        </p:txBody>
      </p:sp>
      <p:pic>
        <p:nvPicPr>
          <p:cNvPr id="6" name="Picture 5"/>
          <p:cNvPicPr>
            <a:picLocks noChangeAspect="1"/>
          </p:cNvPicPr>
          <p:nvPr/>
        </p:nvPicPr>
        <p:blipFill rotWithShape="1">
          <a:blip r:embed="rId2"/>
          <a:srcRect l="24245" t="13731" r="40000" b="7192"/>
          <a:stretch/>
        </p:blipFill>
        <p:spPr>
          <a:xfrm>
            <a:off x="5002130" y="1239027"/>
            <a:ext cx="3883076" cy="4830793"/>
          </a:xfrm>
          <a:prstGeom prst="rect">
            <a:avLst/>
          </a:prstGeom>
        </p:spPr>
      </p:pic>
    </p:spTree>
    <p:extLst>
      <p:ext uri="{BB962C8B-B14F-4D97-AF65-F5344CB8AC3E}">
        <p14:creationId xmlns:p14="http://schemas.microsoft.com/office/powerpoint/2010/main" val="4058906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746505" y="1825625"/>
            <a:ext cx="8345487" cy="23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t" anchorCtr="0" compatLnSpc="1">
            <a:prstTxWarp prst="textNoShape">
              <a:avLst/>
            </a:prstTxWarp>
          </a:bodyPr>
          <a:lstStyle>
            <a:lvl1pPr marL="169863" indent="-169863"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ea typeface="+mn-ea"/>
                <a:cs typeface="+mn-cs"/>
              </a:defRPr>
            </a:lvl1pPr>
            <a:lvl2pPr marL="515938" indent="-168275" algn="l" defTabSz="1020763" rtl="0" eaLnBrk="0" fontAlgn="base" hangingPunct="0">
              <a:spcBef>
                <a:spcPct val="20000"/>
              </a:spcBef>
              <a:spcAft>
                <a:spcPct val="20000"/>
              </a:spcAft>
              <a:buClr>
                <a:schemeClr val="hlink"/>
              </a:buClr>
              <a:buChar char="–"/>
              <a:defRPr sz="1600">
                <a:solidFill>
                  <a:schemeClr val="tx1"/>
                </a:solidFill>
                <a:latin typeface="+mn-lt"/>
              </a:defRPr>
            </a:lvl2pPr>
            <a:lvl3pPr marL="855663" indent="-173038"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3pPr>
            <a:lvl4pPr marL="1204913" indent="-174625"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4pPr>
            <a:lvl5pPr marL="15382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5pPr>
            <a:lvl6pPr marL="19954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6pPr>
            <a:lvl7pPr marL="24526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7pPr>
            <a:lvl8pPr marL="29098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8pPr>
            <a:lvl9pPr marL="33670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9pPr>
          </a:lstStyle>
          <a:p>
            <a:pPr>
              <a:spcBef>
                <a:spcPct val="40000"/>
              </a:spcBef>
              <a:buClr>
                <a:srgbClr val="006600"/>
              </a:buClr>
              <a:defRPr/>
            </a:pPr>
            <a:r>
              <a:rPr kumimoji="0" lang="en-US" sz="2000" b="0" i="0" u="none" strike="noStrike" kern="0" cap="none" spc="0" normalizeH="0" baseline="0" noProof="0" dirty="0">
                <a:ln>
                  <a:noFill/>
                </a:ln>
                <a:solidFill>
                  <a:schemeClr val="bg1">
                    <a:lumMod val="50000"/>
                  </a:schemeClr>
                </a:solidFill>
                <a:effectLst/>
                <a:uLnTx/>
                <a:uFillTx/>
                <a:latin typeface="Arial"/>
              </a:rPr>
              <a:t>Founded </a:t>
            </a:r>
            <a:r>
              <a:rPr kumimoji="0" lang="en-US" sz="2000" b="1" strike="noStrike" kern="0" cap="none" spc="0" normalizeH="0" baseline="0" noProof="0" dirty="0">
                <a:ln>
                  <a:noFill/>
                </a:ln>
                <a:solidFill>
                  <a:srgbClr val="015245"/>
                </a:solidFill>
                <a:effectLst/>
                <a:uLnTx/>
                <a:uFillTx/>
                <a:latin typeface="Arial"/>
              </a:rPr>
              <a:t>in 1982 </a:t>
            </a:r>
            <a:r>
              <a:rPr kumimoji="0" lang="en-US" sz="2000" b="0" i="0" u="none" strike="noStrike" kern="0" cap="none" spc="0" normalizeH="0" baseline="0" noProof="0" dirty="0">
                <a:ln>
                  <a:noFill/>
                </a:ln>
                <a:solidFill>
                  <a:schemeClr val="bg1">
                    <a:lumMod val="50000"/>
                  </a:schemeClr>
                </a:solidFill>
                <a:effectLst/>
                <a:uLnTx/>
                <a:uFillTx/>
                <a:latin typeface="Arial"/>
              </a:rPr>
              <a:t>in the County Antrim, United Kingdom</a:t>
            </a:r>
          </a:p>
          <a:p>
            <a:pPr>
              <a:spcBef>
                <a:spcPct val="40000"/>
              </a:spcBef>
              <a:buClr>
                <a:srgbClr val="006600"/>
              </a:buClr>
              <a:defRPr/>
            </a:pPr>
            <a:r>
              <a:rPr kumimoji="0" lang="en-US" sz="2000" b="0" i="0" u="none" strike="noStrike" kern="0" cap="none" spc="0" normalizeH="0" baseline="0" noProof="0" dirty="0">
                <a:ln>
                  <a:noFill/>
                </a:ln>
                <a:solidFill>
                  <a:schemeClr val="bg1">
                    <a:lumMod val="50000"/>
                  </a:schemeClr>
                </a:solidFill>
                <a:effectLst/>
                <a:uLnTx/>
                <a:uFillTx/>
                <a:latin typeface="Arial"/>
              </a:rPr>
              <a:t>A </a:t>
            </a:r>
            <a:r>
              <a:rPr kumimoji="0" lang="en-US" sz="2000" b="1" u="none" strike="noStrike" kern="0" cap="none" spc="0" normalizeH="0" baseline="0" noProof="0" dirty="0">
                <a:ln>
                  <a:noFill/>
                </a:ln>
                <a:solidFill>
                  <a:srgbClr val="015245"/>
                </a:solidFill>
                <a:effectLst/>
                <a:uLnTx/>
                <a:uFillTx/>
                <a:latin typeface="Arial"/>
              </a:rPr>
              <a:t>World leading manufacturer </a:t>
            </a:r>
            <a:r>
              <a:rPr kumimoji="0" lang="en-US" sz="2000" b="0" i="0" u="none" strike="noStrike" kern="0" cap="none" spc="0" normalizeH="0" baseline="0" noProof="0" dirty="0">
                <a:ln>
                  <a:noFill/>
                </a:ln>
                <a:solidFill>
                  <a:schemeClr val="bg1">
                    <a:lumMod val="50000"/>
                  </a:schemeClr>
                </a:solidFill>
                <a:effectLst/>
                <a:uLnTx/>
                <a:uFillTx/>
                <a:latin typeface="Arial"/>
              </a:rPr>
              <a:t>of diagnostic solutions</a:t>
            </a:r>
          </a:p>
          <a:p>
            <a:pPr>
              <a:spcBef>
                <a:spcPct val="40000"/>
              </a:spcBef>
              <a:buClr>
                <a:srgbClr val="006600"/>
              </a:buClr>
              <a:defRPr/>
            </a:pPr>
            <a:r>
              <a:rPr kumimoji="0" lang="en-US" sz="2000" b="0" i="0" u="none" strike="noStrike" kern="0" cap="none" spc="0" normalizeH="0" baseline="0" noProof="0" dirty="0">
                <a:ln>
                  <a:noFill/>
                </a:ln>
                <a:solidFill>
                  <a:schemeClr val="bg1">
                    <a:lumMod val="50000"/>
                  </a:schemeClr>
                </a:solidFill>
                <a:effectLst/>
                <a:uLnTx/>
                <a:uFillTx/>
                <a:latin typeface="Arial"/>
              </a:rPr>
              <a:t>Now</a:t>
            </a:r>
            <a:r>
              <a:rPr kumimoji="0" lang="en-US" sz="2000" b="0" i="0" u="none" strike="noStrike" kern="0" cap="none" spc="0" normalizeH="0" noProof="0" dirty="0">
                <a:ln>
                  <a:noFill/>
                </a:ln>
                <a:solidFill>
                  <a:schemeClr val="bg1">
                    <a:lumMod val="50000"/>
                  </a:schemeClr>
                </a:solidFill>
                <a:effectLst/>
                <a:uLnTx/>
                <a:uFillTx/>
                <a:latin typeface="Arial"/>
              </a:rPr>
              <a:t> employs over </a:t>
            </a:r>
            <a:r>
              <a:rPr kumimoji="0" lang="en-US" sz="2000" b="1" u="none" strike="noStrike" kern="0" cap="none" spc="0" normalizeH="0" noProof="0" dirty="0">
                <a:ln>
                  <a:noFill/>
                </a:ln>
                <a:solidFill>
                  <a:srgbClr val="015245"/>
                </a:solidFill>
                <a:effectLst/>
                <a:uLnTx/>
                <a:uFillTx/>
                <a:latin typeface="Arial"/>
              </a:rPr>
              <a:t>1,500 people</a:t>
            </a:r>
          </a:p>
          <a:p>
            <a:pPr>
              <a:spcBef>
                <a:spcPct val="40000"/>
              </a:spcBef>
              <a:buClr>
                <a:srgbClr val="006600"/>
              </a:buClr>
              <a:defRPr/>
            </a:pPr>
            <a:r>
              <a:rPr lang="en-US" sz="2000" b="1" kern="0" dirty="0">
                <a:solidFill>
                  <a:srgbClr val="015245"/>
                </a:solidFill>
                <a:latin typeface="Arial"/>
              </a:rPr>
              <a:t>4</a:t>
            </a:r>
            <a:r>
              <a:rPr lang="en-US" sz="2000" b="1" kern="0" baseline="0" dirty="0">
                <a:solidFill>
                  <a:srgbClr val="015245"/>
                </a:solidFill>
                <a:latin typeface="Arial"/>
              </a:rPr>
              <a:t>00</a:t>
            </a:r>
            <a:r>
              <a:rPr lang="en-US" sz="2000" kern="0" dirty="0">
                <a:solidFill>
                  <a:srgbClr val="015245"/>
                </a:solidFill>
                <a:latin typeface="Arial"/>
              </a:rPr>
              <a:t> </a:t>
            </a:r>
            <a:r>
              <a:rPr lang="en-US" sz="2000" kern="0" dirty="0">
                <a:solidFill>
                  <a:schemeClr val="bg1">
                    <a:lumMod val="50000"/>
                  </a:schemeClr>
                </a:solidFill>
                <a:latin typeface="Arial"/>
              </a:rPr>
              <a:t>scientists and engineers</a:t>
            </a: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1741" y="3491399"/>
            <a:ext cx="2967244" cy="198571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Rectangle 5"/>
          <p:cNvSpPr txBox="1">
            <a:spLocks noChangeArrowheads="1"/>
          </p:cNvSpPr>
          <p:nvPr/>
        </p:nvSpPr>
        <p:spPr bwMode="auto">
          <a:xfrm>
            <a:off x="815782" y="200251"/>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marL="0" marR="0" lvl="0" indent="0" defTabSz="1020763"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a:ea typeface="+mj-ea"/>
                <a:cs typeface="+mj-cs"/>
              </a:rPr>
              <a:t>History </a:t>
            </a:r>
          </a:p>
        </p:txBody>
      </p:sp>
    </p:spTree>
    <p:extLst>
      <p:ext uri="{BB962C8B-B14F-4D97-AF65-F5344CB8AC3E}">
        <p14:creationId xmlns:p14="http://schemas.microsoft.com/office/powerpoint/2010/main" val="361558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496" y="2040852"/>
            <a:ext cx="5480912" cy="3005312"/>
          </a:xfrm>
          <a:prstGeom prst="rect">
            <a:avLst/>
          </a:prstGeom>
        </p:spPr>
      </p:pic>
      <p:sp>
        <p:nvSpPr>
          <p:cNvPr id="8" name="TextBox 7"/>
          <p:cNvSpPr txBox="1"/>
          <p:nvPr/>
        </p:nvSpPr>
        <p:spPr>
          <a:xfrm>
            <a:off x="765491" y="2050703"/>
            <a:ext cx="1428750" cy="715581"/>
          </a:xfrm>
          <a:prstGeom prst="rect">
            <a:avLst/>
          </a:prstGeom>
          <a:noFill/>
        </p:spPr>
        <p:txBody>
          <a:bodyPr wrap="square" rtlCol="0">
            <a:spAutoFit/>
          </a:bodyPr>
          <a:lstStyle/>
          <a:p>
            <a:r>
              <a:rPr lang="en-GB" sz="1350" b="1" dirty="0">
                <a:solidFill>
                  <a:schemeClr val="bg1">
                    <a:lumMod val="50000"/>
                  </a:schemeClr>
                </a:solidFill>
                <a:latin typeface="Arial" panose="020B0604020202020204" pitchFamily="34" charset="0"/>
                <a:cs typeface="Arial" panose="020B0604020202020204" pitchFamily="34" charset="0"/>
              </a:rPr>
              <a:t>Over 45,000 laboratory  participants</a:t>
            </a:r>
          </a:p>
        </p:txBody>
      </p:sp>
      <p:sp>
        <p:nvSpPr>
          <p:cNvPr id="9" name="TextBox 8"/>
          <p:cNvSpPr txBox="1"/>
          <p:nvPr/>
        </p:nvSpPr>
        <p:spPr>
          <a:xfrm>
            <a:off x="6800850" y="2050703"/>
            <a:ext cx="1314450" cy="715581"/>
          </a:xfrm>
          <a:prstGeom prst="rect">
            <a:avLst/>
          </a:prstGeom>
          <a:noFill/>
        </p:spPr>
        <p:txBody>
          <a:bodyPr wrap="square" rtlCol="0">
            <a:spAutoFit/>
          </a:bodyPr>
          <a:lstStyle/>
          <a:p>
            <a:r>
              <a:rPr lang="en-GB" sz="1350" b="1" dirty="0">
                <a:solidFill>
                  <a:schemeClr val="bg1">
                    <a:lumMod val="50000"/>
                  </a:schemeClr>
                </a:solidFill>
                <a:latin typeface="Arial" panose="020B0604020202020204" pitchFamily="34" charset="0"/>
                <a:cs typeface="Arial" panose="020B0604020202020204" pitchFamily="34" charset="0"/>
              </a:rPr>
              <a:t>More than 145 countries worldwide </a:t>
            </a:r>
          </a:p>
        </p:txBody>
      </p:sp>
      <p:sp>
        <p:nvSpPr>
          <p:cNvPr id="10" name="TextBox 9"/>
          <p:cNvSpPr txBox="1"/>
          <p:nvPr/>
        </p:nvSpPr>
        <p:spPr>
          <a:xfrm>
            <a:off x="679766" y="4372007"/>
            <a:ext cx="1314450" cy="923330"/>
          </a:xfrm>
          <a:prstGeom prst="rect">
            <a:avLst/>
          </a:prstGeom>
          <a:noFill/>
        </p:spPr>
        <p:txBody>
          <a:bodyPr wrap="square" rtlCol="0">
            <a:spAutoFit/>
          </a:bodyPr>
          <a:lstStyle/>
          <a:p>
            <a:r>
              <a:rPr lang="en-GB" sz="1350" b="1" dirty="0">
                <a:solidFill>
                  <a:schemeClr val="bg1">
                    <a:lumMod val="50000"/>
                  </a:schemeClr>
                </a:solidFill>
                <a:latin typeface="Arial" panose="020B0604020202020204" pitchFamily="34" charset="0"/>
                <a:cs typeface="Arial" panose="020B0604020202020204" pitchFamily="34" charset="0"/>
              </a:rPr>
              <a:t>Larger peer groups more statistically relevant data</a:t>
            </a:r>
          </a:p>
        </p:txBody>
      </p:sp>
      <p:sp>
        <p:nvSpPr>
          <p:cNvPr id="11" name="TextBox 10"/>
          <p:cNvSpPr txBox="1"/>
          <p:nvPr/>
        </p:nvSpPr>
        <p:spPr>
          <a:xfrm>
            <a:off x="6972299" y="4279553"/>
            <a:ext cx="1387775" cy="923330"/>
          </a:xfrm>
          <a:prstGeom prst="rect">
            <a:avLst/>
          </a:prstGeom>
          <a:noFill/>
        </p:spPr>
        <p:txBody>
          <a:bodyPr wrap="square" rtlCol="0">
            <a:spAutoFit/>
          </a:bodyPr>
          <a:lstStyle/>
          <a:p>
            <a:r>
              <a:rPr lang="en-GB" sz="1350" b="1" dirty="0">
                <a:solidFill>
                  <a:schemeClr val="bg1">
                    <a:lumMod val="50000"/>
                  </a:schemeClr>
                </a:solidFill>
                <a:latin typeface="Arial" panose="020B0604020202020204" pitchFamily="34" charset="0"/>
                <a:cs typeface="Arial" panose="020B0604020202020204" pitchFamily="34" charset="0"/>
              </a:rPr>
              <a:t>Wider range of instruments and methods covered</a:t>
            </a:r>
          </a:p>
        </p:txBody>
      </p:sp>
      <p:sp>
        <p:nvSpPr>
          <p:cNvPr id="12" name="Title 3"/>
          <p:cNvSpPr>
            <a:spLocks noGrp="1"/>
          </p:cNvSpPr>
          <p:nvPr>
            <p:ph type="title"/>
          </p:nvPr>
        </p:nvSpPr>
        <p:spPr>
          <a:xfrm>
            <a:off x="473375" y="0"/>
            <a:ext cx="7886700" cy="1325563"/>
          </a:xfrm>
        </p:spPr>
        <p:txBody>
          <a:bodyPr>
            <a:normAutofit/>
          </a:bodyPr>
          <a:lstStyle/>
          <a:p>
            <a:r>
              <a:rPr lang="en-GB" sz="3200" b="1" dirty="0">
                <a:solidFill>
                  <a:schemeClr val="bg1"/>
                </a:solidFill>
              </a:rPr>
              <a:t>Benefits of RIQAS</a:t>
            </a:r>
            <a:endParaRPr lang="en-US" sz="3200" b="1" dirty="0">
              <a:solidFill>
                <a:schemeClr val="bg1"/>
              </a:solidFill>
            </a:endParaRPr>
          </a:p>
        </p:txBody>
      </p:sp>
    </p:spTree>
    <p:extLst>
      <p:ext uri="{BB962C8B-B14F-4D97-AF65-F5344CB8AC3E}">
        <p14:creationId xmlns:p14="http://schemas.microsoft.com/office/powerpoint/2010/main" val="2669232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60253" y="1588190"/>
            <a:ext cx="6858000" cy="2387600"/>
          </a:xfrm>
        </p:spPr>
        <p:txBody>
          <a:bodyPr/>
          <a:lstStyle/>
          <a:p>
            <a:r>
              <a:rPr lang="en-GB" b="1" dirty="0">
                <a:solidFill>
                  <a:schemeClr val="bg1"/>
                </a:solidFill>
              </a:rPr>
              <a:t>THANK YOU</a:t>
            </a:r>
            <a:endParaRPr lang="en-US" b="1" dirty="0">
              <a:solidFill>
                <a:schemeClr val="bg1"/>
              </a:solidFill>
            </a:endParaRPr>
          </a:p>
        </p:txBody>
      </p:sp>
    </p:spTree>
    <p:extLst>
      <p:ext uri="{BB962C8B-B14F-4D97-AF65-F5344CB8AC3E}">
        <p14:creationId xmlns:p14="http://schemas.microsoft.com/office/powerpoint/2010/main" val="639481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07156" y="198383"/>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marL="0" marR="0" lvl="0" indent="0" defTabSz="1020763"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a:ea typeface="+mj-ea"/>
                <a:cs typeface="+mj-cs"/>
              </a:rPr>
              <a:t>Key Facts</a:t>
            </a:r>
          </a:p>
        </p:txBody>
      </p:sp>
      <p:sp>
        <p:nvSpPr>
          <p:cNvPr id="5" name="Rectangle 6"/>
          <p:cNvSpPr txBox="1">
            <a:spLocks noChangeArrowheads="1"/>
          </p:cNvSpPr>
          <p:nvPr/>
        </p:nvSpPr>
        <p:spPr bwMode="auto">
          <a:xfrm>
            <a:off x="746505" y="1412109"/>
            <a:ext cx="7768845" cy="444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t" anchorCtr="0" compatLnSpc="1">
            <a:prstTxWarp prst="textNoShape">
              <a:avLst/>
            </a:prstTxWarp>
            <a:normAutofit/>
          </a:bodyPr>
          <a:lstStyle>
            <a:lvl1pPr marL="169863" indent="-169863"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ea typeface="+mn-ea"/>
                <a:cs typeface="+mn-cs"/>
              </a:defRPr>
            </a:lvl1pPr>
            <a:lvl2pPr marL="515938" indent="-168275" algn="l" defTabSz="1020763" rtl="0" eaLnBrk="0" fontAlgn="base" hangingPunct="0">
              <a:spcBef>
                <a:spcPct val="20000"/>
              </a:spcBef>
              <a:spcAft>
                <a:spcPct val="20000"/>
              </a:spcAft>
              <a:buClr>
                <a:schemeClr val="hlink"/>
              </a:buClr>
              <a:buChar char="–"/>
              <a:defRPr sz="1600">
                <a:solidFill>
                  <a:schemeClr val="tx1"/>
                </a:solidFill>
                <a:latin typeface="+mn-lt"/>
              </a:defRPr>
            </a:lvl2pPr>
            <a:lvl3pPr marL="855663" indent="-173038"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3pPr>
            <a:lvl4pPr marL="1204913" indent="-174625"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4pPr>
            <a:lvl5pPr marL="15382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5pPr>
            <a:lvl6pPr marL="19954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6pPr>
            <a:lvl7pPr marL="24526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7pPr>
            <a:lvl8pPr marL="29098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8pPr>
            <a:lvl9pPr marL="33670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9pPr>
          </a:lstStyle>
          <a:p>
            <a:pPr>
              <a:lnSpc>
                <a:spcPct val="150000"/>
              </a:lnSpc>
              <a:spcBef>
                <a:spcPct val="40000"/>
              </a:spcBef>
              <a:buClr>
                <a:schemeClr val="bg1">
                  <a:lumMod val="50000"/>
                </a:schemeClr>
              </a:buClr>
              <a:buFont typeface="Courier New" panose="02070309020205020404" pitchFamily="49" charset="0"/>
              <a:buChar char="o"/>
              <a:defRPr/>
            </a:pPr>
            <a:endParaRPr lang="en-GB" sz="1800" b="1" kern="0" dirty="0">
              <a:solidFill>
                <a:srgbClr val="015245"/>
              </a:solidFill>
              <a:latin typeface="Arial"/>
            </a:endParaRPr>
          </a:p>
          <a:p>
            <a:pPr>
              <a:lnSpc>
                <a:spcPct val="150000"/>
              </a:lnSpc>
              <a:spcBef>
                <a:spcPct val="40000"/>
              </a:spcBef>
              <a:buClr>
                <a:srgbClr val="006600"/>
              </a:buClr>
              <a:defRPr/>
            </a:pPr>
            <a:r>
              <a:rPr lang="en-GB" sz="1800" b="1" kern="0" dirty="0">
                <a:solidFill>
                  <a:srgbClr val="015245"/>
                </a:solidFill>
                <a:latin typeface="Arial"/>
              </a:rPr>
              <a:t>18</a:t>
            </a:r>
            <a:r>
              <a:rPr lang="en-GB" sz="1800" b="1" kern="0" baseline="30000" dirty="0">
                <a:solidFill>
                  <a:srgbClr val="015245"/>
                </a:solidFill>
                <a:latin typeface="Arial"/>
              </a:rPr>
              <a:t>th</a:t>
            </a:r>
            <a:r>
              <a:rPr lang="en-GB" sz="1800" b="1" kern="0" dirty="0">
                <a:solidFill>
                  <a:srgbClr val="015245"/>
                </a:solidFill>
                <a:latin typeface="Arial"/>
              </a:rPr>
              <a:t> position</a:t>
            </a:r>
            <a:r>
              <a:rPr lang="en-GB" sz="1800" kern="0" dirty="0">
                <a:solidFill>
                  <a:schemeClr val="bg1">
                    <a:lumMod val="50000"/>
                  </a:schemeClr>
                </a:solidFill>
                <a:latin typeface="Arial"/>
              </a:rPr>
              <a:t> out of an estimated 1,850 diagnostic companies worldwide</a:t>
            </a:r>
          </a:p>
          <a:p>
            <a:pPr>
              <a:lnSpc>
                <a:spcPct val="150000"/>
              </a:lnSpc>
              <a:spcBef>
                <a:spcPct val="40000"/>
              </a:spcBef>
              <a:buClr>
                <a:srgbClr val="006600"/>
              </a:buClr>
              <a:defRPr/>
            </a:pPr>
            <a:r>
              <a:rPr lang="en-GB" sz="1800" b="1" kern="0" dirty="0">
                <a:solidFill>
                  <a:srgbClr val="015245"/>
                </a:solidFill>
                <a:latin typeface="Arial"/>
              </a:rPr>
              <a:t>5</a:t>
            </a:r>
            <a:r>
              <a:rPr lang="en-GB" sz="1800" b="1" kern="0" baseline="30000" dirty="0">
                <a:solidFill>
                  <a:srgbClr val="015245"/>
                </a:solidFill>
                <a:latin typeface="Arial"/>
              </a:rPr>
              <a:t>th</a:t>
            </a:r>
            <a:r>
              <a:rPr lang="en-GB" sz="1800" b="1" kern="0" dirty="0">
                <a:solidFill>
                  <a:srgbClr val="015245"/>
                </a:solidFill>
                <a:latin typeface="Arial"/>
              </a:rPr>
              <a:t> largest </a:t>
            </a:r>
            <a:r>
              <a:rPr lang="en-GB" sz="1800" kern="0" dirty="0">
                <a:solidFill>
                  <a:schemeClr val="bg1">
                    <a:lumMod val="50000"/>
                  </a:schemeClr>
                </a:solidFill>
                <a:latin typeface="Arial"/>
              </a:rPr>
              <a:t>manufacturer of clinical chemistry reagents in the world</a:t>
            </a:r>
          </a:p>
          <a:p>
            <a:pPr>
              <a:lnSpc>
                <a:spcPct val="150000"/>
              </a:lnSpc>
              <a:spcBef>
                <a:spcPct val="40000"/>
              </a:spcBef>
              <a:buClr>
                <a:srgbClr val="006600"/>
              </a:buClr>
              <a:defRPr/>
            </a:pPr>
            <a:r>
              <a:rPr lang="en-GB" sz="1800" kern="0" dirty="0">
                <a:solidFill>
                  <a:schemeClr val="bg1">
                    <a:lumMod val="50000"/>
                  </a:schemeClr>
                </a:solidFill>
                <a:latin typeface="Arial"/>
              </a:rPr>
              <a:t>Randox manufacture </a:t>
            </a:r>
            <a:r>
              <a:rPr lang="en-GB" sz="1800" b="1" kern="0" dirty="0">
                <a:solidFill>
                  <a:srgbClr val="015245"/>
                </a:solidFill>
                <a:latin typeface="Arial"/>
              </a:rPr>
              <a:t>10% of the worldwide </a:t>
            </a:r>
            <a:r>
              <a:rPr lang="en-GB" sz="1800" kern="0" dirty="0">
                <a:solidFill>
                  <a:schemeClr val="bg1">
                    <a:lumMod val="50000"/>
                  </a:schemeClr>
                </a:solidFill>
                <a:latin typeface="Arial"/>
              </a:rPr>
              <a:t>cholesterol tests</a:t>
            </a:r>
          </a:p>
          <a:p>
            <a:pPr>
              <a:lnSpc>
                <a:spcPct val="150000"/>
              </a:lnSpc>
              <a:spcBef>
                <a:spcPct val="40000"/>
              </a:spcBef>
              <a:buClr>
                <a:srgbClr val="006600"/>
              </a:buClr>
              <a:defRPr/>
            </a:pPr>
            <a:r>
              <a:rPr lang="en-GB" sz="1800" b="1" kern="0" dirty="0">
                <a:solidFill>
                  <a:srgbClr val="015245"/>
                </a:solidFill>
                <a:latin typeface="Arial"/>
              </a:rPr>
              <a:t>3</a:t>
            </a:r>
            <a:r>
              <a:rPr lang="en-GB" sz="1800" b="1" kern="0" baseline="30000" dirty="0">
                <a:solidFill>
                  <a:srgbClr val="015245"/>
                </a:solidFill>
                <a:latin typeface="Arial"/>
              </a:rPr>
              <a:t>rd</a:t>
            </a:r>
            <a:r>
              <a:rPr lang="en-GB" sz="1800" b="1" kern="0" dirty="0">
                <a:solidFill>
                  <a:srgbClr val="015245"/>
                </a:solidFill>
                <a:latin typeface="Arial"/>
              </a:rPr>
              <a:t> largest </a:t>
            </a:r>
            <a:r>
              <a:rPr lang="en-GB" sz="1800" kern="0" dirty="0">
                <a:solidFill>
                  <a:schemeClr val="bg1">
                    <a:lumMod val="50000"/>
                  </a:schemeClr>
                </a:solidFill>
                <a:latin typeface="Arial"/>
              </a:rPr>
              <a:t>in Quality Control and calibrators</a:t>
            </a:r>
          </a:p>
          <a:p>
            <a:pPr>
              <a:lnSpc>
                <a:spcPct val="150000"/>
              </a:lnSpc>
              <a:spcBef>
                <a:spcPct val="40000"/>
              </a:spcBef>
              <a:buClr>
                <a:srgbClr val="006600"/>
              </a:buClr>
              <a:defRPr/>
            </a:pPr>
            <a:r>
              <a:rPr lang="en-GB" sz="1800" kern="0" dirty="0">
                <a:solidFill>
                  <a:schemeClr val="bg1">
                    <a:lumMod val="50000"/>
                  </a:schemeClr>
                </a:solidFill>
                <a:latin typeface="Arial"/>
              </a:rPr>
              <a:t>The </a:t>
            </a:r>
            <a:r>
              <a:rPr lang="en-GB" sz="1800" b="1" kern="0" dirty="0">
                <a:solidFill>
                  <a:srgbClr val="015245"/>
                </a:solidFill>
                <a:latin typeface="Arial"/>
              </a:rPr>
              <a:t>World’s Number One </a:t>
            </a:r>
            <a:r>
              <a:rPr lang="en-GB" sz="1800" kern="0" dirty="0">
                <a:solidFill>
                  <a:schemeClr val="bg1">
                    <a:lumMod val="50000"/>
                  </a:schemeClr>
                </a:solidFill>
                <a:latin typeface="Arial"/>
              </a:rPr>
              <a:t>proficiency provider</a:t>
            </a:r>
          </a:p>
          <a:p>
            <a:pPr>
              <a:lnSpc>
                <a:spcPct val="150000"/>
              </a:lnSpc>
              <a:spcBef>
                <a:spcPct val="40000"/>
              </a:spcBef>
              <a:buClr>
                <a:srgbClr val="006600"/>
              </a:buClr>
              <a:defRPr/>
            </a:pPr>
            <a:r>
              <a:rPr lang="en-GB" sz="1800" kern="0" dirty="0">
                <a:solidFill>
                  <a:schemeClr val="bg1">
                    <a:lumMod val="50000"/>
                  </a:schemeClr>
                </a:solidFill>
                <a:latin typeface="Arial"/>
              </a:rPr>
              <a:t>The </a:t>
            </a:r>
            <a:r>
              <a:rPr lang="en-GB" sz="1800" b="1" kern="0" dirty="0">
                <a:solidFill>
                  <a:srgbClr val="015245"/>
                </a:solidFill>
                <a:latin typeface="Arial"/>
              </a:rPr>
              <a:t>world’s largest toxicology test menu </a:t>
            </a:r>
            <a:r>
              <a:rPr lang="en-GB" sz="1800" kern="0" dirty="0">
                <a:solidFill>
                  <a:schemeClr val="bg1">
                    <a:lumMod val="50000"/>
                  </a:schemeClr>
                </a:solidFill>
                <a:latin typeface="Arial"/>
              </a:rPr>
              <a:t>spanning over 400 drug assays</a:t>
            </a:r>
          </a:p>
        </p:txBody>
      </p:sp>
    </p:spTree>
    <p:extLst>
      <p:ext uri="{BB962C8B-B14F-4D97-AF65-F5344CB8AC3E}">
        <p14:creationId xmlns:p14="http://schemas.microsoft.com/office/powerpoint/2010/main" val="150440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832770" y="209851"/>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marL="0" marR="0" lvl="0" indent="0" defTabSz="1020763"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a:ea typeface="+mj-ea"/>
                <a:cs typeface="+mj-cs"/>
              </a:rPr>
              <a:t>Key Facts</a:t>
            </a:r>
          </a:p>
        </p:txBody>
      </p:sp>
      <p:sp>
        <p:nvSpPr>
          <p:cNvPr id="5" name="Rectangle 6"/>
          <p:cNvSpPr txBox="1">
            <a:spLocks noChangeArrowheads="1"/>
          </p:cNvSpPr>
          <p:nvPr/>
        </p:nvSpPr>
        <p:spPr bwMode="auto">
          <a:xfrm>
            <a:off x="746505" y="1412109"/>
            <a:ext cx="7768845" cy="285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t" anchorCtr="0" compatLnSpc="1">
            <a:prstTxWarp prst="textNoShape">
              <a:avLst/>
            </a:prstTxWarp>
            <a:normAutofit/>
          </a:bodyPr>
          <a:lstStyle>
            <a:lvl1pPr marL="169863" indent="-169863"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ea typeface="+mn-ea"/>
                <a:cs typeface="+mn-cs"/>
              </a:defRPr>
            </a:lvl1pPr>
            <a:lvl2pPr marL="515938" indent="-168275" algn="l" defTabSz="1020763" rtl="0" eaLnBrk="0" fontAlgn="base" hangingPunct="0">
              <a:spcBef>
                <a:spcPct val="20000"/>
              </a:spcBef>
              <a:spcAft>
                <a:spcPct val="20000"/>
              </a:spcAft>
              <a:buClr>
                <a:schemeClr val="hlink"/>
              </a:buClr>
              <a:buChar char="–"/>
              <a:defRPr sz="1600">
                <a:solidFill>
                  <a:schemeClr val="tx1"/>
                </a:solidFill>
                <a:latin typeface="+mn-lt"/>
              </a:defRPr>
            </a:lvl2pPr>
            <a:lvl3pPr marL="855663" indent="-173038"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3pPr>
            <a:lvl4pPr marL="1204913" indent="-174625"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4pPr>
            <a:lvl5pPr marL="15382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5pPr>
            <a:lvl6pPr marL="19954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6pPr>
            <a:lvl7pPr marL="24526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7pPr>
            <a:lvl8pPr marL="29098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8pPr>
            <a:lvl9pPr marL="33670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9pPr>
          </a:lstStyle>
          <a:p>
            <a:pPr>
              <a:lnSpc>
                <a:spcPct val="150000"/>
              </a:lnSpc>
              <a:spcBef>
                <a:spcPct val="40000"/>
              </a:spcBef>
              <a:buClr>
                <a:srgbClr val="006600"/>
              </a:buClr>
              <a:defRPr/>
            </a:pPr>
            <a:r>
              <a:rPr lang="en-GB" sz="1800" kern="0" dirty="0">
                <a:solidFill>
                  <a:schemeClr val="bg1">
                    <a:lumMod val="50000"/>
                  </a:schemeClr>
                </a:solidFill>
                <a:latin typeface="Arial"/>
              </a:rPr>
              <a:t>Every year over </a:t>
            </a:r>
            <a:r>
              <a:rPr lang="en-GB" sz="1800" b="1" kern="0" dirty="0">
                <a:solidFill>
                  <a:srgbClr val="015245"/>
                </a:solidFill>
                <a:latin typeface="Arial"/>
              </a:rPr>
              <a:t>350 million </a:t>
            </a:r>
            <a:r>
              <a:rPr lang="en-GB" sz="1800" kern="0" dirty="0">
                <a:solidFill>
                  <a:schemeClr val="bg1">
                    <a:lumMod val="50000"/>
                  </a:schemeClr>
                </a:solidFill>
                <a:latin typeface="Arial"/>
              </a:rPr>
              <a:t>patients are diagnosed using our technology</a:t>
            </a:r>
          </a:p>
          <a:p>
            <a:pPr>
              <a:lnSpc>
                <a:spcPct val="150000"/>
              </a:lnSpc>
              <a:spcBef>
                <a:spcPct val="40000"/>
              </a:spcBef>
              <a:buClr>
                <a:srgbClr val="006600"/>
              </a:buClr>
              <a:defRPr/>
            </a:pPr>
            <a:r>
              <a:rPr lang="en-GB" sz="1800" b="1" kern="0" dirty="0">
                <a:solidFill>
                  <a:srgbClr val="015245"/>
                </a:solidFill>
                <a:latin typeface="Arial"/>
              </a:rPr>
              <a:t>Every second </a:t>
            </a:r>
            <a:r>
              <a:rPr lang="en-GB" sz="1800" kern="0" dirty="0">
                <a:solidFill>
                  <a:schemeClr val="bg1">
                    <a:lumMod val="50000"/>
                  </a:schemeClr>
                </a:solidFill>
                <a:latin typeface="Arial"/>
              </a:rPr>
              <a:t>of every day </a:t>
            </a:r>
            <a:r>
              <a:rPr lang="en-GB" sz="1800" b="1" kern="0" dirty="0">
                <a:solidFill>
                  <a:srgbClr val="015245"/>
                </a:solidFill>
                <a:latin typeface="Arial"/>
              </a:rPr>
              <a:t>80 Randox tests </a:t>
            </a:r>
            <a:r>
              <a:rPr lang="en-GB" sz="1800" kern="0" dirty="0">
                <a:solidFill>
                  <a:schemeClr val="bg1">
                    <a:lumMod val="50000"/>
                  </a:schemeClr>
                </a:solidFill>
                <a:latin typeface="Arial"/>
              </a:rPr>
              <a:t>are used across the world</a:t>
            </a:r>
          </a:p>
          <a:p>
            <a:pPr>
              <a:lnSpc>
                <a:spcPct val="150000"/>
              </a:lnSpc>
              <a:spcBef>
                <a:spcPct val="40000"/>
              </a:spcBef>
              <a:buClr>
                <a:srgbClr val="006600"/>
              </a:buClr>
              <a:defRPr/>
            </a:pPr>
            <a:r>
              <a:rPr lang="en-GB" sz="1800" kern="0" dirty="0">
                <a:solidFill>
                  <a:schemeClr val="bg1">
                    <a:lumMod val="50000"/>
                  </a:schemeClr>
                </a:solidFill>
                <a:latin typeface="Arial"/>
              </a:rPr>
              <a:t>We have </a:t>
            </a:r>
            <a:r>
              <a:rPr lang="en-GB" sz="1800" b="1" kern="0" dirty="0">
                <a:solidFill>
                  <a:srgbClr val="015245"/>
                </a:solidFill>
                <a:latin typeface="Arial"/>
              </a:rPr>
              <a:t>more new tests </a:t>
            </a:r>
            <a:r>
              <a:rPr lang="en-GB" sz="1800" kern="0" dirty="0">
                <a:solidFill>
                  <a:schemeClr val="bg1">
                    <a:lumMod val="50000"/>
                  </a:schemeClr>
                </a:solidFill>
                <a:latin typeface="Arial"/>
              </a:rPr>
              <a:t>in development than any other diagnostic company</a:t>
            </a:r>
          </a:p>
          <a:p>
            <a:pPr>
              <a:lnSpc>
                <a:spcPct val="150000"/>
              </a:lnSpc>
              <a:spcBef>
                <a:spcPct val="40000"/>
              </a:spcBef>
              <a:buClr>
                <a:srgbClr val="006600"/>
              </a:buClr>
              <a:defRPr/>
            </a:pPr>
            <a:r>
              <a:rPr lang="en-GB" sz="1800" kern="0" dirty="0">
                <a:solidFill>
                  <a:schemeClr val="bg1">
                    <a:lumMod val="50000"/>
                  </a:schemeClr>
                </a:solidFill>
                <a:latin typeface="Arial"/>
              </a:rPr>
              <a:t>Highly patented technology</a:t>
            </a:r>
          </a:p>
        </p:txBody>
      </p:sp>
    </p:spTree>
    <p:extLst>
      <p:ext uri="{BB962C8B-B14F-4D97-AF65-F5344CB8AC3E}">
        <p14:creationId xmlns:p14="http://schemas.microsoft.com/office/powerpoint/2010/main" val="58747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1048696" y="365126"/>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marL="0" marR="0" lvl="0" indent="0" defTabSz="1020763" rtl="0" eaLnBrk="0" fontAlgn="base" latinLnBrk="0" hangingPunct="0">
              <a:lnSpc>
                <a:spcPct val="90000"/>
              </a:lnSpc>
              <a:spcBef>
                <a:spcPct val="0"/>
              </a:spcBef>
              <a:spcAft>
                <a:spcPct val="0"/>
              </a:spcAft>
              <a:buClrTx/>
              <a:buSzTx/>
              <a:buFontTx/>
              <a:buNone/>
              <a:tabLst/>
              <a:defRPr/>
            </a:pPr>
            <a:r>
              <a:rPr lang="en-US" sz="3200" b="1" kern="0" dirty="0">
                <a:solidFill>
                  <a:schemeClr val="bg1"/>
                </a:solidFill>
                <a:latin typeface="Arial"/>
              </a:rPr>
              <a:t>Randox Manufacturing</a:t>
            </a:r>
            <a:endParaRPr kumimoji="0" lang="en-US" sz="3200" b="1" i="0" u="none" strike="noStrike" kern="0" cap="none" spc="0" normalizeH="0" baseline="0" noProof="0" dirty="0">
              <a:ln>
                <a:noFill/>
              </a:ln>
              <a:solidFill>
                <a:schemeClr val="bg1"/>
              </a:solidFill>
              <a:effectLst/>
              <a:uLnTx/>
              <a:uFillTx/>
              <a:latin typeface="Arial"/>
            </a:endParaRPr>
          </a:p>
        </p:txBody>
      </p:sp>
      <p:sp>
        <p:nvSpPr>
          <p:cNvPr id="6" name="Rectangle 5"/>
          <p:cNvSpPr/>
          <p:nvPr/>
        </p:nvSpPr>
        <p:spPr>
          <a:xfrm>
            <a:off x="980275" y="1483993"/>
            <a:ext cx="4816676" cy="3831818"/>
          </a:xfrm>
          <a:prstGeom prst="rect">
            <a:avLst/>
          </a:prstGeom>
        </p:spPr>
        <p:txBody>
          <a:bodyPr wrap="square">
            <a:spAutoFit/>
          </a:bodyPr>
          <a:lstStyle/>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r>
              <a:rPr lang="en-US" b="1" kern="0" dirty="0">
                <a:solidFill>
                  <a:srgbClr val="015245"/>
                </a:solidFill>
                <a:latin typeface="Arial"/>
              </a:rPr>
              <a:t>Randox HQ, Co. Antrim</a:t>
            </a: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r>
              <a:rPr lang="en-US" b="1" kern="0" dirty="0">
                <a:solidFill>
                  <a:srgbClr val="015245"/>
                </a:solidFill>
                <a:latin typeface="Arial"/>
              </a:rPr>
              <a:t>Randox </a:t>
            </a:r>
            <a:r>
              <a:rPr lang="en-US" b="1" kern="0" dirty="0" err="1">
                <a:solidFill>
                  <a:srgbClr val="015245"/>
                </a:solidFill>
                <a:latin typeface="Arial"/>
              </a:rPr>
              <a:t>Teoranta</a:t>
            </a:r>
            <a:r>
              <a:rPr lang="en-US" b="1" kern="0" dirty="0">
                <a:solidFill>
                  <a:srgbClr val="015245"/>
                </a:solidFill>
                <a:latin typeface="Arial"/>
              </a:rPr>
              <a:t>, Co. Donegal</a:t>
            </a: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r>
              <a:rPr lang="en-US" b="1" kern="0" dirty="0">
                <a:solidFill>
                  <a:srgbClr val="015245"/>
                </a:solidFill>
                <a:latin typeface="Arial"/>
              </a:rPr>
              <a:t>Randox India, Bangalore</a:t>
            </a: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r>
              <a:rPr lang="en-US" b="1" kern="0" dirty="0">
                <a:solidFill>
                  <a:srgbClr val="015245"/>
                </a:solidFill>
                <a:latin typeface="Arial"/>
              </a:rPr>
              <a:t>Randox USA, West Virginia</a:t>
            </a: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Wingdings" panose="05000000000000000000" pitchFamily="2" charset="2"/>
              <a:buChar char="§"/>
              <a:defRPr/>
            </a:pPr>
            <a:r>
              <a:rPr lang="en-US" b="1" kern="0" dirty="0">
                <a:solidFill>
                  <a:srgbClr val="015245"/>
                </a:solidFill>
                <a:latin typeface="Arial"/>
              </a:rPr>
              <a:t>Randox Science Park, Co. Antrim</a:t>
            </a:r>
          </a:p>
          <a:p>
            <a:pPr lvl="0" defTabSz="1020763" eaLnBrk="0" fontAlgn="base" hangingPunct="0">
              <a:lnSpc>
                <a:spcPct val="90000"/>
              </a:lnSpc>
              <a:spcBef>
                <a:spcPct val="0"/>
              </a:spcBef>
              <a:spcAft>
                <a:spcPct val="0"/>
              </a:spcAft>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Arial" panose="020B0604020202020204" pitchFamily="34" charset="0"/>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Arial" panose="020B0604020202020204" pitchFamily="34" charset="0"/>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Arial" panose="020B0604020202020204" pitchFamily="34" charset="0"/>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Arial" panose="020B0604020202020204" pitchFamily="34" charset="0"/>
              <a:buChar char="•"/>
              <a:defRPr/>
            </a:pPr>
            <a:endParaRPr lang="en-US" b="1" kern="0" dirty="0">
              <a:solidFill>
                <a:srgbClr val="015245"/>
              </a:solidFill>
              <a:latin typeface="Arial"/>
            </a:endParaRPr>
          </a:p>
          <a:p>
            <a:pPr marL="285750" lvl="0" indent="-285750" defTabSz="1020763" eaLnBrk="0" fontAlgn="base" hangingPunct="0">
              <a:lnSpc>
                <a:spcPct val="90000"/>
              </a:lnSpc>
              <a:spcBef>
                <a:spcPct val="0"/>
              </a:spcBef>
              <a:spcAft>
                <a:spcPct val="0"/>
              </a:spcAft>
              <a:buFont typeface="Arial" panose="020B0604020202020204" pitchFamily="34" charset="0"/>
              <a:buChar char="•"/>
              <a:defRPr/>
            </a:pPr>
            <a:endParaRPr lang="en-US" b="1" kern="0" dirty="0">
              <a:solidFill>
                <a:srgbClr val="015245"/>
              </a:solidFill>
              <a:latin typeface="Arial"/>
            </a:endParaRPr>
          </a:p>
        </p:txBody>
      </p:sp>
      <p:pic>
        <p:nvPicPr>
          <p:cNvPr id="9"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9" t="4956" r="3128" b="4956"/>
          <a:stretch/>
        </p:blipFill>
        <p:spPr bwMode="auto">
          <a:xfrm>
            <a:off x="5328771" y="1252895"/>
            <a:ext cx="3095912" cy="1852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G:\Management PA\Zara\Images\Dungloe Cleanroom\Pictures 51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51" b="23234"/>
          <a:stretch/>
        </p:blipFill>
        <p:spPr bwMode="auto">
          <a:xfrm>
            <a:off x="5419438" y="3959337"/>
            <a:ext cx="3095912" cy="1891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1985" y="3965397"/>
            <a:ext cx="3217653" cy="18852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2759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048696" y="365126"/>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marL="0" marR="0" lvl="0" indent="0" defTabSz="1020763"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a:ea typeface="+mj-ea"/>
                <a:cs typeface="+mj-cs"/>
              </a:rPr>
              <a:t>Randox Products</a:t>
            </a:r>
          </a:p>
        </p:txBody>
      </p:sp>
      <p:sp>
        <p:nvSpPr>
          <p:cNvPr id="5" name="Rectangle 6"/>
          <p:cNvSpPr txBox="1">
            <a:spLocks noChangeArrowheads="1"/>
          </p:cNvSpPr>
          <p:nvPr/>
        </p:nvSpPr>
        <p:spPr bwMode="auto">
          <a:xfrm>
            <a:off x="746505" y="1412109"/>
            <a:ext cx="7768845" cy="452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t" anchorCtr="0" compatLnSpc="1">
            <a:prstTxWarp prst="textNoShape">
              <a:avLst/>
            </a:prstTxWarp>
            <a:normAutofit fontScale="92500"/>
          </a:bodyPr>
          <a:lstStyle>
            <a:lvl1pPr marL="169863" indent="-169863"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ea typeface="+mn-ea"/>
                <a:cs typeface="+mn-cs"/>
              </a:defRPr>
            </a:lvl1pPr>
            <a:lvl2pPr marL="515938" indent="-168275" algn="l" defTabSz="1020763" rtl="0" eaLnBrk="0" fontAlgn="base" hangingPunct="0">
              <a:spcBef>
                <a:spcPct val="20000"/>
              </a:spcBef>
              <a:spcAft>
                <a:spcPct val="20000"/>
              </a:spcAft>
              <a:buClr>
                <a:schemeClr val="hlink"/>
              </a:buClr>
              <a:buChar char="–"/>
              <a:defRPr sz="1600">
                <a:solidFill>
                  <a:schemeClr val="tx1"/>
                </a:solidFill>
                <a:latin typeface="+mn-lt"/>
              </a:defRPr>
            </a:lvl2pPr>
            <a:lvl3pPr marL="855663" indent="-173038"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3pPr>
            <a:lvl4pPr marL="1204913" indent="-174625"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4pPr>
            <a:lvl5pPr marL="15382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5pPr>
            <a:lvl6pPr marL="19954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6pPr>
            <a:lvl7pPr marL="24526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7pPr>
            <a:lvl8pPr marL="29098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8pPr>
            <a:lvl9pPr marL="33670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9pPr>
          </a:lstStyle>
          <a:p>
            <a:pPr>
              <a:lnSpc>
                <a:spcPct val="150000"/>
              </a:lnSpc>
              <a:spcBef>
                <a:spcPct val="40000"/>
              </a:spcBef>
              <a:buClr>
                <a:srgbClr val="006600"/>
              </a:buClr>
              <a:defRPr/>
            </a:pPr>
            <a:r>
              <a:rPr lang="en-GB" sz="1800" kern="0" dirty="0">
                <a:solidFill>
                  <a:schemeClr val="bg1">
                    <a:lumMod val="50000"/>
                  </a:schemeClr>
                </a:solidFill>
                <a:latin typeface="Arial"/>
              </a:rPr>
              <a:t>Provide a wide range of Quality Control Solutions</a:t>
            </a:r>
          </a:p>
          <a:p>
            <a:pPr lvl="1">
              <a:lnSpc>
                <a:spcPct val="150000"/>
              </a:lnSpc>
              <a:spcBef>
                <a:spcPct val="40000"/>
              </a:spcBef>
              <a:buClr>
                <a:srgbClr val="006600"/>
              </a:buClr>
              <a:buFont typeface="Wingdings" panose="05000000000000000000" pitchFamily="2" charset="2"/>
              <a:buChar char="§"/>
              <a:defRPr/>
            </a:pPr>
            <a:r>
              <a:rPr lang="en-GB" sz="1800" kern="0" dirty="0" err="1">
                <a:solidFill>
                  <a:schemeClr val="bg1">
                    <a:lumMod val="50000"/>
                  </a:schemeClr>
                </a:solidFill>
                <a:latin typeface="Arial"/>
              </a:rPr>
              <a:t>Acusera</a:t>
            </a:r>
            <a:r>
              <a:rPr lang="en-GB" sz="1800" kern="0" dirty="0">
                <a:solidFill>
                  <a:schemeClr val="bg1">
                    <a:lumMod val="50000"/>
                  </a:schemeClr>
                </a:solidFill>
                <a:latin typeface="Arial"/>
              </a:rPr>
              <a:t> QC serum, RIQAS EQA and 24.7 Live Online peer group software</a:t>
            </a:r>
          </a:p>
          <a:p>
            <a:pPr>
              <a:lnSpc>
                <a:spcPct val="150000"/>
              </a:lnSpc>
              <a:spcBef>
                <a:spcPct val="40000"/>
              </a:spcBef>
              <a:buClr>
                <a:srgbClr val="006600"/>
              </a:buClr>
              <a:defRPr/>
            </a:pPr>
            <a:r>
              <a:rPr lang="en-GB" sz="1800" kern="0" dirty="0">
                <a:solidFill>
                  <a:schemeClr val="bg1">
                    <a:lumMod val="50000"/>
                  </a:schemeClr>
                </a:solidFill>
                <a:latin typeface="Arial"/>
              </a:rPr>
              <a:t>Develop, manufacture and support diagnostic reagents</a:t>
            </a:r>
          </a:p>
          <a:p>
            <a:pPr lvl="1">
              <a:lnSpc>
                <a:spcPct val="150000"/>
              </a:lnSpc>
              <a:spcBef>
                <a:spcPct val="40000"/>
              </a:spcBef>
              <a:buClr>
                <a:srgbClr val="006600"/>
              </a:buClr>
              <a:buFont typeface="Wingdings" panose="05000000000000000000" pitchFamily="2" charset="2"/>
              <a:buChar char="§"/>
              <a:defRPr/>
            </a:pPr>
            <a:r>
              <a:rPr lang="en-GB" sz="1800" kern="0" dirty="0">
                <a:solidFill>
                  <a:schemeClr val="bg1">
                    <a:lumMod val="50000"/>
                  </a:schemeClr>
                </a:solidFill>
                <a:latin typeface="Arial"/>
              </a:rPr>
              <a:t>Highest quality reagents on the market</a:t>
            </a:r>
          </a:p>
          <a:p>
            <a:pPr>
              <a:lnSpc>
                <a:spcPct val="150000"/>
              </a:lnSpc>
              <a:spcBef>
                <a:spcPct val="40000"/>
              </a:spcBef>
              <a:buClr>
                <a:srgbClr val="006600"/>
              </a:buClr>
              <a:defRPr/>
            </a:pPr>
            <a:r>
              <a:rPr lang="en-GB" sz="1800" kern="0" dirty="0">
                <a:solidFill>
                  <a:schemeClr val="bg1">
                    <a:lumMod val="50000"/>
                  </a:schemeClr>
                </a:solidFill>
                <a:latin typeface="Arial"/>
              </a:rPr>
              <a:t>The RX series of clinical chemistry analysers</a:t>
            </a:r>
          </a:p>
          <a:p>
            <a:pPr lvl="1">
              <a:lnSpc>
                <a:spcPct val="150000"/>
              </a:lnSpc>
              <a:spcBef>
                <a:spcPct val="40000"/>
              </a:spcBef>
              <a:buClr>
                <a:srgbClr val="006600"/>
              </a:buClr>
              <a:buFont typeface="Wingdings" panose="05000000000000000000" pitchFamily="2" charset="2"/>
              <a:buChar char="§"/>
              <a:defRPr/>
            </a:pPr>
            <a:r>
              <a:rPr lang="en-GB" sz="1800" kern="0" dirty="0">
                <a:solidFill>
                  <a:schemeClr val="bg1">
                    <a:lumMod val="50000"/>
                  </a:schemeClr>
                </a:solidFill>
                <a:latin typeface="Arial"/>
              </a:rPr>
              <a:t>A robust range of analysers for all types of laboratories</a:t>
            </a:r>
          </a:p>
          <a:p>
            <a:pPr>
              <a:lnSpc>
                <a:spcPct val="150000"/>
              </a:lnSpc>
              <a:spcBef>
                <a:spcPct val="40000"/>
              </a:spcBef>
              <a:buClr>
                <a:srgbClr val="006600"/>
              </a:buClr>
              <a:defRPr/>
            </a:pPr>
            <a:r>
              <a:rPr lang="en-GB" sz="1800" kern="0" dirty="0">
                <a:solidFill>
                  <a:schemeClr val="bg1">
                    <a:lumMod val="50000"/>
                  </a:schemeClr>
                </a:solidFill>
                <a:latin typeface="Arial"/>
              </a:rPr>
              <a:t>Biochip Array Technology</a:t>
            </a:r>
          </a:p>
          <a:p>
            <a:pPr lvl="1">
              <a:lnSpc>
                <a:spcPct val="150000"/>
              </a:lnSpc>
              <a:spcBef>
                <a:spcPct val="40000"/>
              </a:spcBef>
              <a:buClr>
                <a:srgbClr val="006600"/>
              </a:buClr>
              <a:buFont typeface="Wingdings" panose="05000000000000000000" pitchFamily="2" charset="2"/>
              <a:buChar char="§"/>
              <a:defRPr/>
            </a:pPr>
            <a:r>
              <a:rPr lang="en-GB" sz="1800" kern="0" dirty="0">
                <a:solidFill>
                  <a:schemeClr val="bg1">
                    <a:lumMod val="50000"/>
                  </a:schemeClr>
                </a:solidFill>
                <a:latin typeface="Arial"/>
              </a:rPr>
              <a:t>The Gold standard of multiplex testing</a:t>
            </a:r>
          </a:p>
          <a:p>
            <a:pPr lvl="1">
              <a:lnSpc>
                <a:spcPct val="150000"/>
              </a:lnSpc>
              <a:spcBef>
                <a:spcPct val="40000"/>
              </a:spcBef>
              <a:buClr>
                <a:schemeClr val="bg1">
                  <a:lumMod val="50000"/>
                </a:schemeClr>
              </a:buClr>
              <a:buFont typeface="Arial" panose="020B0604020202020204" pitchFamily="34" charset="0"/>
              <a:buChar char="–"/>
              <a:defRPr/>
            </a:pPr>
            <a:endParaRPr lang="en-GB" sz="1800" kern="0" dirty="0">
              <a:solidFill>
                <a:schemeClr val="bg1">
                  <a:lumMod val="50000"/>
                </a:schemeClr>
              </a:solidFill>
              <a:latin typeface="Arial"/>
            </a:endParaRPr>
          </a:p>
          <a:p>
            <a:pPr>
              <a:lnSpc>
                <a:spcPct val="150000"/>
              </a:lnSpc>
              <a:spcBef>
                <a:spcPct val="40000"/>
              </a:spcBef>
              <a:buClr>
                <a:schemeClr val="bg1">
                  <a:lumMod val="50000"/>
                </a:schemeClr>
              </a:buClr>
              <a:buFont typeface="Courier New" panose="02070309020205020404" pitchFamily="49" charset="0"/>
              <a:buChar char="o"/>
              <a:defRPr/>
            </a:pPr>
            <a:endParaRPr lang="en-GB" sz="1800" kern="0" dirty="0">
              <a:solidFill>
                <a:schemeClr val="bg1">
                  <a:lumMod val="50000"/>
                </a:schemeClr>
              </a:solidFill>
              <a:latin typeface="Arial"/>
            </a:endParaRPr>
          </a:p>
        </p:txBody>
      </p:sp>
    </p:spTree>
    <p:extLst>
      <p:ext uri="{BB962C8B-B14F-4D97-AF65-F5344CB8AC3E}">
        <p14:creationId xmlns:p14="http://schemas.microsoft.com/office/powerpoint/2010/main" val="2203400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1048696" y="365126"/>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marL="0" marR="0" lvl="0" indent="0" defTabSz="1020763" rtl="0" eaLnBrk="0" fontAlgn="base" latinLnBrk="0" hangingPunct="0">
              <a:lnSpc>
                <a:spcPct val="90000"/>
              </a:lnSpc>
              <a:spcBef>
                <a:spcPct val="0"/>
              </a:spcBef>
              <a:spcAft>
                <a:spcPct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Arial"/>
                <a:ea typeface="+mj-ea"/>
                <a:cs typeface="+mj-cs"/>
              </a:rPr>
              <a:t>Global Randox</a:t>
            </a:r>
          </a:p>
        </p:txBody>
      </p:sp>
      <p:sp>
        <p:nvSpPr>
          <p:cNvPr id="5" name="Rectangle 6"/>
          <p:cNvSpPr txBox="1">
            <a:spLocks noChangeArrowheads="1"/>
          </p:cNvSpPr>
          <p:nvPr/>
        </p:nvSpPr>
        <p:spPr bwMode="auto">
          <a:xfrm>
            <a:off x="746505" y="1412109"/>
            <a:ext cx="7768845" cy="432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t" anchorCtr="0" compatLnSpc="1">
            <a:prstTxWarp prst="textNoShape">
              <a:avLst/>
            </a:prstTxWarp>
            <a:normAutofit fontScale="92500"/>
          </a:bodyPr>
          <a:lstStyle>
            <a:lvl1pPr marL="169863" indent="-169863"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ea typeface="+mn-ea"/>
                <a:cs typeface="+mn-cs"/>
              </a:defRPr>
            </a:lvl1pPr>
            <a:lvl2pPr marL="515938" indent="-168275" algn="l" defTabSz="1020763" rtl="0" eaLnBrk="0" fontAlgn="base" hangingPunct="0">
              <a:spcBef>
                <a:spcPct val="20000"/>
              </a:spcBef>
              <a:spcAft>
                <a:spcPct val="20000"/>
              </a:spcAft>
              <a:buClr>
                <a:schemeClr val="hlink"/>
              </a:buClr>
              <a:buChar char="–"/>
              <a:defRPr sz="1600">
                <a:solidFill>
                  <a:schemeClr val="tx1"/>
                </a:solidFill>
                <a:latin typeface="+mn-lt"/>
              </a:defRPr>
            </a:lvl2pPr>
            <a:lvl3pPr marL="855663" indent="-173038"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3pPr>
            <a:lvl4pPr marL="1204913" indent="-174625"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4pPr>
            <a:lvl5pPr marL="15382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5pPr>
            <a:lvl6pPr marL="19954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6pPr>
            <a:lvl7pPr marL="24526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7pPr>
            <a:lvl8pPr marL="29098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8pPr>
            <a:lvl9pPr marL="3367088" indent="-158750" algn="l" defTabSz="1020763" rtl="0" eaLnBrk="0" fontAlgn="base" hangingPunct="0">
              <a:spcBef>
                <a:spcPct val="20000"/>
              </a:spcBef>
              <a:spcAft>
                <a:spcPct val="20000"/>
              </a:spcAft>
              <a:buClr>
                <a:schemeClr val="hlink"/>
              </a:buClr>
              <a:buFont typeface="Wingdings" pitchFamily="2" charset="2"/>
              <a:buChar char="§"/>
              <a:defRPr sz="1600">
                <a:solidFill>
                  <a:schemeClr val="tx1"/>
                </a:solidFill>
                <a:latin typeface="+mn-lt"/>
              </a:defRPr>
            </a:lvl9pPr>
          </a:lstStyle>
          <a:p>
            <a:pPr>
              <a:lnSpc>
                <a:spcPct val="150000"/>
              </a:lnSpc>
              <a:spcBef>
                <a:spcPct val="40000"/>
              </a:spcBef>
              <a:buClr>
                <a:srgbClr val="006600"/>
              </a:buClr>
              <a:defRPr/>
            </a:pPr>
            <a:r>
              <a:rPr lang="en-GB" sz="1800" kern="0" dirty="0">
                <a:solidFill>
                  <a:schemeClr val="bg1">
                    <a:lumMod val="50000"/>
                  </a:schemeClr>
                </a:solidFill>
                <a:latin typeface="Arial"/>
              </a:rPr>
              <a:t>Customers and customer support in </a:t>
            </a:r>
            <a:r>
              <a:rPr lang="en-GB" sz="1800" b="1" kern="0" dirty="0">
                <a:solidFill>
                  <a:srgbClr val="015245"/>
                </a:solidFill>
                <a:latin typeface="Arial"/>
              </a:rPr>
              <a:t>145 countries</a:t>
            </a:r>
          </a:p>
          <a:p>
            <a:pPr>
              <a:lnSpc>
                <a:spcPct val="150000"/>
              </a:lnSpc>
              <a:spcBef>
                <a:spcPct val="40000"/>
              </a:spcBef>
              <a:buClr>
                <a:srgbClr val="006600"/>
              </a:buClr>
              <a:defRPr/>
            </a:pPr>
            <a:r>
              <a:rPr lang="en-GB" sz="1800" kern="0" dirty="0">
                <a:solidFill>
                  <a:schemeClr val="bg1">
                    <a:lumMod val="50000"/>
                  </a:schemeClr>
                </a:solidFill>
                <a:latin typeface="Arial"/>
              </a:rPr>
              <a:t>Randox products are made available in 3 ways</a:t>
            </a:r>
          </a:p>
          <a:p>
            <a:pPr lvl="1">
              <a:lnSpc>
                <a:spcPct val="150000"/>
              </a:lnSpc>
              <a:spcBef>
                <a:spcPct val="40000"/>
              </a:spcBef>
              <a:buClr>
                <a:srgbClr val="006600"/>
              </a:buClr>
              <a:buFont typeface="Wingdings" panose="05000000000000000000" pitchFamily="2" charset="2"/>
              <a:buChar char="§"/>
              <a:defRPr/>
            </a:pPr>
            <a:r>
              <a:rPr lang="en-GB" sz="1800" kern="0" dirty="0">
                <a:solidFill>
                  <a:schemeClr val="bg1">
                    <a:lumMod val="50000"/>
                  </a:schemeClr>
                </a:solidFill>
                <a:latin typeface="Arial"/>
              </a:rPr>
              <a:t>Direct Randox sales offices</a:t>
            </a:r>
          </a:p>
          <a:p>
            <a:pPr lvl="1">
              <a:lnSpc>
                <a:spcPct val="150000"/>
              </a:lnSpc>
              <a:spcBef>
                <a:spcPct val="40000"/>
              </a:spcBef>
              <a:buClr>
                <a:srgbClr val="006600"/>
              </a:buClr>
              <a:buFont typeface="Wingdings" panose="05000000000000000000" pitchFamily="2" charset="2"/>
              <a:buChar char="§"/>
              <a:defRPr/>
            </a:pPr>
            <a:r>
              <a:rPr lang="en-GB" sz="1800" kern="0" dirty="0">
                <a:solidFill>
                  <a:schemeClr val="bg1">
                    <a:lumMod val="50000"/>
                  </a:schemeClr>
                </a:solidFill>
                <a:latin typeface="Arial"/>
              </a:rPr>
              <a:t>Randox Distributors</a:t>
            </a:r>
          </a:p>
          <a:p>
            <a:pPr lvl="1">
              <a:lnSpc>
                <a:spcPct val="150000"/>
              </a:lnSpc>
              <a:spcBef>
                <a:spcPct val="40000"/>
              </a:spcBef>
              <a:buClr>
                <a:srgbClr val="006600"/>
              </a:buClr>
              <a:buFont typeface="Wingdings" panose="05000000000000000000" pitchFamily="2" charset="2"/>
              <a:buChar char="§"/>
              <a:defRPr/>
            </a:pPr>
            <a:r>
              <a:rPr lang="en-GB" sz="1800" kern="0" dirty="0">
                <a:solidFill>
                  <a:schemeClr val="bg1">
                    <a:lumMod val="50000"/>
                  </a:schemeClr>
                </a:solidFill>
                <a:latin typeface="Arial"/>
              </a:rPr>
              <a:t>OEM Manufacturing</a:t>
            </a:r>
          </a:p>
          <a:p>
            <a:pPr>
              <a:lnSpc>
                <a:spcPct val="150000"/>
              </a:lnSpc>
              <a:spcBef>
                <a:spcPct val="40000"/>
              </a:spcBef>
              <a:buClr>
                <a:srgbClr val="006600"/>
              </a:buClr>
              <a:defRPr/>
            </a:pPr>
            <a:r>
              <a:rPr lang="en-GB" sz="1800" kern="0" dirty="0">
                <a:solidFill>
                  <a:schemeClr val="bg1">
                    <a:lumMod val="50000"/>
                  </a:schemeClr>
                </a:solidFill>
                <a:latin typeface="Arial"/>
              </a:rPr>
              <a:t>Primary manufacturer of innovative diagnostic products</a:t>
            </a:r>
          </a:p>
          <a:p>
            <a:pPr>
              <a:lnSpc>
                <a:spcPct val="150000"/>
              </a:lnSpc>
              <a:spcBef>
                <a:spcPct val="40000"/>
              </a:spcBef>
              <a:buClr>
                <a:srgbClr val="006600"/>
              </a:buClr>
              <a:defRPr/>
            </a:pPr>
            <a:r>
              <a:rPr lang="en-GB" sz="1800" kern="0" dirty="0">
                <a:solidFill>
                  <a:schemeClr val="bg1">
                    <a:lumMod val="50000"/>
                  </a:schemeClr>
                </a:solidFill>
                <a:latin typeface="Arial"/>
              </a:rPr>
              <a:t>We supply products to hospitals, clinical, veterinary and research laboratories</a:t>
            </a:r>
          </a:p>
          <a:p>
            <a:pPr>
              <a:lnSpc>
                <a:spcPct val="150000"/>
              </a:lnSpc>
              <a:spcBef>
                <a:spcPct val="40000"/>
              </a:spcBef>
              <a:buClr>
                <a:srgbClr val="006600"/>
              </a:buClr>
              <a:defRPr/>
            </a:pPr>
            <a:r>
              <a:rPr lang="en-GB" sz="1800" kern="0" dirty="0">
                <a:solidFill>
                  <a:schemeClr val="bg1">
                    <a:lumMod val="50000"/>
                  </a:schemeClr>
                </a:solidFill>
                <a:latin typeface="Arial"/>
              </a:rPr>
              <a:t>Over </a:t>
            </a:r>
            <a:r>
              <a:rPr lang="en-GB" sz="1800" b="1" kern="0" dirty="0">
                <a:solidFill>
                  <a:srgbClr val="015245"/>
                </a:solidFill>
                <a:latin typeface="Arial"/>
              </a:rPr>
              <a:t>100,000</a:t>
            </a:r>
            <a:r>
              <a:rPr lang="en-GB" sz="1800" kern="0" dirty="0">
                <a:solidFill>
                  <a:schemeClr val="bg1">
                    <a:lumMod val="50000"/>
                  </a:schemeClr>
                </a:solidFill>
                <a:latin typeface="Arial"/>
              </a:rPr>
              <a:t> end user clients using Randox products</a:t>
            </a:r>
          </a:p>
        </p:txBody>
      </p:sp>
    </p:spTree>
    <p:extLst>
      <p:ext uri="{BB962C8B-B14F-4D97-AF65-F5344CB8AC3E}">
        <p14:creationId xmlns:p14="http://schemas.microsoft.com/office/powerpoint/2010/main" val="50006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0480" t="19182" r="19293" b="6496"/>
          <a:stretch/>
        </p:blipFill>
        <p:spPr>
          <a:xfrm>
            <a:off x="4240422" y="1541403"/>
            <a:ext cx="4399472" cy="4572193"/>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797147110"/>
              </p:ext>
            </p:extLst>
          </p:nvPr>
        </p:nvGraphicFramePr>
        <p:xfrm>
          <a:off x="-510037" y="1338611"/>
          <a:ext cx="5556490" cy="4977776"/>
        </p:xfrm>
        <a:graphic>
          <a:graphicData uri="http://schemas.openxmlformats.org/drawingml/2006/table">
            <a:tbl>
              <a:tblPr firstRow="1" bandRow="1">
                <a:tableStyleId>{BC89EF96-8CEA-46FF-86C4-4CE0E7609802}</a:tableStyleId>
              </a:tblPr>
              <a:tblGrid>
                <a:gridCol w="2778245">
                  <a:extLst>
                    <a:ext uri="{9D8B030D-6E8A-4147-A177-3AD203B41FA5}">
                      <a16:colId xmlns:a16="http://schemas.microsoft.com/office/drawing/2014/main" val="20000"/>
                    </a:ext>
                  </a:extLst>
                </a:gridCol>
                <a:gridCol w="2778245">
                  <a:extLst>
                    <a:ext uri="{9D8B030D-6E8A-4147-A177-3AD203B41FA5}">
                      <a16:colId xmlns:a16="http://schemas.microsoft.com/office/drawing/2014/main" val="20001"/>
                    </a:ext>
                  </a:extLst>
                </a:gridCol>
              </a:tblGrid>
              <a:tr h="311111">
                <a:tc>
                  <a:txBody>
                    <a:bodyPr/>
                    <a:lstStyle/>
                    <a:p>
                      <a:pPr algn="ctr" fontAlgn="b"/>
                      <a:r>
                        <a:rPr lang="en-US" sz="1100" b="0" i="0" u="none" strike="noStrike" dirty="0">
                          <a:solidFill>
                            <a:srgbClr val="006600"/>
                          </a:solidFill>
                          <a:effectLst/>
                          <a:latin typeface="Calibri" panose="020F0502020204030204" pitchFamily="34" charset="0"/>
                        </a:rPr>
                        <a:t>NIGERIA</a:t>
                      </a:r>
                    </a:p>
                  </a:txBody>
                  <a:tcPr marL="15240" marR="15240" marT="7620" marB="0" anchor="b">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
                      <a:r>
                        <a:rPr lang="en-US" sz="1100" b="0" i="0" u="none" strike="noStrike">
                          <a:solidFill>
                            <a:srgbClr val="006600"/>
                          </a:solidFill>
                          <a:effectLst/>
                          <a:latin typeface="Calibri" panose="020F0502020204030204" pitchFamily="34" charset="0"/>
                        </a:rPr>
                        <a:t>UGANDA</a:t>
                      </a:r>
                    </a:p>
                  </a:txBody>
                  <a:tcPr marL="15240" marR="15240" marT="7620" marB="0" anchor="b">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1111">
                <a:tc>
                  <a:txBody>
                    <a:bodyPr/>
                    <a:lstStyle/>
                    <a:p>
                      <a:pPr algn="ctr" fontAlgn="b"/>
                      <a:r>
                        <a:rPr lang="en-US" sz="1100" b="0" i="0" u="none" strike="noStrike">
                          <a:solidFill>
                            <a:srgbClr val="006600"/>
                          </a:solidFill>
                          <a:effectLst/>
                          <a:latin typeface="Calibri" panose="020F0502020204030204" pitchFamily="34" charset="0"/>
                        </a:rPr>
                        <a:t>ETHIOPIA</a:t>
                      </a:r>
                    </a:p>
                  </a:txBody>
                  <a:tcPr marL="15240" marR="15240" marT="7620" marB="0" anchor="b">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6600"/>
                          </a:solidFill>
                          <a:effectLst/>
                          <a:latin typeface="Calibri" panose="020F0502020204030204" pitchFamily="34" charset="0"/>
                        </a:rPr>
                        <a:t>SEYCHELLES </a:t>
                      </a:r>
                    </a:p>
                  </a:txBody>
                  <a:tcPr marL="15240" marR="15240" marT="7620" marB="0" anchor="b">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1111">
                <a:tc>
                  <a:txBody>
                    <a:bodyPr/>
                    <a:lstStyle/>
                    <a:p>
                      <a:pPr algn="ctr" fontAlgn="b"/>
                      <a:r>
                        <a:rPr lang="en-US" sz="1100" b="0" i="0" u="none" strike="noStrike">
                          <a:solidFill>
                            <a:srgbClr val="006600"/>
                          </a:solidFill>
                          <a:effectLst/>
                          <a:latin typeface="Calibri" panose="020F0502020204030204" pitchFamily="34" charset="0"/>
                        </a:rPr>
                        <a:t>KENYA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0" i="0" u="none" strike="noStrike">
                          <a:solidFill>
                            <a:srgbClr val="006600"/>
                          </a:solidFill>
                          <a:effectLst/>
                          <a:latin typeface="Calibri" panose="020F0502020204030204" pitchFamily="34" charset="0"/>
                        </a:rPr>
                        <a:t>CAMEROON</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1111">
                <a:tc>
                  <a:txBody>
                    <a:bodyPr/>
                    <a:lstStyle/>
                    <a:p>
                      <a:pPr algn="ctr" fontAlgn="b"/>
                      <a:r>
                        <a:rPr lang="en-US" sz="1100" b="0" i="0" u="none" strike="noStrike">
                          <a:solidFill>
                            <a:srgbClr val="006600"/>
                          </a:solidFill>
                          <a:effectLst/>
                          <a:latin typeface="Calibri" panose="020F0502020204030204" pitchFamily="34" charset="0"/>
                        </a:rPr>
                        <a:t>SUDAN</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6600"/>
                          </a:solidFill>
                          <a:effectLst/>
                          <a:latin typeface="Calibri" panose="020F0502020204030204" pitchFamily="34" charset="0"/>
                        </a:rPr>
                        <a:t>ZIMBABWE</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1111">
                <a:tc>
                  <a:txBody>
                    <a:bodyPr/>
                    <a:lstStyle/>
                    <a:p>
                      <a:pPr algn="ctr" fontAlgn="b"/>
                      <a:r>
                        <a:rPr lang="en-US" sz="1100" b="0" i="0" u="none" strike="noStrike" dirty="0">
                          <a:solidFill>
                            <a:srgbClr val="006600"/>
                          </a:solidFill>
                          <a:effectLst/>
                          <a:latin typeface="Calibri" panose="020F0502020204030204" pitchFamily="34" charset="0"/>
                        </a:rPr>
                        <a:t>GHANA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0" i="0" u="none" strike="noStrike">
                          <a:solidFill>
                            <a:srgbClr val="006600"/>
                          </a:solidFill>
                          <a:effectLst/>
                          <a:latin typeface="Calibri" panose="020F0502020204030204" pitchFamily="34" charset="0"/>
                        </a:rPr>
                        <a:t>ZAMBIA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11111">
                <a:tc>
                  <a:txBody>
                    <a:bodyPr/>
                    <a:lstStyle/>
                    <a:p>
                      <a:pPr algn="ctr" fontAlgn="b"/>
                      <a:r>
                        <a:rPr lang="en-US" sz="1100" b="0" i="0" u="none" strike="noStrike">
                          <a:solidFill>
                            <a:srgbClr val="006600"/>
                          </a:solidFill>
                          <a:effectLst/>
                          <a:latin typeface="Calibri" panose="020F0502020204030204" pitchFamily="34" charset="0"/>
                        </a:rPr>
                        <a:t>GAMBIA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6600"/>
                          </a:solidFill>
                          <a:effectLst/>
                          <a:latin typeface="Calibri" panose="020F0502020204030204" pitchFamily="34" charset="0"/>
                        </a:rPr>
                        <a:t> SAO TOME</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1111">
                <a:tc>
                  <a:txBody>
                    <a:bodyPr/>
                    <a:lstStyle/>
                    <a:p>
                      <a:pPr algn="ctr" fontAlgn="b"/>
                      <a:r>
                        <a:rPr lang="en-US" sz="1100" b="0" i="0" u="none" strike="noStrike">
                          <a:solidFill>
                            <a:srgbClr val="006600"/>
                          </a:solidFill>
                          <a:effectLst/>
                          <a:latin typeface="Calibri" panose="020F0502020204030204" pitchFamily="34" charset="0"/>
                        </a:rPr>
                        <a:t>MAURITANIA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0" i="0" u="none" strike="noStrike">
                          <a:solidFill>
                            <a:srgbClr val="006600"/>
                          </a:solidFill>
                          <a:effectLst/>
                          <a:latin typeface="Calibri" panose="020F0502020204030204" pitchFamily="34" charset="0"/>
                        </a:rPr>
                        <a:t>GUINEA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1111">
                <a:tc>
                  <a:txBody>
                    <a:bodyPr/>
                    <a:lstStyle/>
                    <a:p>
                      <a:pPr algn="ctr" fontAlgn="b"/>
                      <a:r>
                        <a:rPr lang="en-US" sz="1100" b="0" i="0" u="none" strike="noStrike">
                          <a:solidFill>
                            <a:srgbClr val="006600"/>
                          </a:solidFill>
                          <a:effectLst/>
                          <a:latin typeface="Calibri" panose="020F0502020204030204" pitchFamily="34" charset="0"/>
                        </a:rPr>
                        <a:t>TANZANIA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6600"/>
                          </a:solidFill>
                          <a:effectLst/>
                          <a:latin typeface="Calibri" panose="020F0502020204030204" pitchFamily="34" charset="0"/>
                        </a:rPr>
                        <a:t>CHAD</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1111">
                <a:tc>
                  <a:txBody>
                    <a:bodyPr/>
                    <a:lstStyle/>
                    <a:p>
                      <a:pPr algn="ctr" fontAlgn="b"/>
                      <a:r>
                        <a:rPr lang="en-US" sz="1100" b="0" i="0" u="none" strike="noStrike">
                          <a:solidFill>
                            <a:srgbClr val="006600"/>
                          </a:solidFill>
                          <a:effectLst/>
                          <a:latin typeface="Calibri" panose="020F0502020204030204" pitchFamily="34" charset="0"/>
                        </a:rPr>
                        <a:t>IVORY COAST</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0" i="0" u="none" strike="noStrike" dirty="0">
                          <a:solidFill>
                            <a:srgbClr val="006600"/>
                          </a:solidFill>
                          <a:effectLst/>
                          <a:latin typeface="Calibri" panose="020F0502020204030204" pitchFamily="34" charset="0"/>
                        </a:rPr>
                        <a:t>LIBERIA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11111">
                <a:tc>
                  <a:txBody>
                    <a:bodyPr/>
                    <a:lstStyle/>
                    <a:p>
                      <a:pPr algn="ctr" fontAlgn="b"/>
                      <a:r>
                        <a:rPr lang="en-US" sz="1100" b="0" i="0" u="none" strike="noStrike">
                          <a:solidFill>
                            <a:srgbClr val="006600"/>
                          </a:solidFill>
                          <a:effectLst/>
                          <a:latin typeface="Calibri" panose="020F0502020204030204" pitchFamily="34" charset="0"/>
                        </a:rPr>
                        <a:t>GABON</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6600"/>
                          </a:solidFill>
                          <a:effectLst/>
                          <a:latin typeface="Calibri" panose="020F0502020204030204" pitchFamily="34" charset="0"/>
                        </a:rPr>
                        <a:t>RWANDA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1111">
                <a:tc>
                  <a:txBody>
                    <a:bodyPr/>
                    <a:lstStyle/>
                    <a:p>
                      <a:pPr algn="ctr" fontAlgn="b"/>
                      <a:r>
                        <a:rPr lang="en-US" sz="1100" b="0" i="0" u="none" strike="noStrike">
                          <a:solidFill>
                            <a:srgbClr val="006600"/>
                          </a:solidFill>
                          <a:effectLst/>
                          <a:latin typeface="Calibri" panose="020F0502020204030204" pitchFamily="34" charset="0"/>
                        </a:rPr>
                        <a:t>SENEGAL</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100" b="0" i="0" u="none" strike="noStrike">
                          <a:solidFill>
                            <a:srgbClr val="006600"/>
                          </a:solidFill>
                          <a:effectLst/>
                          <a:latin typeface="Calibri" panose="020F0502020204030204" pitchFamily="34" charset="0"/>
                        </a:rPr>
                        <a:t>Democratic Rep.of Congo</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1111">
                <a:tc>
                  <a:txBody>
                    <a:bodyPr/>
                    <a:lstStyle/>
                    <a:p>
                      <a:pPr algn="ctr" fontAlgn="b"/>
                      <a:r>
                        <a:rPr lang="en-US" sz="1100" b="0" i="0" u="none" strike="noStrike">
                          <a:solidFill>
                            <a:srgbClr val="006600"/>
                          </a:solidFill>
                          <a:effectLst/>
                          <a:latin typeface="Calibri" panose="020F0502020204030204" pitchFamily="34" charset="0"/>
                        </a:rPr>
                        <a:t>BURKINO FASO</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6600"/>
                          </a:solidFill>
                          <a:effectLst/>
                          <a:latin typeface="Calibri" panose="020F0502020204030204" pitchFamily="34" charset="0"/>
                        </a:rPr>
                        <a:t>SIERRA LEONE</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1111">
                <a:tc>
                  <a:txBody>
                    <a:bodyPr/>
                    <a:lstStyle/>
                    <a:p>
                      <a:pPr algn="ctr" fontAlgn="b"/>
                      <a:r>
                        <a:rPr lang="en-US" sz="1100" b="0" i="0" u="none" strike="noStrike">
                          <a:solidFill>
                            <a:srgbClr val="006600"/>
                          </a:solidFill>
                          <a:effectLst/>
                          <a:latin typeface="Calibri" panose="020F0502020204030204" pitchFamily="34" charset="0"/>
                        </a:rPr>
                        <a:t>NIGERIA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6600"/>
                          </a:solidFill>
                          <a:effectLst/>
                          <a:latin typeface="Calibri" panose="020F0502020204030204" pitchFamily="34" charset="0"/>
                        </a:rPr>
                        <a:t>NAMIBIA</a:t>
                      </a:r>
                      <a:endParaRPr lang="en-US" sz="1100" b="0" i="0" u="none" strike="noStrike" dirty="0">
                        <a:solidFill>
                          <a:srgbClr val="006600"/>
                        </a:solidFill>
                        <a:effectLst/>
                        <a:latin typeface="Calibri" panose="020F0502020204030204" pitchFamily="34" charset="0"/>
                      </a:endParaRP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11111">
                <a:tc>
                  <a:txBody>
                    <a:bodyPr/>
                    <a:lstStyle/>
                    <a:p>
                      <a:pPr algn="ctr" fontAlgn="b"/>
                      <a:r>
                        <a:rPr lang="en-US" sz="1100" b="0" i="0" u="none" strike="noStrike">
                          <a:solidFill>
                            <a:srgbClr val="006600"/>
                          </a:solidFill>
                          <a:effectLst/>
                          <a:latin typeface="Calibri" panose="020F0502020204030204" pitchFamily="34" charset="0"/>
                        </a:rPr>
                        <a:t>ETHIOPIA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6600"/>
                          </a:solidFill>
                          <a:effectLst/>
                          <a:latin typeface="Calibri" panose="020F0502020204030204" pitchFamily="34" charset="0"/>
                        </a:rPr>
                        <a:t>BOTSWANA</a:t>
                      </a:r>
                      <a:endParaRPr lang="en-US" sz="1100" b="0" i="0" u="none" strike="noStrike" dirty="0">
                        <a:solidFill>
                          <a:srgbClr val="006600"/>
                        </a:solidFill>
                        <a:effectLst/>
                        <a:latin typeface="Calibri" panose="020F0502020204030204" pitchFamily="34" charset="0"/>
                      </a:endParaRP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11111">
                <a:tc>
                  <a:txBody>
                    <a:bodyPr/>
                    <a:lstStyle/>
                    <a:p>
                      <a:pPr algn="ctr" fontAlgn="b"/>
                      <a:r>
                        <a:rPr lang="en-US" sz="1100" b="0" i="0" u="none" strike="noStrike" dirty="0">
                          <a:solidFill>
                            <a:srgbClr val="006600"/>
                          </a:solidFill>
                          <a:effectLst/>
                          <a:latin typeface="Calibri" panose="020F0502020204030204" pitchFamily="34" charset="0"/>
                        </a:rPr>
                        <a:t>KENYA</a:t>
                      </a: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100" b="0" i="0" u="none" strike="noStrike" dirty="0">
                          <a:solidFill>
                            <a:srgbClr val="006600"/>
                          </a:solidFill>
                          <a:effectLst/>
                          <a:latin typeface="Calibri" panose="020F0502020204030204" pitchFamily="34" charset="0"/>
                        </a:rPr>
                        <a:t>ZIMBABWE</a:t>
                      </a:r>
                      <a:endParaRPr lang="en-US" sz="1100" b="0" i="0" u="none" strike="noStrike" dirty="0">
                        <a:solidFill>
                          <a:srgbClr val="006600"/>
                        </a:solidFill>
                        <a:effectLst/>
                        <a:latin typeface="Calibri" panose="020F0502020204030204" pitchFamily="34" charset="0"/>
                      </a:endParaRP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11111">
                <a:tc>
                  <a:txBody>
                    <a:bodyPr/>
                    <a:lstStyle/>
                    <a:p>
                      <a:pPr algn="ctr" fontAlgn="b"/>
                      <a:r>
                        <a:rPr lang="en-GB" sz="1100" b="0" i="0" u="none" strike="noStrike" dirty="0">
                          <a:solidFill>
                            <a:srgbClr val="006600"/>
                          </a:solidFill>
                          <a:effectLst/>
                          <a:latin typeface="Calibri" panose="020F0502020204030204" pitchFamily="34" charset="0"/>
                        </a:rPr>
                        <a:t>MALAWI</a:t>
                      </a:r>
                      <a:endParaRPr lang="en-US" sz="1100" b="0" i="0" u="none" strike="noStrike" dirty="0">
                        <a:solidFill>
                          <a:srgbClr val="006600"/>
                        </a:solidFill>
                        <a:effectLst/>
                        <a:latin typeface="Calibri" panose="020F0502020204030204" pitchFamily="34" charset="0"/>
                      </a:endParaRP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6600"/>
                          </a:solidFill>
                          <a:effectLst/>
                          <a:latin typeface="Calibri" panose="020F0502020204030204" pitchFamily="34" charset="0"/>
                        </a:rPr>
                        <a:t>TOGO</a:t>
                      </a:r>
                      <a:endParaRPr lang="en-US" sz="1100" b="0" i="0" u="none" strike="noStrike" dirty="0">
                        <a:solidFill>
                          <a:srgbClr val="006600"/>
                        </a:solidFill>
                        <a:effectLst/>
                        <a:latin typeface="Calibri" panose="020F0502020204030204" pitchFamily="34" charset="0"/>
                      </a:endParaRPr>
                    </a:p>
                  </a:txBody>
                  <a:tcPr marL="15240" marR="1524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4" name="Rectangle 5"/>
          <p:cNvSpPr txBox="1">
            <a:spLocks noChangeArrowheads="1"/>
          </p:cNvSpPr>
          <p:nvPr/>
        </p:nvSpPr>
        <p:spPr bwMode="auto">
          <a:xfrm>
            <a:off x="1048696" y="365126"/>
            <a:ext cx="5826667" cy="58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 tIns="9144" rIns="9144" bIns="9144" numCol="1" anchor="b" anchorCtr="0" compatLnSpc="1">
            <a:prstTxWarp prst="textNoShape">
              <a:avLst/>
            </a:prstTxWarp>
          </a:bodyPr>
          <a:lstStyle>
            <a:lvl1pPr algn="l" defTabSz="1020763" rtl="0" eaLnBrk="0" fontAlgn="base" hangingPunct="0">
              <a:lnSpc>
                <a:spcPct val="90000"/>
              </a:lnSpc>
              <a:spcBef>
                <a:spcPct val="0"/>
              </a:spcBef>
              <a:spcAft>
                <a:spcPct val="0"/>
              </a:spcAft>
              <a:defRPr sz="3000">
                <a:solidFill>
                  <a:schemeClr val="hlink"/>
                </a:solidFill>
                <a:latin typeface="+mj-lt"/>
                <a:ea typeface="+mj-ea"/>
                <a:cs typeface="+mj-cs"/>
              </a:defRPr>
            </a:lvl1pPr>
            <a:lvl2pPr algn="l" defTabSz="1020763" rtl="0" eaLnBrk="0" fontAlgn="base" hangingPunct="0">
              <a:lnSpc>
                <a:spcPct val="90000"/>
              </a:lnSpc>
              <a:spcBef>
                <a:spcPct val="0"/>
              </a:spcBef>
              <a:spcAft>
                <a:spcPct val="0"/>
              </a:spcAft>
              <a:defRPr sz="3000">
                <a:solidFill>
                  <a:schemeClr val="hlink"/>
                </a:solidFill>
                <a:latin typeface="Arial" charset="0"/>
              </a:defRPr>
            </a:lvl2pPr>
            <a:lvl3pPr algn="l" defTabSz="1020763" rtl="0" eaLnBrk="0" fontAlgn="base" hangingPunct="0">
              <a:lnSpc>
                <a:spcPct val="90000"/>
              </a:lnSpc>
              <a:spcBef>
                <a:spcPct val="0"/>
              </a:spcBef>
              <a:spcAft>
                <a:spcPct val="0"/>
              </a:spcAft>
              <a:defRPr sz="3000">
                <a:solidFill>
                  <a:schemeClr val="hlink"/>
                </a:solidFill>
                <a:latin typeface="Arial" charset="0"/>
              </a:defRPr>
            </a:lvl3pPr>
            <a:lvl4pPr algn="l" defTabSz="1020763" rtl="0" eaLnBrk="0" fontAlgn="base" hangingPunct="0">
              <a:lnSpc>
                <a:spcPct val="90000"/>
              </a:lnSpc>
              <a:spcBef>
                <a:spcPct val="0"/>
              </a:spcBef>
              <a:spcAft>
                <a:spcPct val="0"/>
              </a:spcAft>
              <a:defRPr sz="3000">
                <a:solidFill>
                  <a:schemeClr val="hlink"/>
                </a:solidFill>
                <a:latin typeface="Arial" charset="0"/>
              </a:defRPr>
            </a:lvl4pPr>
            <a:lvl5pPr algn="l" defTabSz="1020763" rtl="0" eaLnBrk="0" fontAlgn="base" hangingPunct="0">
              <a:lnSpc>
                <a:spcPct val="90000"/>
              </a:lnSpc>
              <a:spcBef>
                <a:spcPct val="0"/>
              </a:spcBef>
              <a:spcAft>
                <a:spcPct val="0"/>
              </a:spcAft>
              <a:defRPr sz="3000">
                <a:solidFill>
                  <a:schemeClr val="hlink"/>
                </a:solidFill>
                <a:latin typeface="Arial" charset="0"/>
              </a:defRPr>
            </a:lvl5pPr>
            <a:lvl6pPr marL="457200" algn="l" defTabSz="1020763" rtl="0" eaLnBrk="0" fontAlgn="base" hangingPunct="0">
              <a:lnSpc>
                <a:spcPct val="90000"/>
              </a:lnSpc>
              <a:spcBef>
                <a:spcPct val="0"/>
              </a:spcBef>
              <a:spcAft>
                <a:spcPct val="0"/>
              </a:spcAft>
              <a:defRPr sz="3000">
                <a:solidFill>
                  <a:schemeClr val="hlink"/>
                </a:solidFill>
                <a:latin typeface="Arial" charset="0"/>
              </a:defRPr>
            </a:lvl6pPr>
            <a:lvl7pPr marL="914400" algn="l" defTabSz="1020763" rtl="0" eaLnBrk="0" fontAlgn="base" hangingPunct="0">
              <a:lnSpc>
                <a:spcPct val="90000"/>
              </a:lnSpc>
              <a:spcBef>
                <a:spcPct val="0"/>
              </a:spcBef>
              <a:spcAft>
                <a:spcPct val="0"/>
              </a:spcAft>
              <a:defRPr sz="3000">
                <a:solidFill>
                  <a:schemeClr val="hlink"/>
                </a:solidFill>
                <a:latin typeface="Arial" charset="0"/>
              </a:defRPr>
            </a:lvl7pPr>
            <a:lvl8pPr marL="1371600" algn="l" defTabSz="1020763" rtl="0" eaLnBrk="0" fontAlgn="base" hangingPunct="0">
              <a:lnSpc>
                <a:spcPct val="90000"/>
              </a:lnSpc>
              <a:spcBef>
                <a:spcPct val="0"/>
              </a:spcBef>
              <a:spcAft>
                <a:spcPct val="0"/>
              </a:spcAft>
              <a:defRPr sz="3000">
                <a:solidFill>
                  <a:schemeClr val="hlink"/>
                </a:solidFill>
                <a:latin typeface="Arial" charset="0"/>
              </a:defRPr>
            </a:lvl8pPr>
            <a:lvl9pPr marL="1828800" algn="l" defTabSz="1020763" rtl="0" eaLnBrk="0" fontAlgn="base" hangingPunct="0">
              <a:lnSpc>
                <a:spcPct val="90000"/>
              </a:lnSpc>
              <a:spcBef>
                <a:spcPct val="0"/>
              </a:spcBef>
              <a:spcAft>
                <a:spcPct val="0"/>
              </a:spcAft>
              <a:defRPr sz="3000">
                <a:solidFill>
                  <a:schemeClr val="hlink"/>
                </a:solidFill>
                <a:latin typeface="Arial" charset="0"/>
              </a:defRPr>
            </a:lvl9pPr>
          </a:lstStyle>
          <a:p>
            <a:pPr>
              <a:defRPr/>
            </a:pPr>
            <a:r>
              <a:rPr lang="en-US" sz="3200" b="1" kern="0" dirty="0">
                <a:solidFill>
                  <a:schemeClr val="bg1"/>
                </a:solidFill>
                <a:latin typeface="Arial"/>
              </a:rPr>
              <a:t>Sub-Saharan Africa Business</a:t>
            </a:r>
          </a:p>
        </p:txBody>
      </p:sp>
    </p:spTree>
    <p:extLst>
      <p:ext uri="{BB962C8B-B14F-4D97-AF65-F5344CB8AC3E}">
        <p14:creationId xmlns:p14="http://schemas.microsoft.com/office/powerpoint/2010/main" val="321100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827584" y="1556792"/>
            <a:ext cx="74080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Randox Logo" pitchFamily="2" charset="2"/>
                <a:ea typeface="ＭＳ Ｐゴシック" pitchFamily="34" charset="-128"/>
              </a:defRPr>
            </a:lvl1pPr>
            <a:lvl2pPr marL="742950" indent="-285750">
              <a:defRPr sz="2000" b="1">
                <a:solidFill>
                  <a:schemeClr val="tx1"/>
                </a:solidFill>
                <a:latin typeface="Randox Logo" pitchFamily="2" charset="2"/>
                <a:ea typeface="ＭＳ Ｐゴシック" pitchFamily="34" charset="-128"/>
              </a:defRPr>
            </a:lvl2pPr>
            <a:lvl3pPr marL="1143000" indent="-228600">
              <a:defRPr sz="2000" b="1">
                <a:solidFill>
                  <a:schemeClr val="tx1"/>
                </a:solidFill>
                <a:latin typeface="Randox Logo" pitchFamily="2" charset="2"/>
                <a:ea typeface="ＭＳ Ｐゴシック" pitchFamily="34" charset="-128"/>
              </a:defRPr>
            </a:lvl3pPr>
            <a:lvl4pPr marL="1600200" indent="-228600">
              <a:defRPr sz="2000" b="1">
                <a:solidFill>
                  <a:schemeClr val="tx1"/>
                </a:solidFill>
                <a:latin typeface="Randox Logo" pitchFamily="2" charset="2"/>
                <a:ea typeface="ＭＳ Ｐゴシック" pitchFamily="34" charset="-128"/>
              </a:defRPr>
            </a:lvl4pPr>
            <a:lvl5pPr marL="2057400" indent="-228600">
              <a:defRPr sz="2000" b="1">
                <a:solidFill>
                  <a:schemeClr val="tx1"/>
                </a:solidFill>
                <a:latin typeface="Randox Logo" pitchFamily="2" charset="2"/>
                <a:ea typeface="ＭＳ Ｐゴシック" pitchFamily="34" charset="-128"/>
              </a:defRPr>
            </a:lvl5pPr>
            <a:lvl6pPr marL="25146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6pPr>
            <a:lvl7pPr marL="29718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7pPr>
            <a:lvl8pPr marL="34290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8pPr>
            <a:lvl9pPr marL="3886200" indent="-228600" eaLnBrk="0" fontAlgn="base" hangingPunct="0">
              <a:lnSpc>
                <a:spcPct val="110000"/>
              </a:lnSpc>
              <a:spcBef>
                <a:spcPct val="20000"/>
              </a:spcBef>
              <a:spcAft>
                <a:spcPct val="0"/>
              </a:spcAft>
              <a:buChar char="•"/>
              <a:defRPr sz="2000" b="1">
                <a:solidFill>
                  <a:schemeClr val="tx1"/>
                </a:solidFill>
                <a:latin typeface="Randox Logo" pitchFamily="2" charset="2"/>
                <a:ea typeface="ＭＳ Ｐゴシック" pitchFamily="34" charset="-128"/>
              </a:defRPr>
            </a:lvl9pPr>
          </a:lstStyle>
          <a:p>
            <a:pPr algn="ctr" eaLnBrk="1" hangingPunct="1">
              <a:lnSpc>
                <a:spcPct val="100000"/>
              </a:lnSpc>
              <a:spcBef>
                <a:spcPct val="0"/>
              </a:spcBef>
              <a:buFontTx/>
              <a:buNone/>
            </a:pPr>
            <a:r>
              <a:rPr lang="en-GB" sz="4000" dirty="0">
                <a:solidFill>
                  <a:srgbClr val="F57B22"/>
                </a:solidFill>
                <a:latin typeface="Gill Sans" pitchFamily="34" charset="0"/>
                <a:cs typeface="Segoe UI" pitchFamily="34" charset="0"/>
              </a:rPr>
              <a:t>Third Party Quality Controls</a:t>
            </a:r>
          </a:p>
        </p:txBody>
      </p:sp>
      <p:pic>
        <p:nvPicPr>
          <p:cNvPr id="3" name="Picture 2">
            <a:extLst>
              <a:ext uri="{FF2B5EF4-FFF2-40B4-BE49-F238E27FC236}">
                <a16:creationId xmlns:a16="http://schemas.microsoft.com/office/drawing/2014/main" id="{B99AF049-4CAE-4CB0-B58E-C6AA602ED3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8887" y="2420888"/>
            <a:ext cx="2645408" cy="2275820"/>
          </a:xfrm>
          <a:prstGeom prst="rect">
            <a:avLst/>
          </a:prstGeom>
        </p:spPr>
      </p:pic>
    </p:spTree>
    <p:extLst>
      <p:ext uri="{BB962C8B-B14F-4D97-AF65-F5344CB8AC3E}">
        <p14:creationId xmlns:p14="http://schemas.microsoft.com/office/powerpoint/2010/main" val="4269033037"/>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inical PPT Standard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1477</TotalTime>
  <Words>909</Words>
  <Application>Microsoft Office PowerPoint</Application>
  <PresentationFormat>On-screen Show (4:3)</PresentationFormat>
  <Paragraphs>140</Paragraphs>
  <Slides>21</Slides>
  <Notes>2</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vt:i4>
      </vt:variant>
    </vt:vector>
  </HeadingPairs>
  <TitlesOfParts>
    <vt:vector size="35" baseType="lpstr">
      <vt:lpstr>ＭＳ Ｐゴシック</vt:lpstr>
      <vt:lpstr>Arial</vt:lpstr>
      <vt:lpstr>Calibri</vt:lpstr>
      <vt:lpstr>Calibri Light</vt:lpstr>
      <vt:lpstr>Courier New</vt:lpstr>
      <vt:lpstr>Gill Sans</vt:lpstr>
      <vt:lpstr>Segoe UI</vt:lpstr>
      <vt:lpstr>Wingdings</vt:lpstr>
      <vt:lpstr>1_Office Theme</vt:lpstr>
      <vt:lpstr>Clinical PPT Standard - Blank</vt:lpstr>
      <vt:lpstr>Custom Design</vt:lpstr>
      <vt:lpstr>1_Custom Design</vt:lpstr>
      <vt:lpstr>2_Custom Design</vt:lpstr>
      <vt:lpstr>3_Custom Design</vt:lpstr>
      <vt:lpstr>Importance of QC / EQA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a Third Party Quality Control?</vt:lpstr>
      <vt:lpstr>What are the Regulatory Requirements?</vt:lpstr>
      <vt:lpstr>Why use Third Party QC?</vt:lpstr>
      <vt:lpstr>How Does Third Party QC Differ?</vt:lpstr>
      <vt:lpstr>PowerPoint Presentation</vt:lpstr>
      <vt:lpstr>Acusera Third Party Controls Benefits</vt:lpstr>
      <vt:lpstr>Acusera Third Party Controls Benefits</vt:lpstr>
      <vt:lpstr>PowerPoint Presentation</vt:lpstr>
      <vt:lpstr>KEY FACTS of RIQAS</vt:lpstr>
      <vt:lpstr>KEY FACTS of RIQAS</vt:lpstr>
      <vt:lpstr>Benefits of RIQAS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Price</dc:creator>
  <cp:lastModifiedBy>user</cp:lastModifiedBy>
  <cp:revision>70</cp:revision>
  <dcterms:created xsi:type="dcterms:W3CDTF">2016-10-06T15:19:02Z</dcterms:created>
  <dcterms:modified xsi:type="dcterms:W3CDTF">2018-05-02T14:04:52Z</dcterms:modified>
</cp:coreProperties>
</file>