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0"/>
  </p:notesMasterIdLst>
  <p:handoutMasterIdLst>
    <p:handoutMasterId r:id="rId31"/>
  </p:handoutMasterIdLst>
  <p:sldIdLst>
    <p:sldId id="256" r:id="rId2"/>
    <p:sldId id="383" r:id="rId3"/>
    <p:sldId id="384" r:id="rId4"/>
    <p:sldId id="365" r:id="rId5"/>
    <p:sldId id="386" r:id="rId6"/>
    <p:sldId id="385" r:id="rId7"/>
    <p:sldId id="389" r:id="rId8"/>
    <p:sldId id="387" r:id="rId9"/>
    <p:sldId id="388" r:id="rId10"/>
    <p:sldId id="391" r:id="rId11"/>
    <p:sldId id="398" r:id="rId12"/>
    <p:sldId id="399" r:id="rId13"/>
    <p:sldId id="390" r:id="rId14"/>
    <p:sldId id="411" r:id="rId15"/>
    <p:sldId id="397" r:id="rId16"/>
    <p:sldId id="401" r:id="rId17"/>
    <p:sldId id="409" r:id="rId18"/>
    <p:sldId id="408" r:id="rId19"/>
    <p:sldId id="407" r:id="rId20"/>
    <p:sldId id="404" r:id="rId21"/>
    <p:sldId id="403" r:id="rId22"/>
    <p:sldId id="405" r:id="rId23"/>
    <p:sldId id="406" r:id="rId24"/>
    <p:sldId id="394" r:id="rId25"/>
    <p:sldId id="395" r:id="rId26"/>
    <p:sldId id="410" r:id="rId27"/>
    <p:sldId id="396" r:id="rId28"/>
    <p:sldId id="379" r:id="rId29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00FF00"/>
    <a:srgbClr val="9900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40" d="100"/>
          <a:sy n="40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66B7D-0B57-4C9E-A6EB-BB06B2F01F97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1DD76-B0C5-43C3-B754-72A843BA98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68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9BC36-3608-4893-93B4-45DFC4FC5C1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F283E-1FD4-4DCD-B15D-EC6E14132D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8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6BAA10A-E850-4728-B3A5-2309178B215D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4D73FB3-B306-4B22-A5F1-4ED0CE74E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81200"/>
          </a:xfrm>
        </p:spPr>
        <p:txBody>
          <a:bodyPr/>
          <a:lstStyle/>
          <a:p>
            <a:r>
              <a:rPr lang="en-US" sz="3200" cap="none" dirty="0"/>
              <a:t>EXTERNAL QUALITY ASSURANCE</a:t>
            </a:r>
            <a:br>
              <a:rPr lang="en-US" sz="3200" cap="none" dirty="0"/>
            </a:br>
            <a:r>
              <a:rPr lang="en-US" sz="3200" cap="none" dirty="0"/>
              <a:t>Malawi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846640" cy="1676400"/>
          </a:xfrm>
        </p:spPr>
        <p:txBody>
          <a:bodyPr>
            <a:normAutofit/>
          </a:bodyPr>
          <a:lstStyle/>
          <a:p>
            <a:r>
              <a:rPr lang="en-US" dirty="0"/>
              <a:t>Ronald </a:t>
            </a:r>
            <a:r>
              <a:rPr lang="en-US" dirty="0" err="1"/>
              <a:t>Khunga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498475"/>
            <a:ext cx="1646237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097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EQA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measure for individual laboratory quality </a:t>
            </a:r>
          </a:p>
          <a:p>
            <a:r>
              <a:rPr lang="en-US" dirty="0"/>
              <a:t>To supplement internal quality control </a:t>
            </a:r>
            <a:r>
              <a:rPr lang="en-US"/>
              <a:t>procedures </a:t>
            </a:r>
            <a:endParaRPr lang="en-US" dirty="0"/>
          </a:p>
          <a:p>
            <a:r>
              <a:rPr lang="en-US" dirty="0"/>
              <a:t>To obtain consensus values when true values are unknown </a:t>
            </a:r>
          </a:p>
          <a:p>
            <a:r>
              <a:rPr lang="en-US" dirty="0"/>
              <a:t>To investigate factors in performance (methods, staff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r>
              <a:rPr lang="en-US" dirty="0"/>
              <a:t>To act as an educational stimulus to improvement in performance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7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should be on EQA?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Clinical laboratories</a:t>
            </a:r>
          </a:p>
          <a:p>
            <a:r>
              <a:rPr lang="en-US" dirty="0"/>
              <a:t>Research laboratories</a:t>
            </a:r>
          </a:p>
          <a:p>
            <a:r>
              <a:rPr lang="en-US" dirty="0"/>
              <a:t>Testing sites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0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EQA Participation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174114"/>
              </p:ext>
            </p:extLst>
          </p:nvPr>
        </p:nvGraphicFramePr>
        <p:xfrm>
          <a:off x="457200" y="1600200"/>
          <a:ext cx="8382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Participant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Provider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r>
                        <a:rPr lang="en-US" dirty="0"/>
                        <a:t>Lack</a:t>
                      </a:r>
                      <a:r>
                        <a:rPr lang="en-US" baseline="0" dirty="0"/>
                        <a:t> of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Insufficient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r>
                        <a:rPr lang="en-US" dirty="0"/>
                        <a:t>Policing mentality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r>
                        <a:rPr lang="en-US" dirty="0"/>
                        <a:t>Cost of EQA panels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833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Advantages/ Benefits of EQA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Confidence builder</a:t>
            </a:r>
          </a:p>
          <a:p>
            <a:r>
              <a:rPr lang="en-US" dirty="0"/>
              <a:t>Bench marker</a:t>
            </a:r>
          </a:p>
          <a:p>
            <a:r>
              <a:rPr lang="en-US" dirty="0"/>
              <a:t>Identifies gaps and areas for improvement</a:t>
            </a:r>
          </a:p>
          <a:p>
            <a:r>
              <a:rPr lang="en-US" dirty="0"/>
              <a:t>Requirement for accreditation</a:t>
            </a:r>
          </a:p>
          <a:p>
            <a:r>
              <a:rPr lang="en-US" dirty="0"/>
              <a:t>Provides valuable information on state of lab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421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Advantages/ Benefits of a National EQA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Confidence builder to the nation</a:t>
            </a:r>
          </a:p>
          <a:p>
            <a:r>
              <a:rPr lang="en-US" dirty="0"/>
              <a:t>Cost effective</a:t>
            </a:r>
          </a:p>
          <a:p>
            <a:r>
              <a:rPr lang="en-US" dirty="0"/>
              <a:t>Quicker and more efficient follow ups and corrective actions- reduces space barrier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69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35136" y="1289644"/>
            <a:ext cx="1828800" cy="609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Selection of PT Scheme</a:t>
            </a:r>
          </a:p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237002" y="2752124"/>
            <a:ext cx="1828800" cy="609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Enrolment of participants</a:t>
            </a:r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752600" y="2556164"/>
            <a:ext cx="1828800" cy="609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Data entry and management</a:t>
            </a:r>
          </a:p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600200" y="4433444"/>
            <a:ext cx="1828800" cy="609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Receiving of results</a:t>
            </a:r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882737" y="5860698"/>
            <a:ext cx="1828800" cy="609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Dispatch of samples</a:t>
            </a:r>
          </a:p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102927" y="4461161"/>
            <a:ext cx="1828800" cy="609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Sample prep and packaging</a:t>
            </a:r>
          </a:p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/>
              <a:t>EQA Process</a:t>
            </a:r>
          </a:p>
        </p:txBody>
      </p:sp>
      <p:sp>
        <p:nvSpPr>
          <p:cNvPr id="12" name="Circular Arrow 11"/>
          <p:cNvSpPr/>
          <p:nvPr/>
        </p:nvSpPr>
        <p:spPr>
          <a:xfrm rot="2742294">
            <a:off x="5442396" y="1597668"/>
            <a:ext cx="1658487" cy="1146745"/>
          </a:xfrm>
          <a:prstGeom prst="circularArrow">
            <a:avLst>
              <a:gd name="adj1" fmla="val 7740"/>
              <a:gd name="adj2" fmla="val 1142319"/>
              <a:gd name="adj3" fmla="val 20511534"/>
              <a:gd name="adj4" fmla="val 12699600"/>
              <a:gd name="adj5" fmla="val 124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ircular Arrow 12"/>
          <p:cNvSpPr/>
          <p:nvPr/>
        </p:nvSpPr>
        <p:spPr>
          <a:xfrm rot="5400000">
            <a:off x="6628547" y="3543608"/>
            <a:ext cx="1068505" cy="755681"/>
          </a:xfrm>
          <a:prstGeom prst="circularArrow">
            <a:avLst>
              <a:gd name="adj1" fmla="val 12500"/>
              <a:gd name="adj2" fmla="val 2109320"/>
              <a:gd name="adj3" fmla="val 20457681"/>
              <a:gd name="adj4" fmla="val 11976861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ircular Arrow 13"/>
          <p:cNvSpPr/>
          <p:nvPr/>
        </p:nvSpPr>
        <p:spPr>
          <a:xfrm rot="8014682">
            <a:off x="5606552" y="5295864"/>
            <a:ext cx="1729631" cy="755681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ircular Arrow 14"/>
          <p:cNvSpPr/>
          <p:nvPr/>
        </p:nvSpPr>
        <p:spPr>
          <a:xfrm rot="12813851">
            <a:off x="2435296" y="5104071"/>
            <a:ext cx="1702843" cy="1258288"/>
          </a:xfrm>
          <a:prstGeom prst="circularArrow">
            <a:avLst>
              <a:gd name="adj1" fmla="val 5732"/>
              <a:gd name="adj2" fmla="val 411551"/>
              <a:gd name="adj3" fmla="val 79551"/>
              <a:gd name="adj4" fmla="val 11774893"/>
              <a:gd name="adj5" fmla="val 195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ircular Arrow 15"/>
          <p:cNvSpPr/>
          <p:nvPr/>
        </p:nvSpPr>
        <p:spPr>
          <a:xfrm rot="15546447">
            <a:off x="1817369" y="3392441"/>
            <a:ext cx="1346166" cy="844320"/>
          </a:xfrm>
          <a:prstGeom prst="circularArrow">
            <a:avLst>
              <a:gd name="adj1" fmla="val 8137"/>
              <a:gd name="adj2" fmla="val 2074627"/>
              <a:gd name="adj3" fmla="val 19847366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ircular Arrow 16"/>
          <p:cNvSpPr/>
          <p:nvPr/>
        </p:nvSpPr>
        <p:spPr>
          <a:xfrm rot="19616013">
            <a:off x="2407648" y="1658193"/>
            <a:ext cx="1594176" cy="75982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7512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3796146" y="2634655"/>
            <a:ext cx="2306780" cy="447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60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Experience at ZINQAP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77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ZW" dirty="0"/>
              <a:t>To acquire in depth knowledge of running an External Quality Assessment program</a:t>
            </a:r>
            <a:endParaRPr lang="en-US" dirty="0"/>
          </a:p>
          <a:p>
            <a:pPr lvl="0"/>
            <a:r>
              <a:rPr lang="en-ZW" dirty="0"/>
              <a:t>To be oriented in the day to day routine laboratory and administrative activities</a:t>
            </a:r>
            <a:endParaRPr lang="en-US" dirty="0"/>
          </a:p>
          <a:p>
            <a:pPr lvl="0"/>
            <a:r>
              <a:rPr lang="en-ZW" dirty="0"/>
              <a:t>To participate in Proficiency testing activities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5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month PMEP visit funded by IFCC</a:t>
            </a:r>
          </a:p>
          <a:p>
            <a:r>
              <a:rPr lang="en-US" dirty="0"/>
              <a:t>1 month at University of Zimbabwe (Chemical Pathology dept.) and 2 months at ZINQAP laboratory.</a:t>
            </a:r>
          </a:p>
          <a:p>
            <a:r>
              <a:rPr lang="en-US" dirty="0"/>
              <a:t>Supervised by</a:t>
            </a:r>
          </a:p>
          <a:p>
            <a:pPr marL="0" indent="0">
              <a:buNone/>
            </a:pPr>
            <a:r>
              <a:rPr lang="en-US" dirty="0"/>
              <a:t>      Prof. H. </a:t>
            </a:r>
            <a:r>
              <a:rPr lang="en-US" dirty="0" err="1"/>
              <a:t>Matarira</a:t>
            </a:r>
            <a:r>
              <a:rPr lang="en-US" dirty="0"/>
              <a:t> (UZ)</a:t>
            </a:r>
          </a:p>
          <a:p>
            <a:pPr marL="0" indent="0">
              <a:buNone/>
            </a:pPr>
            <a:r>
              <a:rPr lang="en-US" dirty="0"/>
              <a:t>      Mr. C. </a:t>
            </a:r>
            <a:r>
              <a:rPr lang="en-US" dirty="0" err="1"/>
              <a:t>Musarurwa</a:t>
            </a:r>
            <a:r>
              <a:rPr lang="en-US" dirty="0"/>
              <a:t> (UZ)</a:t>
            </a:r>
          </a:p>
          <a:p>
            <a:pPr marL="0" indent="0">
              <a:buNone/>
            </a:pPr>
            <a:r>
              <a:rPr lang="en-US" dirty="0"/>
              <a:t>      Dr. </a:t>
            </a:r>
            <a:r>
              <a:rPr lang="en-US" dirty="0" err="1"/>
              <a:t>Mujaji</a:t>
            </a:r>
            <a:r>
              <a:rPr lang="en-US" dirty="0"/>
              <a:t> (ZINQAP)</a:t>
            </a:r>
          </a:p>
          <a:p>
            <a:pPr marL="0" indent="0">
              <a:buNone/>
            </a:pPr>
            <a:r>
              <a:rPr lang="en-US" dirty="0"/>
              <a:t>      Mrs. S. </a:t>
            </a:r>
            <a:r>
              <a:rPr lang="en-US" dirty="0" err="1"/>
              <a:t>Zimuto</a:t>
            </a:r>
            <a:r>
              <a:rPr lang="en-US" dirty="0"/>
              <a:t> (ZINQAP)</a:t>
            </a:r>
          </a:p>
        </p:txBody>
      </p:sp>
    </p:spTree>
    <p:extLst>
      <p:ext uri="{BB962C8B-B14F-4D97-AF65-F5344CB8AC3E}">
        <p14:creationId xmlns:p14="http://schemas.microsoft.com/office/powerpoint/2010/main" val="2761933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&gt;80% of labs participate in one or more PT schemes</a:t>
            </a:r>
          </a:p>
          <a:p>
            <a:r>
              <a:rPr lang="en-US" dirty="0"/>
              <a:t>80 % of those are mostly private labs</a:t>
            </a:r>
          </a:p>
          <a:p>
            <a:r>
              <a:rPr lang="en-US" dirty="0"/>
              <a:t>ZINQAP mandated to provide EQA services in Zimbabwe</a:t>
            </a:r>
          </a:p>
          <a:p>
            <a:r>
              <a:rPr lang="en-US" dirty="0"/>
              <a:t>Trust governed by a board</a:t>
            </a:r>
          </a:p>
          <a:p>
            <a:r>
              <a:rPr lang="en-US" dirty="0"/>
              <a:t>5 Lab professionals, 2 Administrative, 1 Driver</a:t>
            </a:r>
          </a:p>
        </p:txBody>
      </p:sp>
    </p:spTree>
    <p:extLst>
      <p:ext uri="{BB962C8B-B14F-4D97-AF65-F5344CB8AC3E}">
        <p14:creationId xmlns:p14="http://schemas.microsoft.com/office/powerpoint/2010/main" val="215373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  <a:p>
            <a:r>
              <a:rPr lang="en-US" dirty="0"/>
              <a:t>Background</a:t>
            </a:r>
          </a:p>
          <a:p>
            <a:r>
              <a:rPr lang="en-US" dirty="0"/>
              <a:t>External Quality Assurance</a:t>
            </a:r>
          </a:p>
          <a:p>
            <a:r>
              <a:rPr lang="en-US" dirty="0"/>
              <a:t>ZINQAP Experience</a:t>
            </a:r>
          </a:p>
          <a:p>
            <a:r>
              <a:rPr lang="en-US" dirty="0"/>
              <a:t>Achievements</a:t>
            </a:r>
          </a:p>
          <a:p>
            <a:r>
              <a:rPr lang="en-US" dirty="0"/>
              <a:t>Challenges</a:t>
            </a:r>
          </a:p>
          <a:p>
            <a:r>
              <a:rPr lang="en-US" dirty="0"/>
              <a:t>Way forward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2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Preparation and dispatch of PT material</a:t>
            </a:r>
          </a:p>
          <a:p>
            <a:r>
              <a:rPr lang="en-US" dirty="0"/>
              <a:t>Planning of PT Scheme</a:t>
            </a:r>
          </a:p>
          <a:p>
            <a:r>
              <a:rPr lang="en-US" dirty="0"/>
              <a:t>Data entry and Management</a:t>
            </a:r>
          </a:p>
          <a:p>
            <a:r>
              <a:rPr lang="en-US" dirty="0"/>
              <a:t>Orientation in QMS of a PT lab (ISO 17043)</a:t>
            </a:r>
          </a:p>
          <a:p>
            <a:r>
              <a:rPr lang="en-US" dirty="0"/>
              <a:t>Participation in planning meetings</a:t>
            </a:r>
          </a:p>
          <a:p>
            <a:r>
              <a:rPr lang="en-US" dirty="0"/>
              <a:t>Presentation of attachment period at high profile CPD at UZ. </a:t>
            </a:r>
          </a:p>
        </p:txBody>
      </p:sp>
    </p:spTree>
    <p:extLst>
      <p:ext uri="{BB962C8B-B14F-4D97-AF65-F5344CB8AC3E}">
        <p14:creationId xmlns:p14="http://schemas.microsoft.com/office/powerpoint/2010/main" val="1864321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Preparation and dispatch of PT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 samples used i.e. whole blood for FBC and blood bank, blood smears for malaria</a:t>
            </a:r>
          </a:p>
          <a:p>
            <a:r>
              <a:rPr lang="en-US" dirty="0"/>
              <a:t>Imported lyophilized samples for biochemistry scheme</a:t>
            </a:r>
          </a:p>
          <a:p>
            <a:r>
              <a:rPr lang="en-US" dirty="0" err="1"/>
              <a:t>Lyophilization</a:t>
            </a:r>
            <a:r>
              <a:rPr lang="en-US" dirty="0"/>
              <a:t> equipment available but not installed</a:t>
            </a:r>
          </a:p>
          <a:p>
            <a:r>
              <a:rPr lang="en-US" dirty="0"/>
              <a:t>Samples dispatched by Participant’s preferred transporter (FedEx, Swift etc.)</a:t>
            </a:r>
          </a:p>
          <a:p>
            <a:r>
              <a:rPr lang="en-US" dirty="0"/>
              <a:t>80% of labs participate in one or more PT schemes</a:t>
            </a:r>
          </a:p>
        </p:txBody>
      </p:sp>
    </p:spTree>
    <p:extLst>
      <p:ext uri="{BB962C8B-B14F-4D97-AF65-F5344CB8AC3E}">
        <p14:creationId xmlns:p14="http://schemas.microsoft.com/office/powerpoint/2010/main" val="20423542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of PT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Enrolment of participants</a:t>
            </a:r>
          </a:p>
          <a:p>
            <a:r>
              <a:rPr lang="en-US" dirty="0"/>
              <a:t>Stock management (reagents, supplies like dispatch boxes, samples tubes, slides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3173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entry and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PT Assist software</a:t>
            </a:r>
          </a:p>
          <a:p>
            <a:r>
              <a:rPr lang="en-US" dirty="0"/>
              <a:t>Participants feedback through hardcopy delivery (FedEx, Swift) and electronic (email and WhatsApp)</a:t>
            </a:r>
          </a:p>
          <a:p>
            <a:r>
              <a:rPr lang="en-US" dirty="0"/>
              <a:t>Statistical (consensus value) means of data evaluation (PT Assist) for quantitative tests.</a:t>
            </a:r>
          </a:p>
          <a:p>
            <a:r>
              <a:rPr lang="en-US" dirty="0"/>
              <a:t>Feedback given to participants upon dispatch of next PT round.</a:t>
            </a:r>
          </a:p>
          <a:p>
            <a:r>
              <a:rPr lang="en-US" dirty="0"/>
              <a:t>Certificates of excellence and participation given.</a:t>
            </a:r>
          </a:p>
        </p:txBody>
      </p:sp>
    </p:spTree>
    <p:extLst>
      <p:ext uri="{BB962C8B-B14F-4D97-AF65-F5344CB8AC3E}">
        <p14:creationId xmlns:p14="http://schemas.microsoft.com/office/powerpoint/2010/main" val="22759148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Gained knowledge in the requirements in running an EQA program</a:t>
            </a:r>
          </a:p>
          <a:p>
            <a:r>
              <a:rPr lang="en-US" dirty="0"/>
              <a:t>Participation in technical and planning meetings</a:t>
            </a:r>
          </a:p>
          <a:p>
            <a:r>
              <a:rPr lang="en-US" dirty="0"/>
              <a:t>Participation in the preparation and dispatch of PT samples (April and May shipments)</a:t>
            </a:r>
          </a:p>
          <a:p>
            <a:r>
              <a:rPr lang="en-US" dirty="0"/>
              <a:t>Participation in in-house orientation trainings on Quality Management Systems in a PT laboratory.</a:t>
            </a:r>
          </a:p>
        </p:txBody>
      </p:sp>
    </p:spTree>
    <p:extLst>
      <p:ext uri="{BB962C8B-B14F-4D97-AF65-F5344CB8AC3E}">
        <p14:creationId xmlns:p14="http://schemas.microsoft.com/office/powerpoint/2010/main" val="2882760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Limitation of time meant some of the trainings were not done</a:t>
            </a:r>
          </a:p>
          <a:p>
            <a:r>
              <a:rPr lang="en-US" dirty="0"/>
              <a:t>Some equipment were not yet installed thus training on them was not done.</a:t>
            </a:r>
          </a:p>
          <a:p>
            <a:r>
              <a:rPr lang="en-US" dirty="0"/>
              <a:t>No means of follow up/ corrective actions on labs which were failing PTs</a:t>
            </a:r>
          </a:p>
          <a:p>
            <a:r>
              <a:rPr lang="en-US" dirty="0"/>
              <a:t>Cost of PT materials meant some labs participated in fewer schemes.</a:t>
            </a:r>
          </a:p>
        </p:txBody>
      </p:sp>
    </p:spTree>
    <p:extLst>
      <p:ext uri="{BB962C8B-B14F-4D97-AF65-F5344CB8AC3E}">
        <p14:creationId xmlns:p14="http://schemas.microsoft.com/office/powerpoint/2010/main" val="37961211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EQA can be done</a:t>
            </a:r>
          </a:p>
          <a:p>
            <a:r>
              <a:rPr lang="en-US" dirty="0"/>
              <a:t>Need for independent, stand alone program</a:t>
            </a:r>
          </a:p>
          <a:p>
            <a:r>
              <a:rPr lang="en-US" dirty="0"/>
              <a:t>Need for consistent funding</a:t>
            </a:r>
          </a:p>
          <a:p>
            <a:r>
              <a:rPr lang="en-US" dirty="0"/>
              <a:t>Need for user and stakeholder buy in</a:t>
            </a:r>
          </a:p>
        </p:txBody>
      </p:sp>
    </p:spTree>
    <p:extLst>
      <p:ext uri="{BB962C8B-B14F-4D97-AF65-F5344CB8AC3E}">
        <p14:creationId xmlns:p14="http://schemas.microsoft.com/office/powerpoint/2010/main" val="218261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 forward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Develop an EQA Establishment Work plan</a:t>
            </a:r>
          </a:p>
          <a:p>
            <a:pPr lvl="1"/>
            <a:r>
              <a:rPr lang="en-US" sz="2400" dirty="0"/>
              <a:t>Establish an EQA Technical Working Group – Steering Committee</a:t>
            </a:r>
          </a:p>
          <a:p>
            <a:pPr lvl="1"/>
            <a:r>
              <a:rPr lang="en-US" sz="2400" dirty="0"/>
              <a:t>Involve all key stakeholders to ensure buy-in and effective operation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951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488383"/>
            <a:ext cx="1627895" cy="1501281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579" y="1819142"/>
            <a:ext cx="1611125" cy="1014412"/>
          </a:xfrm>
        </p:spPr>
      </p:pic>
      <p:pic>
        <p:nvPicPr>
          <p:cNvPr id="1026" name="Picture 2" descr="E:\Logo\Zinqa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83843"/>
            <a:ext cx="2570020" cy="128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Logo\UZ 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407" y="3244304"/>
            <a:ext cx="1381125" cy="184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Logo\UNIMA log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434" y="3244304"/>
            <a:ext cx="1265138" cy="158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Logo\MAMLS log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42817"/>
            <a:ext cx="4495800" cy="85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15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r>
              <a:rPr lang="en-US" dirty="0"/>
              <a:t>Understanding where and how EQA is used to help to maintain and improve the quality of laboratory medicine services.</a:t>
            </a:r>
          </a:p>
          <a:p>
            <a:r>
              <a:rPr lang="en-US" dirty="0"/>
              <a:t>Training in the organization and delivery of a national/international EQA service provider.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64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Quality is of utmost importance in a clinical and research laboratory</a:t>
            </a:r>
          </a:p>
          <a:p>
            <a:r>
              <a:rPr lang="en-US" dirty="0"/>
              <a:t>Laboratory Accreditation is a key objective in Malawi</a:t>
            </a:r>
          </a:p>
          <a:p>
            <a:r>
              <a:rPr lang="en-US" dirty="0"/>
              <a:t>EQA is a requirement for accreditation</a:t>
            </a:r>
          </a:p>
          <a:p>
            <a:r>
              <a:rPr lang="en-US" dirty="0"/>
              <a:t>Malawi has no independent National EQA scheme</a:t>
            </a:r>
          </a:p>
        </p:txBody>
      </p:sp>
    </p:spTree>
    <p:extLst>
      <p:ext uri="{BB962C8B-B14F-4D97-AF65-F5344CB8AC3E}">
        <p14:creationId xmlns:p14="http://schemas.microsoft.com/office/powerpoint/2010/main" val="2916897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measures taken to ensure quality</a:t>
            </a:r>
          </a:p>
          <a:p>
            <a:r>
              <a:rPr lang="en-US" dirty="0"/>
              <a:t>IQC</a:t>
            </a:r>
          </a:p>
          <a:p>
            <a:r>
              <a:rPr lang="en-US" b="1" dirty="0"/>
              <a:t>EQA</a:t>
            </a:r>
          </a:p>
        </p:txBody>
      </p:sp>
    </p:spTree>
    <p:extLst>
      <p:ext uri="{BB962C8B-B14F-4D97-AF65-F5344CB8AC3E}">
        <p14:creationId xmlns:p14="http://schemas.microsoft.com/office/powerpoint/2010/main" val="379211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8" y="559857"/>
            <a:ext cx="8229600" cy="990600"/>
          </a:xfrm>
        </p:spPr>
        <p:txBody>
          <a:bodyPr/>
          <a:lstStyle/>
          <a:p>
            <a:r>
              <a:rPr lang="en-US" dirty="0"/>
              <a:t>Quality Assurance (2)</a:t>
            </a:r>
          </a:p>
        </p:txBody>
      </p:sp>
      <p:sp>
        <p:nvSpPr>
          <p:cNvPr id="4" name="Oval 3"/>
          <p:cNvSpPr/>
          <p:nvPr/>
        </p:nvSpPr>
        <p:spPr>
          <a:xfrm>
            <a:off x="419100" y="1905000"/>
            <a:ext cx="2476500" cy="1828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91804" y="3124200"/>
            <a:ext cx="2523196" cy="2209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/>
              <a:t>Analytical</a:t>
            </a:r>
          </a:p>
          <a:p>
            <a:r>
              <a:rPr lang="en-US" sz="1400" dirty="0"/>
              <a:t>IQC</a:t>
            </a:r>
          </a:p>
          <a:p>
            <a:r>
              <a:rPr lang="en-US" sz="1400" dirty="0"/>
              <a:t>Sample testing</a:t>
            </a:r>
          </a:p>
        </p:txBody>
      </p:sp>
      <p:sp>
        <p:nvSpPr>
          <p:cNvPr id="6" name="Oval 5"/>
          <p:cNvSpPr/>
          <p:nvPr/>
        </p:nvSpPr>
        <p:spPr>
          <a:xfrm>
            <a:off x="6241473" y="4267200"/>
            <a:ext cx="2743200" cy="1981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2450068"/>
            <a:ext cx="1905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 Analytical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Sample 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Sample reception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4796135"/>
            <a:ext cx="2147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 Analytical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Data management</a:t>
            </a:r>
          </a:p>
        </p:txBody>
      </p:sp>
      <p:sp>
        <p:nvSpPr>
          <p:cNvPr id="11" name="Notched Right Arrow 10"/>
          <p:cNvSpPr/>
          <p:nvPr/>
        </p:nvSpPr>
        <p:spPr>
          <a:xfrm>
            <a:off x="2743200" y="3276600"/>
            <a:ext cx="685800" cy="533400"/>
          </a:xfrm>
          <a:prstGeom prst="notched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otched Right Arrow 11"/>
          <p:cNvSpPr/>
          <p:nvPr/>
        </p:nvSpPr>
        <p:spPr>
          <a:xfrm>
            <a:off x="5715000" y="4419600"/>
            <a:ext cx="762000" cy="533400"/>
          </a:xfrm>
          <a:prstGeom prst="notched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0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Quality Assurance (3)</a:t>
            </a:r>
          </a:p>
        </p:txBody>
      </p:sp>
      <p:sp>
        <p:nvSpPr>
          <p:cNvPr id="4" name="Rectangle 3"/>
          <p:cNvSpPr/>
          <p:nvPr/>
        </p:nvSpPr>
        <p:spPr>
          <a:xfrm>
            <a:off x="2466840" y="1752600"/>
            <a:ext cx="38862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LABORATORY QUALITY MANAGEMENT SYSTEM (</a:t>
            </a:r>
            <a:r>
              <a:rPr lang="en-US" sz="1600" b="1" dirty="0"/>
              <a:t>ISO15189</a:t>
            </a:r>
            <a:r>
              <a:rPr lang="en-US" sz="1600" dirty="0"/>
              <a:t>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114540" y="2667000"/>
            <a:ext cx="2514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1800" dirty="0"/>
              <a:t>   QUALITY POLICY</a:t>
            </a:r>
          </a:p>
        </p:txBody>
      </p:sp>
      <p:sp>
        <p:nvSpPr>
          <p:cNvPr id="7" name="Rectangle 6"/>
          <p:cNvSpPr/>
          <p:nvPr/>
        </p:nvSpPr>
        <p:spPr>
          <a:xfrm>
            <a:off x="4829040" y="4572000"/>
            <a:ext cx="35052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QUALITY CONTROL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7103" y="3429000"/>
            <a:ext cx="2392037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QUALITY ASSURANCE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638040" y="4572000"/>
            <a:ext cx="3352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OTHER ASPECTS OF GLP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76640" y="5527713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IQC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69775" y="5513858"/>
            <a:ext cx="1660793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EQA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3997267" y="2400300"/>
            <a:ext cx="457200" cy="2286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997726" y="3162300"/>
            <a:ext cx="457200" cy="22860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2233114">
            <a:off x="3475862" y="4134753"/>
            <a:ext cx="258295" cy="39984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19984340">
            <a:off x="5169043" y="4136466"/>
            <a:ext cx="271298" cy="411721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2233114">
            <a:off x="5771522" y="5114486"/>
            <a:ext cx="258295" cy="39984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9984340">
            <a:off x="6748295" y="5090736"/>
            <a:ext cx="271298" cy="411721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36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Quality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Describes a method/process that allows testing conducted by a laboratory, testing site or individual user to be compared to that of a source outside the laboratory.</a:t>
            </a:r>
          </a:p>
        </p:txBody>
      </p:sp>
    </p:spTree>
    <p:extLst>
      <p:ext uri="{BB962C8B-B14F-4D97-AF65-F5344CB8AC3E}">
        <p14:creationId xmlns:p14="http://schemas.microsoft.com/office/powerpoint/2010/main" val="130640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IQC vs EQA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268000"/>
              </p:ext>
            </p:extLst>
          </p:nvPr>
        </p:nvGraphicFramePr>
        <p:xfrm>
          <a:off x="990600" y="1676400"/>
          <a:ext cx="7162800" cy="4528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7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5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048">
                <a:tc>
                  <a:txBody>
                    <a:bodyPr/>
                    <a:lstStyle/>
                    <a:p>
                      <a:r>
                        <a:rPr lang="en-US" b="1" dirty="0"/>
                        <a:t>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Known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b="1" dirty="0"/>
                        <a:t>Results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Immediately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665">
                <a:tc>
                  <a:txBody>
                    <a:bodyPr/>
                    <a:lstStyle/>
                    <a:p>
                      <a:r>
                        <a:rPr lang="en-US" b="1" dirty="0"/>
                        <a:t>Frequency of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Minimum daily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Periodically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335">
                <a:tc>
                  <a:txBody>
                    <a:bodyPr/>
                    <a:lstStyle/>
                    <a:p>
                      <a:r>
                        <a:rPr lang="en-US" b="1" dirty="0"/>
                        <a:t>Concentrations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Normal, abnormal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665">
                <a:tc>
                  <a:txBody>
                    <a:bodyPr/>
                    <a:lstStyle/>
                    <a:p>
                      <a:r>
                        <a:rPr lang="en-US" b="1" dirty="0"/>
                        <a:t>Assess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Imprecision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Accuracy and imprecision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0235">
                <a:tc>
                  <a:txBody>
                    <a:bodyPr/>
                    <a:lstStyle/>
                    <a:p>
                      <a:r>
                        <a:rPr lang="en-US" b="1" dirty="0"/>
                        <a:t>Comparison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 lab only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 lab to all labs &amp; other labs using your method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780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7506</TotalTime>
  <Words>861</Words>
  <Application>Microsoft Office PowerPoint</Application>
  <PresentationFormat>On-screen Show (4:3)</PresentationFormat>
  <Paragraphs>166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Clarity</vt:lpstr>
      <vt:lpstr>EXTERNAL QUALITY ASSURANCE Malawi Project</vt:lpstr>
      <vt:lpstr>Outline </vt:lpstr>
      <vt:lpstr>Objectives </vt:lpstr>
      <vt:lpstr>Background</vt:lpstr>
      <vt:lpstr>Quality Assurance (1)</vt:lpstr>
      <vt:lpstr>Quality Assurance (2)</vt:lpstr>
      <vt:lpstr>Quality Assurance (3)</vt:lpstr>
      <vt:lpstr>External Quality Assessment</vt:lpstr>
      <vt:lpstr>IQC vs EQA</vt:lpstr>
      <vt:lpstr>Objectives of EQA</vt:lpstr>
      <vt:lpstr>Who should be on EQA?</vt:lpstr>
      <vt:lpstr>Barriers to EQA Participation</vt:lpstr>
      <vt:lpstr>Advantages/ Benefits of EQA</vt:lpstr>
      <vt:lpstr>Advantages/ Benefits of a National EQA</vt:lpstr>
      <vt:lpstr>EQA Process</vt:lpstr>
      <vt:lpstr>My Experience at ZINQAP</vt:lpstr>
      <vt:lpstr>Objectives</vt:lpstr>
      <vt:lpstr>Introduction (1) </vt:lpstr>
      <vt:lpstr>Introduction (2) </vt:lpstr>
      <vt:lpstr>Activities </vt:lpstr>
      <vt:lpstr>Preparation and dispatch of PT material</vt:lpstr>
      <vt:lpstr>Planning of PT Scheme</vt:lpstr>
      <vt:lpstr>Data entry and Management</vt:lpstr>
      <vt:lpstr>Achievements </vt:lpstr>
      <vt:lpstr>Challenges </vt:lpstr>
      <vt:lpstr>Way forward (1) </vt:lpstr>
      <vt:lpstr>Way forward (2)</vt:lpstr>
      <vt:lpstr>Acknowledgements </vt:lpstr>
    </vt:vector>
  </TitlesOfParts>
  <Company>MSF OCB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Thyolo ARO 2015</dc:title>
  <dc:creator>MSFUser</dc:creator>
  <cp:lastModifiedBy>user</cp:lastModifiedBy>
  <cp:revision>152</cp:revision>
  <cp:lastPrinted>2014-12-04T06:11:59Z</cp:lastPrinted>
  <dcterms:created xsi:type="dcterms:W3CDTF">2014-09-12T08:05:43Z</dcterms:created>
  <dcterms:modified xsi:type="dcterms:W3CDTF">2018-05-02T14:03:44Z</dcterms:modified>
</cp:coreProperties>
</file>