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0" r:id="rId3"/>
    <p:sldId id="272" r:id="rId4"/>
    <p:sldId id="295" r:id="rId5"/>
    <p:sldId id="302" r:id="rId6"/>
    <p:sldId id="301" r:id="rId7"/>
    <p:sldId id="303" r:id="rId8"/>
    <p:sldId id="300" r:id="rId9"/>
    <p:sldId id="281" r:id="rId10"/>
    <p:sldId id="299" r:id="rId11"/>
    <p:sldId id="296" r:id="rId12"/>
    <p:sldId id="304" r:id="rId1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540" autoAdjust="0"/>
  </p:normalViewPr>
  <p:slideViewPr>
    <p:cSldViewPr snapToObjects="1">
      <p:cViewPr varScale="1">
        <p:scale>
          <a:sx n="40" d="100"/>
          <a:sy n="40" d="100"/>
        </p:scale>
        <p:origin x="11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60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5257-453F-493A-B988-F2188C2AF1A2}" type="datetimeFigureOut">
              <a:rPr lang="de-DE" smtClean="0"/>
              <a:pPr/>
              <a:t>02.05.2018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9AB0-AAAB-4168-8A07-4DB911867D9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502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9DC0-8E53-4125-B684-B68EEEB3BD9A}" type="datetimeFigureOut">
              <a:rPr lang="de-DE" smtClean="0"/>
              <a:pPr/>
              <a:t>02.05.2018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F6EF-DAFF-459F-8727-48C6B7B9A92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29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F6EF-DAFF-459F-8727-48C6B7B9A92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0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FF6EF-DAFF-459F-8727-48C6B7B9A92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08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8-7-6-5-4-3-4-5-6-7-8_L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306" y="2846256"/>
            <a:ext cx="1869755" cy="144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/>
          <p:cNvSpPr txBox="1"/>
          <p:nvPr userDrawn="1"/>
        </p:nvSpPr>
        <p:spPr>
          <a:xfrm>
            <a:off x="0" y="49170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>
                <a:latin typeface="Arial"/>
                <a:cs typeface="Arial"/>
              </a:rPr>
              <a:t>Danke für Ihr Interesse.</a:t>
            </a:r>
          </a:p>
        </p:txBody>
      </p:sp>
      <p:pic>
        <p:nvPicPr>
          <p:cNvPr id="5" name="Grafik 4" descr="8-7-6-5-4-3-4-5-6-7-8_L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306" y="2846256"/>
            <a:ext cx="1869755" cy="144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1988840"/>
            <a:ext cx="6120000" cy="2016224"/>
          </a:xfrm>
        </p:spPr>
        <p:txBody>
          <a:bodyPr anchor="ctr">
            <a:normAutofit/>
          </a:bodyPr>
          <a:lstStyle>
            <a:lvl1pPr algn="l">
              <a:defRPr sz="2800" b="1" baseline="0"/>
            </a:lvl1pPr>
          </a:lstStyle>
          <a:p>
            <a:r>
              <a:rPr lang="de-DE" dirty="0"/>
              <a:t>Hier den Vortragstitel eingeben</a:t>
            </a:r>
          </a:p>
        </p:txBody>
      </p:sp>
      <p:pic>
        <p:nvPicPr>
          <p:cNvPr id="5" name="Grafik 4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571612"/>
            <a:ext cx="7683000" cy="437766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QM Workshop / Egon Amann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EBA72981-937D-4506-BD83-5A45345C34F8}" type="datetime1">
              <a:rPr lang="de-DE" smtClean="0"/>
              <a:t>02.05.2018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ines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1080000" y="1857364"/>
            <a:ext cx="2590800" cy="224663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/>
              <a:t>Hier Objekt einfügen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857364"/>
            <a:ext cx="4784400" cy="409191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/>
              <a:t>Hier Fließtext eingeben</a:t>
            </a:r>
          </a:p>
        </p:txBody>
      </p:sp>
      <p:pic>
        <p:nvPicPr>
          <p:cNvPr id="6" name="Grafik 5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QM Workshop / Egon Amann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3E93C08C-29E8-42DB-BAAF-ED94C1C02D61}" type="datetime1">
              <a:rPr lang="de-DE" smtClean="0"/>
              <a:t>02.05.2018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4941168"/>
            <a:ext cx="3415800" cy="100811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4941168"/>
            <a:ext cx="3415800" cy="100811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de-DE" dirty="0"/>
              <a:t>Bildtext</a:t>
            </a:r>
          </a:p>
        </p:txBody>
      </p:sp>
      <p:sp>
        <p:nvSpPr>
          <p:cNvPr id="13" name="Inhaltsplatzhalter 8"/>
          <p:cNvSpPr>
            <a:spLocks noGrp="1"/>
          </p:cNvSpPr>
          <p:nvPr>
            <p:ph sz="quarter" idx="17" hasCustomPrompt="1"/>
          </p:nvPr>
        </p:nvSpPr>
        <p:spPr>
          <a:xfrm>
            <a:off x="1080000" y="1857364"/>
            <a:ext cx="3415800" cy="286778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/>
              <a:t>Hier Objekt einfügen</a:t>
            </a:r>
          </a:p>
        </p:txBody>
      </p:sp>
      <p:sp>
        <p:nvSpPr>
          <p:cNvPr id="14" name="Inhaltsplatzhalter 8"/>
          <p:cNvSpPr>
            <a:spLocks noGrp="1"/>
          </p:cNvSpPr>
          <p:nvPr>
            <p:ph sz="quarter" idx="18" hasCustomPrompt="1"/>
          </p:nvPr>
        </p:nvSpPr>
        <p:spPr>
          <a:xfrm>
            <a:off x="4800600" y="1857364"/>
            <a:ext cx="3415800" cy="286778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/>
              <a:t>Hier Objekt einfügen</a:t>
            </a:r>
          </a:p>
        </p:txBody>
      </p:sp>
      <p:pic>
        <p:nvPicPr>
          <p:cNvPr id="9" name="Grafik 8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QM Workshop / Egon Amann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E45AF8F3-669D-4241-9537-2D2C0A0A851F}" type="datetime1">
              <a:rPr lang="de-DE" smtClean="0"/>
              <a:t>02.05.2018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080000" y="1643050"/>
            <a:ext cx="7683000" cy="4594262"/>
          </a:xfrm>
        </p:spPr>
        <p:txBody>
          <a:bodyPr numCol="2" spcCol="36000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 descr="8-7-6-5-4-3-4-5-6-7-8_S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6842" y="428604"/>
            <a:ext cx="1260000" cy="968625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QM Workshop / Egon Amann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EE630201-A7CC-4275-927C-A4F629469907}" type="datetime1">
              <a:rPr lang="de-DE" smtClean="0"/>
              <a:t>02.05.2018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274638"/>
            <a:ext cx="6120000" cy="86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80000" y="2160000"/>
            <a:ext cx="7683000" cy="408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80000" y="6478200"/>
            <a:ext cx="5092200" cy="227399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QM Workshop / Egon Amann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6629400" y="6478200"/>
            <a:ext cx="2133600" cy="227399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9CB0D5E4-F372-49EE-BBE1-046F18B090A9}" type="datetime1">
              <a:rPr lang="de-DE" smtClean="0"/>
              <a:t>02.05.2018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</p:sldLayoutIdLst>
  <p:transition>
    <p:wipe dir="r"/>
  </p:transition>
  <p:hf sldNum="0" hdr="0"/>
  <p:txStyles>
    <p:titleStyle>
      <a:lvl1pPr algn="l" defTabSz="4572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08912" cy="4176464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What is the best strategy to achieve compliance with QMS- and QC-requirements in the clinical laboratory?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Prof. Dr. Egon Amann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Hochschule Hamm-Lippstadt</a:t>
            </a:r>
            <a:br>
              <a:rPr lang="en-US" sz="2000" dirty="0"/>
            </a:br>
            <a:r>
              <a:rPr lang="en-US" sz="2000" dirty="0"/>
              <a:t>University of Applied Sciences</a:t>
            </a:r>
            <a:br>
              <a:rPr lang="en-US" sz="2000" dirty="0"/>
            </a:br>
            <a:r>
              <a:rPr lang="en-US" sz="2000" dirty="0"/>
              <a:t>Hamm, Germany</a:t>
            </a:r>
            <a:br>
              <a:rPr lang="en-US" sz="2000" dirty="0"/>
            </a:br>
            <a:r>
              <a:rPr lang="en-US" sz="2000" dirty="0"/>
              <a:t>egon.amann@hshl.de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600" dirty="0"/>
              <a:t>DQCML Malawi program, Blantyre &amp; Lilongwe, Feb. 26 &amp; 28, 2018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100" y="570982"/>
            <a:ext cx="2952328" cy="5400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IQC / EQC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728D-EEBE-4850-9669-45CD01DB13BF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4" y="2060848"/>
            <a:ext cx="8928992" cy="323248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09295" y="5863849"/>
            <a:ext cx="8355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Amann E. Quality assurance in medical laboratories. Paths to global competence standards. www.q-more.com/en/ | </a:t>
            </a:r>
            <a:r>
              <a:rPr lang="en-US" sz="1200" dirty="0" err="1"/>
              <a:t>q&amp;more</a:t>
            </a:r>
            <a:r>
              <a:rPr lang="en-US" sz="1200" dirty="0"/>
              <a:t> 01.15</a:t>
            </a:r>
          </a:p>
        </p:txBody>
      </p:sp>
    </p:spTree>
    <p:extLst>
      <p:ext uri="{BB962C8B-B14F-4D97-AF65-F5344CB8AC3E}">
        <p14:creationId xmlns:p14="http://schemas.microsoft.com/office/powerpoint/2010/main" val="34632452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7760" y="451763"/>
            <a:ext cx="4608512" cy="10826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Steps to adopt any voluntary QM standard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C090-5B25-45CB-8314-49D5E8F49CD9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2430059"/>
            <a:ext cx="7949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Read the document – e.g. ISO 15189:2012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Does it meet your needs? – Time, Effort, Energy, Money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Perform a Gap Analysis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Prepare the Laboratory – Information, Education, Guidance, Culture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Develop an implementation plan – Gantt Chart your plan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Repeat the Gap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Determine your state of readiness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Make the accreditation decision – Do you want quality or accreditation or both?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Commit to the standard – 1st Achievement, 2nd Accomplishment</a:t>
            </a:r>
          </a:p>
        </p:txBody>
      </p:sp>
    </p:spTree>
    <p:extLst>
      <p:ext uri="{BB962C8B-B14F-4D97-AF65-F5344CB8AC3E}">
        <p14:creationId xmlns:p14="http://schemas.microsoft.com/office/powerpoint/2010/main" val="1686080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FFC7-3B55-4DB3-A984-1B3DA666F5AE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82596" y="3082962"/>
            <a:ext cx="794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3142035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C5F-1AC6-4F5F-9D79-B80393052556}" type="datetime1">
              <a:rPr lang="de-DE" smtClean="0"/>
              <a:t>02.05.2018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QM Workshop / Egon Amann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47936" y="1726181"/>
            <a:ext cx="8215064" cy="43776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/>
              <a:t>What is the Goal of this Workshop?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To enhance the participants’ understanding of strategies for dealing with several important aspects of QC before running patient tests and the key steps to establish an effective QMS.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To have the laboratory specialists and technical coworkers more effectively address the problems in implementing continuous quality improvement efforts in the clinical laboratory. </a:t>
            </a:r>
          </a:p>
          <a:p>
            <a:endParaRPr lang="en-US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QM Workshop / Egon Amann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FC9C-D672-4D0C-81D4-0729C3FB8899}" type="datetime1">
              <a:rPr lang="de-DE" smtClean="0"/>
              <a:t>02.05.2018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1609483" cy="10181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8" y="2132856"/>
            <a:ext cx="9116472" cy="36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706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572222"/>
            <a:ext cx="4968552" cy="5400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We will Cover Today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3901-E1AC-4084-B8A7-021D4237B345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56" y="2024189"/>
            <a:ext cx="4914800" cy="415043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076056" y="2009300"/>
            <a:ext cx="38701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Quality Management System (QMS)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Stepwise plan for implementing a QMS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implement the QMS in a logical way, the activities are divided over 4 phases of implementation, with each phase having a specific focus.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requirements in each phase are defined by international standards.</a:t>
            </a:r>
          </a:p>
        </p:txBody>
      </p:sp>
    </p:spTree>
    <p:extLst>
      <p:ext uri="{BB962C8B-B14F-4D97-AF65-F5344CB8AC3E}">
        <p14:creationId xmlns:p14="http://schemas.microsoft.com/office/powerpoint/2010/main" val="17626999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5345" y="404665"/>
            <a:ext cx="5184576" cy="78478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Laboratory Quality Stepwise </a:t>
            </a:r>
            <a:br>
              <a:rPr lang="en-US" sz="2400" b="1" dirty="0"/>
            </a:br>
            <a:r>
              <a:rPr lang="en-US" sz="2400" b="1" dirty="0"/>
              <a:t>Implementation Tool (LQSI)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9B9B-15E4-44C6-9475-E7EFBA2C97F8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40" y="1700809"/>
            <a:ext cx="6093647" cy="439124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932040" y="6307322"/>
            <a:ext cx="1966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https://extranet.who.int/lqsi</a:t>
            </a:r>
          </a:p>
        </p:txBody>
      </p:sp>
    </p:spTree>
    <p:extLst>
      <p:ext uri="{BB962C8B-B14F-4D97-AF65-F5344CB8AC3E}">
        <p14:creationId xmlns:p14="http://schemas.microsoft.com/office/powerpoint/2010/main" val="26708401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381051"/>
            <a:ext cx="4680520" cy="92238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2700" b="1" dirty="0"/>
              <a:t>Focus of the Phases </a:t>
            </a:r>
            <a:br>
              <a:rPr lang="en-US" sz="2700" b="1" dirty="0"/>
            </a:br>
            <a:r>
              <a:rPr lang="en-US" sz="2700" b="1" dirty="0"/>
              <a:t>of the LQSI Tool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33EB-CC87-4159-B6A8-A7A4FB92DD83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344" y="2192569"/>
            <a:ext cx="81967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Phase 1:</a:t>
            </a:r>
            <a:r>
              <a:rPr lang="en-US" sz="2400" dirty="0"/>
              <a:t> Ensuring that the primary process of the laboratory operates correctly and safely.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Phase 2:</a:t>
            </a:r>
            <a:r>
              <a:rPr lang="en-US" sz="2400" dirty="0"/>
              <a:t> Controlling and assuring quality and creating traceability.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Phase 3:</a:t>
            </a:r>
            <a:r>
              <a:rPr lang="en-US" sz="2400" dirty="0"/>
              <a:t> Ensuring proper management, leadership and organization.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Phase 4:</a:t>
            </a:r>
            <a:r>
              <a:rPr lang="en-US" sz="2400" dirty="0"/>
              <a:t> Create continuous improvement and prepare for accreditation.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804" y="6021288"/>
            <a:ext cx="196917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5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381051"/>
            <a:ext cx="4680520" cy="92238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2700" b="1" dirty="0"/>
              <a:t>Focus of Phases </a:t>
            </a:r>
            <a:br>
              <a:rPr lang="en-US" sz="2700" b="1" dirty="0"/>
            </a:br>
            <a:r>
              <a:rPr lang="en-US" sz="2700" b="1" dirty="0"/>
              <a:t>of the LQSI Tool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6067-ADA8-4F10-A863-5F7D35890A4D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08" y="6185894"/>
            <a:ext cx="1969179" cy="3292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4305"/>
            <a:ext cx="9036496" cy="41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03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6100" y="570982"/>
            <a:ext cx="2952328" cy="5400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Checklist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6C0D-ABFE-41CC-80D4-2A424AB03345}" type="datetime1">
              <a:rPr lang="de-DE" smtClean="0">
                <a:solidFill>
                  <a:prstClr val="black"/>
                </a:solidFill>
              </a:rPr>
              <a:t>02.05.2018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QM Workshop / Egon Amann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6" y="332656"/>
            <a:ext cx="1609725" cy="10191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01470"/>
            <a:ext cx="5688632" cy="45085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6313593"/>
            <a:ext cx="196917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60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QM Workshop / Egon Amann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280A-A645-4A3F-BAC7-35A4B99B05FC}" type="datetime1">
              <a:rPr lang="de-DE" smtClean="0"/>
              <a:t>02.05.2018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92" y="260648"/>
            <a:ext cx="5832648" cy="461324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73216"/>
            <a:ext cx="1822862" cy="78035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373216"/>
            <a:ext cx="1822862" cy="780356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3851920" y="126876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851920" y="234888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284984"/>
            <a:ext cx="3097036" cy="566977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H="1">
            <a:off x="2987824" y="3804504"/>
            <a:ext cx="900446" cy="297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3904255" y="3804504"/>
            <a:ext cx="899754" cy="297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4427984" y="4941168"/>
            <a:ext cx="1008804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5436788" y="4941168"/>
            <a:ext cx="1079428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2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10421_HSHL_Präsentationsvorlage_animiert_Vorlesun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110421_HSHL_Präsentationsvorlage_animiert_Vorlesungen</Template>
  <TotalTime>0</TotalTime>
  <Words>387</Words>
  <Application>Microsoft Office PowerPoint</Application>
  <PresentationFormat>On-screen Show (4:3)</PresentationFormat>
  <Paragraphs>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110421_HSHL_Präsentationsvorlage_animiert_Vorlesungen</vt:lpstr>
      <vt:lpstr>What is the best strategy to achieve compliance with QMS- and QC-requirements in the clinical laboratory?  Prof. Dr. Egon Amann  Hochschule Hamm-Lippstadt University of Applied Sciences Hamm, Germany egon.amann@hshl.de   DQCML Malawi program, Blantyre &amp; Lilongwe, Feb. 26 &amp; 28, 2018</vt:lpstr>
      <vt:lpstr>PowerPoint Presentation</vt:lpstr>
      <vt:lpstr>PowerPoint Presentation</vt:lpstr>
      <vt:lpstr>What We will Cover Today</vt:lpstr>
      <vt:lpstr>Laboratory Quality Stepwise  Implementation Tool (LQSI)</vt:lpstr>
      <vt:lpstr> Focus of the Phases  of the LQSI Tool </vt:lpstr>
      <vt:lpstr> Focus of Phases  of the LQSI Tool </vt:lpstr>
      <vt:lpstr>Checklist</vt:lpstr>
      <vt:lpstr>PowerPoint Presentation</vt:lpstr>
      <vt:lpstr>IQC / EQC</vt:lpstr>
      <vt:lpstr>Steps to adopt any voluntary QM standard</vt:lpstr>
      <vt:lpstr>PowerPoint Presentation</vt:lpstr>
    </vt:vector>
  </TitlesOfParts>
  <Company>Hochschule Hamm-Lippstadt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Amann, Egon</dc:creator>
  <cp:lastModifiedBy>user</cp:lastModifiedBy>
  <cp:revision>46</cp:revision>
  <cp:lastPrinted>2016-10-05T11:08:34Z</cp:lastPrinted>
  <dcterms:created xsi:type="dcterms:W3CDTF">2013-08-12T12:42:59Z</dcterms:created>
  <dcterms:modified xsi:type="dcterms:W3CDTF">2018-05-02T13:59:54Z</dcterms:modified>
</cp:coreProperties>
</file>