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1"/>
  </p:notesMasterIdLst>
  <p:handoutMasterIdLst>
    <p:handoutMasterId r:id="rId82"/>
  </p:handoutMasterIdLst>
  <p:sldIdLst>
    <p:sldId id="256" r:id="rId2"/>
    <p:sldId id="312" r:id="rId3"/>
    <p:sldId id="319" r:id="rId4"/>
    <p:sldId id="301" r:id="rId5"/>
    <p:sldId id="311" r:id="rId6"/>
    <p:sldId id="309" r:id="rId7"/>
    <p:sldId id="308" r:id="rId8"/>
    <p:sldId id="310" r:id="rId9"/>
    <p:sldId id="290" r:id="rId10"/>
    <p:sldId id="291" r:id="rId11"/>
    <p:sldId id="302" r:id="rId12"/>
    <p:sldId id="318" r:id="rId13"/>
    <p:sldId id="317" r:id="rId14"/>
    <p:sldId id="303" r:id="rId15"/>
    <p:sldId id="332" r:id="rId16"/>
    <p:sldId id="330" r:id="rId17"/>
    <p:sldId id="329" r:id="rId18"/>
    <p:sldId id="333" r:id="rId19"/>
    <p:sldId id="331" r:id="rId20"/>
    <p:sldId id="273" r:id="rId21"/>
    <p:sldId id="341" r:id="rId22"/>
    <p:sldId id="381" r:id="rId23"/>
    <p:sldId id="389" r:id="rId24"/>
    <p:sldId id="292" r:id="rId25"/>
    <p:sldId id="293" r:id="rId26"/>
    <p:sldId id="294" r:id="rId27"/>
    <p:sldId id="295" r:id="rId28"/>
    <p:sldId id="274" r:id="rId29"/>
    <p:sldId id="288" r:id="rId30"/>
    <p:sldId id="275" r:id="rId31"/>
    <p:sldId id="278" r:id="rId32"/>
    <p:sldId id="277" r:id="rId33"/>
    <p:sldId id="279" r:id="rId34"/>
    <p:sldId id="280" r:id="rId35"/>
    <p:sldId id="284" r:id="rId36"/>
    <p:sldId id="342" r:id="rId37"/>
    <p:sldId id="276" r:id="rId38"/>
    <p:sldId id="289" r:id="rId39"/>
    <p:sldId id="287" r:id="rId40"/>
    <p:sldId id="383" r:id="rId41"/>
    <p:sldId id="384" r:id="rId42"/>
    <p:sldId id="286" r:id="rId43"/>
    <p:sldId id="285" r:id="rId44"/>
    <p:sldId id="296" r:id="rId45"/>
    <p:sldId id="283" r:id="rId46"/>
    <p:sldId id="282" r:id="rId47"/>
    <p:sldId id="281" r:id="rId48"/>
    <p:sldId id="269" r:id="rId49"/>
    <p:sldId id="267" r:id="rId50"/>
    <p:sldId id="297" r:id="rId51"/>
    <p:sldId id="298" r:id="rId52"/>
    <p:sldId id="299" r:id="rId53"/>
    <p:sldId id="300" r:id="rId54"/>
    <p:sldId id="343" r:id="rId55"/>
    <p:sldId id="344" r:id="rId56"/>
    <p:sldId id="345" r:id="rId57"/>
    <p:sldId id="347" r:id="rId58"/>
    <p:sldId id="386" r:id="rId59"/>
    <p:sldId id="387" r:id="rId60"/>
    <p:sldId id="385" r:id="rId61"/>
    <p:sldId id="388" r:id="rId62"/>
    <p:sldId id="350" r:id="rId63"/>
    <p:sldId id="382" r:id="rId64"/>
    <p:sldId id="334" r:id="rId65"/>
    <p:sldId id="325" r:id="rId66"/>
    <p:sldId id="326" r:id="rId67"/>
    <p:sldId id="327" r:id="rId68"/>
    <p:sldId id="328" r:id="rId69"/>
    <p:sldId id="362" r:id="rId70"/>
    <p:sldId id="361" r:id="rId71"/>
    <p:sldId id="360" r:id="rId72"/>
    <p:sldId id="359" r:id="rId73"/>
    <p:sldId id="368" r:id="rId74"/>
    <p:sldId id="367" r:id="rId75"/>
    <p:sldId id="366" r:id="rId76"/>
    <p:sldId id="365" r:id="rId77"/>
    <p:sldId id="374" r:id="rId78"/>
    <p:sldId id="373" r:id="rId79"/>
    <p:sldId id="372" r:id="rId80"/>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3E3"/>
    <a:srgbClr val="D9DB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12" autoAdjust="0"/>
    <p:restoredTop sz="94650" autoAdjust="0"/>
  </p:normalViewPr>
  <p:slideViewPr>
    <p:cSldViewPr snapToGrid="0" snapToObjects="1">
      <p:cViewPr varScale="1">
        <p:scale>
          <a:sx n="138" d="100"/>
          <a:sy n="138" d="100"/>
        </p:scale>
        <p:origin x="58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76817F0-84FC-C145-AFC3-FA42D1D21F8E}" type="datetimeFigureOut">
              <a:rPr lang="de-DE" smtClean="0"/>
              <a:t>02.05.2018</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C16E92-7EF2-5A47-8774-75AC8D7375DB}" type="slidenum">
              <a:rPr lang="de-DE" smtClean="0"/>
              <a:t>‹#›</a:t>
            </a:fld>
            <a:endParaRPr lang="de-DE"/>
          </a:p>
        </p:txBody>
      </p:sp>
    </p:spTree>
    <p:extLst>
      <p:ext uri="{BB962C8B-B14F-4D97-AF65-F5344CB8AC3E}">
        <p14:creationId xmlns:p14="http://schemas.microsoft.com/office/powerpoint/2010/main" val="2376198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0FA3C8-DE25-7348-A1F7-D749F91943C8}" type="datetimeFigureOut">
              <a:rPr lang="de-DE" smtClean="0"/>
              <a:t>02.05.2018</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0E6540-DBC8-1449-A578-CCAD6D2991BC}" type="slidenum">
              <a:rPr lang="de-DE" smtClean="0"/>
              <a:t>‹#›</a:t>
            </a:fld>
            <a:endParaRPr lang="de-DE"/>
          </a:p>
        </p:txBody>
      </p:sp>
    </p:spTree>
    <p:extLst>
      <p:ext uri="{BB962C8B-B14F-4D97-AF65-F5344CB8AC3E}">
        <p14:creationId xmlns:p14="http://schemas.microsoft.com/office/powerpoint/2010/main" val="42772662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1</a:t>
            </a:fld>
            <a:endParaRPr lang="de-DE"/>
          </a:p>
        </p:txBody>
      </p:sp>
    </p:spTree>
    <p:extLst>
      <p:ext uri="{BB962C8B-B14F-4D97-AF65-F5344CB8AC3E}">
        <p14:creationId xmlns:p14="http://schemas.microsoft.com/office/powerpoint/2010/main" val="1018342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10</a:t>
            </a:fld>
            <a:endParaRPr lang="de-DE"/>
          </a:p>
        </p:txBody>
      </p:sp>
    </p:spTree>
    <p:extLst>
      <p:ext uri="{BB962C8B-B14F-4D97-AF65-F5344CB8AC3E}">
        <p14:creationId xmlns:p14="http://schemas.microsoft.com/office/powerpoint/2010/main" val="1025307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11</a:t>
            </a:fld>
            <a:endParaRPr lang="de-DE"/>
          </a:p>
        </p:txBody>
      </p:sp>
    </p:spTree>
    <p:extLst>
      <p:ext uri="{BB962C8B-B14F-4D97-AF65-F5344CB8AC3E}">
        <p14:creationId xmlns:p14="http://schemas.microsoft.com/office/powerpoint/2010/main" val="2661619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12</a:t>
            </a:fld>
            <a:endParaRPr lang="de-DE"/>
          </a:p>
        </p:txBody>
      </p:sp>
    </p:spTree>
    <p:extLst>
      <p:ext uri="{BB962C8B-B14F-4D97-AF65-F5344CB8AC3E}">
        <p14:creationId xmlns:p14="http://schemas.microsoft.com/office/powerpoint/2010/main" val="2649791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13</a:t>
            </a:fld>
            <a:endParaRPr lang="de-DE"/>
          </a:p>
        </p:txBody>
      </p:sp>
    </p:spTree>
    <p:extLst>
      <p:ext uri="{BB962C8B-B14F-4D97-AF65-F5344CB8AC3E}">
        <p14:creationId xmlns:p14="http://schemas.microsoft.com/office/powerpoint/2010/main" val="135193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14</a:t>
            </a:fld>
            <a:endParaRPr lang="de-DE"/>
          </a:p>
        </p:txBody>
      </p:sp>
    </p:spTree>
    <p:extLst>
      <p:ext uri="{BB962C8B-B14F-4D97-AF65-F5344CB8AC3E}">
        <p14:creationId xmlns:p14="http://schemas.microsoft.com/office/powerpoint/2010/main" val="2800111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15</a:t>
            </a:fld>
            <a:endParaRPr lang="de-DE"/>
          </a:p>
        </p:txBody>
      </p:sp>
    </p:spTree>
    <p:extLst>
      <p:ext uri="{BB962C8B-B14F-4D97-AF65-F5344CB8AC3E}">
        <p14:creationId xmlns:p14="http://schemas.microsoft.com/office/powerpoint/2010/main" val="57626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16</a:t>
            </a:fld>
            <a:endParaRPr lang="de-DE"/>
          </a:p>
        </p:txBody>
      </p:sp>
    </p:spTree>
    <p:extLst>
      <p:ext uri="{BB962C8B-B14F-4D97-AF65-F5344CB8AC3E}">
        <p14:creationId xmlns:p14="http://schemas.microsoft.com/office/powerpoint/2010/main" val="3489954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17</a:t>
            </a:fld>
            <a:endParaRPr lang="de-DE"/>
          </a:p>
        </p:txBody>
      </p:sp>
    </p:spTree>
    <p:extLst>
      <p:ext uri="{BB962C8B-B14F-4D97-AF65-F5344CB8AC3E}">
        <p14:creationId xmlns:p14="http://schemas.microsoft.com/office/powerpoint/2010/main" val="4270280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18</a:t>
            </a:fld>
            <a:endParaRPr lang="de-DE"/>
          </a:p>
        </p:txBody>
      </p:sp>
    </p:spTree>
    <p:extLst>
      <p:ext uri="{BB962C8B-B14F-4D97-AF65-F5344CB8AC3E}">
        <p14:creationId xmlns:p14="http://schemas.microsoft.com/office/powerpoint/2010/main" val="3343653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19</a:t>
            </a:fld>
            <a:endParaRPr lang="de-DE"/>
          </a:p>
        </p:txBody>
      </p:sp>
    </p:spTree>
    <p:extLst>
      <p:ext uri="{BB962C8B-B14F-4D97-AF65-F5344CB8AC3E}">
        <p14:creationId xmlns:p14="http://schemas.microsoft.com/office/powerpoint/2010/main" val="1108040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2</a:t>
            </a:fld>
            <a:endParaRPr lang="de-DE"/>
          </a:p>
        </p:txBody>
      </p:sp>
    </p:spTree>
    <p:extLst>
      <p:ext uri="{BB962C8B-B14F-4D97-AF65-F5344CB8AC3E}">
        <p14:creationId xmlns:p14="http://schemas.microsoft.com/office/powerpoint/2010/main" val="524678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20</a:t>
            </a:fld>
            <a:endParaRPr lang="de-DE"/>
          </a:p>
        </p:txBody>
      </p:sp>
    </p:spTree>
    <p:extLst>
      <p:ext uri="{BB962C8B-B14F-4D97-AF65-F5344CB8AC3E}">
        <p14:creationId xmlns:p14="http://schemas.microsoft.com/office/powerpoint/2010/main" val="2549449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21</a:t>
            </a:fld>
            <a:endParaRPr lang="de-DE"/>
          </a:p>
        </p:txBody>
      </p:sp>
    </p:spTree>
    <p:extLst>
      <p:ext uri="{BB962C8B-B14F-4D97-AF65-F5344CB8AC3E}">
        <p14:creationId xmlns:p14="http://schemas.microsoft.com/office/powerpoint/2010/main" val="416051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22</a:t>
            </a:fld>
            <a:endParaRPr lang="de-DE"/>
          </a:p>
        </p:txBody>
      </p:sp>
    </p:spTree>
    <p:extLst>
      <p:ext uri="{BB962C8B-B14F-4D97-AF65-F5344CB8AC3E}">
        <p14:creationId xmlns:p14="http://schemas.microsoft.com/office/powerpoint/2010/main" val="2842340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23</a:t>
            </a:fld>
            <a:endParaRPr lang="de-DE"/>
          </a:p>
        </p:txBody>
      </p:sp>
    </p:spTree>
    <p:extLst>
      <p:ext uri="{BB962C8B-B14F-4D97-AF65-F5344CB8AC3E}">
        <p14:creationId xmlns:p14="http://schemas.microsoft.com/office/powerpoint/2010/main" val="3659578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24</a:t>
            </a:fld>
            <a:endParaRPr lang="de-DE"/>
          </a:p>
        </p:txBody>
      </p:sp>
    </p:spTree>
    <p:extLst>
      <p:ext uri="{BB962C8B-B14F-4D97-AF65-F5344CB8AC3E}">
        <p14:creationId xmlns:p14="http://schemas.microsoft.com/office/powerpoint/2010/main" val="3275131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25</a:t>
            </a:fld>
            <a:endParaRPr lang="de-DE"/>
          </a:p>
        </p:txBody>
      </p:sp>
    </p:spTree>
    <p:extLst>
      <p:ext uri="{BB962C8B-B14F-4D97-AF65-F5344CB8AC3E}">
        <p14:creationId xmlns:p14="http://schemas.microsoft.com/office/powerpoint/2010/main" val="42458853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26</a:t>
            </a:fld>
            <a:endParaRPr lang="de-DE"/>
          </a:p>
        </p:txBody>
      </p:sp>
    </p:spTree>
    <p:extLst>
      <p:ext uri="{BB962C8B-B14F-4D97-AF65-F5344CB8AC3E}">
        <p14:creationId xmlns:p14="http://schemas.microsoft.com/office/powerpoint/2010/main" val="7821302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27</a:t>
            </a:fld>
            <a:endParaRPr lang="de-DE"/>
          </a:p>
        </p:txBody>
      </p:sp>
    </p:spTree>
    <p:extLst>
      <p:ext uri="{BB962C8B-B14F-4D97-AF65-F5344CB8AC3E}">
        <p14:creationId xmlns:p14="http://schemas.microsoft.com/office/powerpoint/2010/main" val="1612970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28</a:t>
            </a:fld>
            <a:endParaRPr lang="de-DE"/>
          </a:p>
        </p:txBody>
      </p:sp>
    </p:spTree>
    <p:extLst>
      <p:ext uri="{BB962C8B-B14F-4D97-AF65-F5344CB8AC3E}">
        <p14:creationId xmlns:p14="http://schemas.microsoft.com/office/powerpoint/2010/main" val="1807733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29</a:t>
            </a:fld>
            <a:endParaRPr lang="de-DE"/>
          </a:p>
        </p:txBody>
      </p:sp>
    </p:spTree>
    <p:extLst>
      <p:ext uri="{BB962C8B-B14F-4D97-AF65-F5344CB8AC3E}">
        <p14:creationId xmlns:p14="http://schemas.microsoft.com/office/powerpoint/2010/main" val="4232065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3</a:t>
            </a:fld>
            <a:endParaRPr lang="de-DE"/>
          </a:p>
        </p:txBody>
      </p:sp>
    </p:spTree>
    <p:extLst>
      <p:ext uri="{BB962C8B-B14F-4D97-AF65-F5344CB8AC3E}">
        <p14:creationId xmlns:p14="http://schemas.microsoft.com/office/powerpoint/2010/main" val="40737492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30</a:t>
            </a:fld>
            <a:endParaRPr lang="de-DE"/>
          </a:p>
        </p:txBody>
      </p:sp>
    </p:spTree>
    <p:extLst>
      <p:ext uri="{BB962C8B-B14F-4D97-AF65-F5344CB8AC3E}">
        <p14:creationId xmlns:p14="http://schemas.microsoft.com/office/powerpoint/2010/main" val="29798734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31</a:t>
            </a:fld>
            <a:endParaRPr lang="de-DE"/>
          </a:p>
        </p:txBody>
      </p:sp>
    </p:spTree>
    <p:extLst>
      <p:ext uri="{BB962C8B-B14F-4D97-AF65-F5344CB8AC3E}">
        <p14:creationId xmlns:p14="http://schemas.microsoft.com/office/powerpoint/2010/main" val="92987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32</a:t>
            </a:fld>
            <a:endParaRPr lang="de-DE"/>
          </a:p>
        </p:txBody>
      </p:sp>
    </p:spTree>
    <p:extLst>
      <p:ext uri="{BB962C8B-B14F-4D97-AF65-F5344CB8AC3E}">
        <p14:creationId xmlns:p14="http://schemas.microsoft.com/office/powerpoint/2010/main" val="8860111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33</a:t>
            </a:fld>
            <a:endParaRPr lang="de-DE"/>
          </a:p>
        </p:txBody>
      </p:sp>
    </p:spTree>
    <p:extLst>
      <p:ext uri="{BB962C8B-B14F-4D97-AF65-F5344CB8AC3E}">
        <p14:creationId xmlns:p14="http://schemas.microsoft.com/office/powerpoint/2010/main" val="33290692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34</a:t>
            </a:fld>
            <a:endParaRPr lang="de-DE"/>
          </a:p>
        </p:txBody>
      </p:sp>
    </p:spTree>
    <p:extLst>
      <p:ext uri="{BB962C8B-B14F-4D97-AF65-F5344CB8AC3E}">
        <p14:creationId xmlns:p14="http://schemas.microsoft.com/office/powerpoint/2010/main" val="15510519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35</a:t>
            </a:fld>
            <a:endParaRPr lang="de-DE"/>
          </a:p>
        </p:txBody>
      </p:sp>
    </p:spTree>
    <p:extLst>
      <p:ext uri="{BB962C8B-B14F-4D97-AF65-F5344CB8AC3E}">
        <p14:creationId xmlns:p14="http://schemas.microsoft.com/office/powerpoint/2010/main" val="12589833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36</a:t>
            </a:fld>
            <a:endParaRPr lang="de-DE"/>
          </a:p>
        </p:txBody>
      </p:sp>
    </p:spTree>
    <p:extLst>
      <p:ext uri="{BB962C8B-B14F-4D97-AF65-F5344CB8AC3E}">
        <p14:creationId xmlns:p14="http://schemas.microsoft.com/office/powerpoint/2010/main" val="41194376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37</a:t>
            </a:fld>
            <a:endParaRPr lang="de-DE"/>
          </a:p>
        </p:txBody>
      </p:sp>
    </p:spTree>
    <p:extLst>
      <p:ext uri="{BB962C8B-B14F-4D97-AF65-F5344CB8AC3E}">
        <p14:creationId xmlns:p14="http://schemas.microsoft.com/office/powerpoint/2010/main" val="37847237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38</a:t>
            </a:fld>
            <a:endParaRPr lang="de-DE"/>
          </a:p>
        </p:txBody>
      </p:sp>
    </p:spTree>
    <p:extLst>
      <p:ext uri="{BB962C8B-B14F-4D97-AF65-F5344CB8AC3E}">
        <p14:creationId xmlns:p14="http://schemas.microsoft.com/office/powerpoint/2010/main" val="38103008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39</a:t>
            </a:fld>
            <a:endParaRPr lang="de-DE"/>
          </a:p>
        </p:txBody>
      </p:sp>
    </p:spTree>
    <p:extLst>
      <p:ext uri="{BB962C8B-B14F-4D97-AF65-F5344CB8AC3E}">
        <p14:creationId xmlns:p14="http://schemas.microsoft.com/office/powerpoint/2010/main" val="1348708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4</a:t>
            </a:fld>
            <a:endParaRPr lang="de-DE"/>
          </a:p>
        </p:txBody>
      </p:sp>
    </p:spTree>
    <p:extLst>
      <p:ext uri="{BB962C8B-B14F-4D97-AF65-F5344CB8AC3E}">
        <p14:creationId xmlns:p14="http://schemas.microsoft.com/office/powerpoint/2010/main" val="2002267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30A0581-0FA3-40A6-BF39-6E632E2E24B8}" type="slidenum">
              <a:rPr lang="en-US" altLang="en-US"/>
              <a:pPr/>
              <a:t>40</a:t>
            </a:fld>
            <a:endParaRPr lang="en-US" altLang="en-US"/>
          </a:p>
        </p:txBody>
      </p:sp>
    </p:spTree>
    <p:extLst>
      <p:ext uri="{BB962C8B-B14F-4D97-AF65-F5344CB8AC3E}">
        <p14:creationId xmlns:p14="http://schemas.microsoft.com/office/powerpoint/2010/main" val="1408229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9D9D871-4EDA-4124-BA33-6837BFC4808D}" type="slidenum">
              <a:rPr lang="en-US" altLang="en-US"/>
              <a:pPr/>
              <a:t>41</a:t>
            </a:fld>
            <a:endParaRPr lang="en-US" altLang="en-US"/>
          </a:p>
        </p:txBody>
      </p:sp>
    </p:spTree>
    <p:extLst>
      <p:ext uri="{BB962C8B-B14F-4D97-AF65-F5344CB8AC3E}">
        <p14:creationId xmlns:p14="http://schemas.microsoft.com/office/powerpoint/2010/main" val="35713869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42</a:t>
            </a:fld>
            <a:endParaRPr lang="de-DE"/>
          </a:p>
        </p:txBody>
      </p:sp>
    </p:spTree>
    <p:extLst>
      <p:ext uri="{BB962C8B-B14F-4D97-AF65-F5344CB8AC3E}">
        <p14:creationId xmlns:p14="http://schemas.microsoft.com/office/powerpoint/2010/main" val="20627349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43</a:t>
            </a:fld>
            <a:endParaRPr lang="de-DE"/>
          </a:p>
        </p:txBody>
      </p:sp>
    </p:spTree>
    <p:extLst>
      <p:ext uri="{BB962C8B-B14F-4D97-AF65-F5344CB8AC3E}">
        <p14:creationId xmlns:p14="http://schemas.microsoft.com/office/powerpoint/2010/main" val="38804732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44</a:t>
            </a:fld>
            <a:endParaRPr lang="de-DE"/>
          </a:p>
        </p:txBody>
      </p:sp>
    </p:spTree>
    <p:extLst>
      <p:ext uri="{BB962C8B-B14F-4D97-AF65-F5344CB8AC3E}">
        <p14:creationId xmlns:p14="http://schemas.microsoft.com/office/powerpoint/2010/main" val="10577247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45</a:t>
            </a:fld>
            <a:endParaRPr lang="de-DE"/>
          </a:p>
        </p:txBody>
      </p:sp>
    </p:spTree>
    <p:extLst>
      <p:ext uri="{BB962C8B-B14F-4D97-AF65-F5344CB8AC3E}">
        <p14:creationId xmlns:p14="http://schemas.microsoft.com/office/powerpoint/2010/main" val="16680842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46</a:t>
            </a:fld>
            <a:endParaRPr lang="de-DE"/>
          </a:p>
        </p:txBody>
      </p:sp>
    </p:spTree>
    <p:extLst>
      <p:ext uri="{BB962C8B-B14F-4D97-AF65-F5344CB8AC3E}">
        <p14:creationId xmlns:p14="http://schemas.microsoft.com/office/powerpoint/2010/main" val="10176450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47</a:t>
            </a:fld>
            <a:endParaRPr lang="de-DE"/>
          </a:p>
        </p:txBody>
      </p:sp>
    </p:spTree>
    <p:extLst>
      <p:ext uri="{BB962C8B-B14F-4D97-AF65-F5344CB8AC3E}">
        <p14:creationId xmlns:p14="http://schemas.microsoft.com/office/powerpoint/2010/main" val="27574700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48</a:t>
            </a:fld>
            <a:endParaRPr lang="de-DE"/>
          </a:p>
        </p:txBody>
      </p:sp>
    </p:spTree>
    <p:extLst>
      <p:ext uri="{BB962C8B-B14F-4D97-AF65-F5344CB8AC3E}">
        <p14:creationId xmlns:p14="http://schemas.microsoft.com/office/powerpoint/2010/main" val="5760861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49</a:t>
            </a:fld>
            <a:endParaRPr lang="de-DE"/>
          </a:p>
        </p:txBody>
      </p:sp>
    </p:spTree>
    <p:extLst>
      <p:ext uri="{BB962C8B-B14F-4D97-AF65-F5344CB8AC3E}">
        <p14:creationId xmlns:p14="http://schemas.microsoft.com/office/powerpoint/2010/main" val="248183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5</a:t>
            </a:fld>
            <a:endParaRPr lang="de-DE"/>
          </a:p>
        </p:txBody>
      </p:sp>
    </p:spTree>
    <p:extLst>
      <p:ext uri="{BB962C8B-B14F-4D97-AF65-F5344CB8AC3E}">
        <p14:creationId xmlns:p14="http://schemas.microsoft.com/office/powerpoint/2010/main" val="37409457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50</a:t>
            </a:fld>
            <a:endParaRPr lang="de-DE"/>
          </a:p>
        </p:txBody>
      </p:sp>
    </p:spTree>
    <p:extLst>
      <p:ext uri="{BB962C8B-B14F-4D97-AF65-F5344CB8AC3E}">
        <p14:creationId xmlns:p14="http://schemas.microsoft.com/office/powerpoint/2010/main" val="6797632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51</a:t>
            </a:fld>
            <a:endParaRPr lang="de-DE"/>
          </a:p>
        </p:txBody>
      </p:sp>
    </p:spTree>
    <p:extLst>
      <p:ext uri="{BB962C8B-B14F-4D97-AF65-F5344CB8AC3E}">
        <p14:creationId xmlns:p14="http://schemas.microsoft.com/office/powerpoint/2010/main" val="19953267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52</a:t>
            </a:fld>
            <a:endParaRPr lang="de-DE"/>
          </a:p>
        </p:txBody>
      </p:sp>
    </p:spTree>
    <p:extLst>
      <p:ext uri="{BB962C8B-B14F-4D97-AF65-F5344CB8AC3E}">
        <p14:creationId xmlns:p14="http://schemas.microsoft.com/office/powerpoint/2010/main" val="24174707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53</a:t>
            </a:fld>
            <a:endParaRPr lang="de-DE"/>
          </a:p>
        </p:txBody>
      </p:sp>
    </p:spTree>
    <p:extLst>
      <p:ext uri="{BB962C8B-B14F-4D97-AF65-F5344CB8AC3E}">
        <p14:creationId xmlns:p14="http://schemas.microsoft.com/office/powerpoint/2010/main" val="286808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54</a:t>
            </a:fld>
            <a:endParaRPr lang="de-DE"/>
          </a:p>
        </p:txBody>
      </p:sp>
    </p:spTree>
    <p:extLst>
      <p:ext uri="{BB962C8B-B14F-4D97-AF65-F5344CB8AC3E}">
        <p14:creationId xmlns:p14="http://schemas.microsoft.com/office/powerpoint/2010/main" val="25740097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55</a:t>
            </a:fld>
            <a:endParaRPr lang="de-DE"/>
          </a:p>
        </p:txBody>
      </p:sp>
    </p:spTree>
    <p:extLst>
      <p:ext uri="{BB962C8B-B14F-4D97-AF65-F5344CB8AC3E}">
        <p14:creationId xmlns:p14="http://schemas.microsoft.com/office/powerpoint/2010/main" val="35712348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56</a:t>
            </a:fld>
            <a:endParaRPr lang="de-DE"/>
          </a:p>
        </p:txBody>
      </p:sp>
    </p:spTree>
    <p:extLst>
      <p:ext uri="{BB962C8B-B14F-4D97-AF65-F5344CB8AC3E}">
        <p14:creationId xmlns:p14="http://schemas.microsoft.com/office/powerpoint/2010/main" val="35459303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57</a:t>
            </a:fld>
            <a:endParaRPr lang="de-DE"/>
          </a:p>
        </p:txBody>
      </p:sp>
    </p:spTree>
    <p:extLst>
      <p:ext uri="{BB962C8B-B14F-4D97-AF65-F5344CB8AC3E}">
        <p14:creationId xmlns:p14="http://schemas.microsoft.com/office/powerpoint/2010/main" val="294447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58</a:t>
            </a:fld>
            <a:endParaRPr lang="de-DE"/>
          </a:p>
        </p:txBody>
      </p:sp>
    </p:spTree>
    <p:extLst>
      <p:ext uri="{BB962C8B-B14F-4D97-AF65-F5344CB8AC3E}">
        <p14:creationId xmlns:p14="http://schemas.microsoft.com/office/powerpoint/2010/main" val="34560172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59</a:t>
            </a:fld>
            <a:endParaRPr lang="de-DE"/>
          </a:p>
        </p:txBody>
      </p:sp>
    </p:spTree>
    <p:extLst>
      <p:ext uri="{BB962C8B-B14F-4D97-AF65-F5344CB8AC3E}">
        <p14:creationId xmlns:p14="http://schemas.microsoft.com/office/powerpoint/2010/main" val="4233966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6</a:t>
            </a:fld>
            <a:endParaRPr lang="de-DE"/>
          </a:p>
        </p:txBody>
      </p:sp>
    </p:spTree>
    <p:extLst>
      <p:ext uri="{BB962C8B-B14F-4D97-AF65-F5344CB8AC3E}">
        <p14:creationId xmlns:p14="http://schemas.microsoft.com/office/powerpoint/2010/main" val="31075147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60</a:t>
            </a:fld>
            <a:endParaRPr lang="de-DE"/>
          </a:p>
        </p:txBody>
      </p:sp>
    </p:spTree>
    <p:extLst>
      <p:ext uri="{BB962C8B-B14F-4D97-AF65-F5344CB8AC3E}">
        <p14:creationId xmlns:p14="http://schemas.microsoft.com/office/powerpoint/2010/main" val="36866853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61</a:t>
            </a:fld>
            <a:endParaRPr lang="de-DE"/>
          </a:p>
        </p:txBody>
      </p:sp>
    </p:spTree>
    <p:extLst>
      <p:ext uri="{BB962C8B-B14F-4D97-AF65-F5344CB8AC3E}">
        <p14:creationId xmlns:p14="http://schemas.microsoft.com/office/powerpoint/2010/main" val="20800558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62</a:t>
            </a:fld>
            <a:endParaRPr lang="de-DE"/>
          </a:p>
        </p:txBody>
      </p:sp>
    </p:spTree>
    <p:extLst>
      <p:ext uri="{BB962C8B-B14F-4D97-AF65-F5344CB8AC3E}">
        <p14:creationId xmlns:p14="http://schemas.microsoft.com/office/powerpoint/2010/main" val="12184173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63</a:t>
            </a:fld>
            <a:endParaRPr lang="de-DE"/>
          </a:p>
        </p:txBody>
      </p:sp>
    </p:spTree>
    <p:extLst>
      <p:ext uri="{BB962C8B-B14F-4D97-AF65-F5344CB8AC3E}">
        <p14:creationId xmlns:p14="http://schemas.microsoft.com/office/powerpoint/2010/main" val="2734888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64</a:t>
            </a:fld>
            <a:endParaRPr lang="de-DE"/>
          </a:p>
        </p:txBody>
      </p:sp>
    </p:spTree>
    <p:extLst>
      <p:ext uri="{BB962C8B-B14F-4D97-AF65-F5344CB8AC3E}">
        <p14:creationId xmlns:p14="http://schemas.microsoft.com/office/powerpoint/2010/main" val="8687539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65</a:t>
            </a:fld>
            <a:endParaRPr lang="de-DE"/>
          </a:p>
        </p:txBody>
      </p:sp>
    </p:spTree>
    <p:extLst>
      <p:ext uri="{BB962C8B-B14F-4D97-AF65-F5344CB8AC3E}">
        <p14:creationId xmlns:p14="http://schemas.microsoft.com/office/powerpoint/2010/main" val="17765609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66</a:t>
            </a:fld>
            <a:endParaRPr lang="de-DE"/>
          </a:p>
        </p:txBody>
      </p:sp>
    </p:spTree>
    <p:extLst>
      <p:ext uri="{BB962C8B-B14F-4D97-AF65-F5344CB8AC3E}">
        <p14:creationId xmlns:p14="http://schemas.microsoft.com/office/powerpoint/2010/main" val="20108228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67</a:t>
            </a:fld>
            <a:endParaRPr lang="de-DE"/>
          </a:p>
        </p:txBody>
      </p:sp>
    </p:spTree>
    <p:extLst>
      <p:ext uri="{BB962C8B-B14F-4D97-AF65-F5344CB8AC3E}">
        <p14:creationId xmlns:p14="http://schemas.microsoft.com/office/powerpoint/2010/main" val="496692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68</a:t>
            </a:fld>
            <a:endParaRPr lang="de-DE"/>
          </a:p>
        </p:txBody>
      </p:sp>
    </p:spTree>
    <p:extLst>
      <p:ext uri="{BB962C8B-B14F-4D97-AF65-F5344CB8AC3E}">
        <p14:creationId xmlns:p14="http://schemas.microsoft.com/office/powerpoint/2010/main" val="34319894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69</a:t>
            </a:fld>
            <a:endParaRPr lang="de-DE"/>
          </a:p>
        </p:txBody>
      </p:sp>
    </p:spTree>
    <p:extLst>
      <p:ext uri="{BB962C8B-B14F-4D97-AF65-F5344CB8AC3E}">
        <p14:creationId xmlns:p14="http://schemas.microsoft.com/office/powerpoint/2010/main" val="1982953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7</a:t>
            </a:fld>
            <a:endParaRPr lang="de-DE"/>
          </a:p>
        </p:txBody>
      </p:sp>
    </p:spTree>
    <p:extLst>
      <p:ext uri="{BB962C8B-B14F-4D97-AF65-F5344CB8AC3E}">
        <p14:creationId xmlns:p14="http://schemas.microsoft.com/office/powerpoint/2010/main" val="24286195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70</a:t>
            </a:fld>
            <a:endParaRPr lang="de-DE"/>
          </a:p>
        </p:txBody>
      </p:sp>
    </p:spTree>
    <p:extLst>
      <p:ext uri="{BB962C8B-B14F-4D97-AF65-F5344CB8AC3E}">
        <p14:creationId xmlns:p14="http://schemas.microsoft.com/office/powerpoint/2010/main" val="36754624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71</a:t>
            </a:fld>
            <a:endParaRPr lang="de-DE"/>
          </a:p>
        </p:txBody>
      </p:sp>
    </p:spTree>
    <p:extLst>
      <p:ext uri="{BB962C8B-B14F-4D97-AF65-F5344CB8AC3E}">
        <p14:creationId xmlns:p14="http://schemas.microsoft.com/office/powerpoint/2010/main" val="62766507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72</a:t>
            </a:fld>
            <a:endParaRPr lang="de-DE"/>
          </a:p>
        </p:txBody>
      </p:sp>
    </p:spTree>
    <p:extLst>
      <p:ext uri="{BB962C8B-B14F-4D97-AF65-F5344CB8AC3E}">
        <p14:creationId xmlns:p14="http://schemas.microsoft.com/office/powerpoint/2010/main" val="15911571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73</a:t>
            </a:fld>
            <a:endParaRPr lang="de-DE"/>
          </a:p>
        </p:txBody>
      </p:sp>
    </p:spTree>
    <p:extLst>
      <p:ext uri="{BB962C8B-B14F-4D97-AF65-F5344CB8AC3E}">
        <p14:creationId xmlns:p14="http://schemas.microsoft.com/office/powerpoint/2010/main" val="41650543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74</a:t>
            </a:fld>
            <a:endParaRPr lang="de-DE"/>
          </a:p>
        </p:txBody>
      </p:sp>
    </p:spTree>
    <p:extLst>
      <p:ext uri="{BB962C8B-B14F-4D97-AF65-F5344CB8AC3E}">
        <p14:creationId xmlns:p14="http://schemas.microsoft.com/office/powerpoint/2010/main" val="18492194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75</a:t>
            </a:fld>
            <a:endParaRPr lang="de-DE"/>
          </a:p>
        </p:txBody>
      </p:sp>
    </p:spTree>
    <p:extLst>
      <p:ext uri="{BB962C8B-B14F-4D97-AF65-F5344CB8AC3E}">
        <p14:creationId xmlns:p14="http://schemas.microsoft.com/office/powerpoint/2010/main" val="12763376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76</a:t>
            </a:fld>
            <a:endParaRPr lang="de-DE"/>
          </a:p>
        </p:txBody>
      </p:sp>
    </p:spTree>
    <p:extLst>
      <p:ext uri="{BB962C8B-B14F-4D97-AF65-F5344CB8AC3E}">
        <p14:creationId xmlns:p14="http://schemas.microsoft.com/office/powerpoint/2010/main" val="199566549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77</a:t>
            </a:fld>
            <a:endParaRPr lang="de-DE"/>
          </a:p>
        </p:txBody>
      </p:sp>
    </p:spTree>
    <p:extLst>
      <p:ext uri="{BB962C8B-B14F-4D97-AF65-F5344CB8AC3E}">
        <p14:creationId xmlns:p14="http://schemas.microsoft.com/office/powerpoint/2010/main" val="343076311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78</a:t>
            </a:fld>
            <a:endParaRPr lang="de-DE"/>
          </a:p>
        </p:txBody>
      </p:sp>
    </p:spTree>
    <p:extLst>
      <p:ext uri="{BB962C8B-B14F-4D97-AF65-F5344CB8AC3E}">
        <p14:creationId xmlns:p14="http://schemas.microsoft.com/office/powerpoint/2010/main" val="81739678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79</a:t>
            </a:fld>
            <a:endParaRPr lang="de-DE"/>
          </a:p>
        </p:txBody>
      </p:sp>
    </p:spTree>
    <p:extLst>
      <p:ext uri="{BB962C8B-B14F-4D97-AF65-F5344CB8AC3E}">
        <p14:creationId xmlns:p14="http://schemas.microsoft.com/office/powerpoint/2010/main" val="1256291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8</a:t>
            </a:fld>
            <a:endParaRPr lang="de-DE"/>
          </a:p>
        </p:txBody>
      </p:sp>
    </p:spTree>
    <p:extLst>
      <p:ext uri="{BB962C8B-B14F-4D97-AF65-F5344CB8AC3E}">
        <p14:creationId xmlns:p14="http://schemas.microsoft.com/office/powerpoint/2010/main" val="3334545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10"/>
          </p:nvPr>
        </p:nvSpPr>
        <p:spPr/>
        <p:txBody>
          <a:bodyPr/>
          <a:lstStyle/>
          <a:p>
            <a:fld id="{5C0E6540-DBC8-1449-A578-CCAD6D2991BC}" type="slidenum">
              <a:rPr lang="de-DE" smtClean="0"/>
              <a:t>9</a:t>
            </a:fld>
            <a:endParaRPr lang="de-DE"/>
          </a:p>
        </p:txBody>
      </p:sp>
    </p:spTree>
    <p:extLst>
      <p:ext uri="{BB962C8B-B14F-4D97-AF65-F5344CB8AC3E}">
        <p14:creationId xmlns:p14="http://schemas.microsoft.com/office/powerpoint/2010/main" val="3197479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48001" y="1438812"/>
            <a:ext cx="7520410" cy="1470025"/>
          </a:xfrm>
        </p:spPr>
        <p:txBody>
          <a:bodyPr>
            <a:normAutofit/>
          </a:bodyPr>
          <a:lstStyle>
            <a:lvl1pPr algn="l">
              <a:defRPr sz="4000" b="1" i="0">
                <a:latin typeface="Source Sans Pro"/>
                <a:cs typeface="Source Sans Pro"/>
              </a:defRPr>
            </a:lvl1pPr>
          </a:lstStyle>
          <a:p>
            <a:r>
              <a:rPr lang="de-DE" dirty="0"/>
              <a:t>Mastertitelformat bearbeiten</a:t>
            </a:r>
          </a:p>
        </p:txBody>
      </p:sp>
      <p:sp>
        <p:nvSpPr>
          <p:cNvPr id="3" name="Untertitel 2"/>
          <p:cNvSpPr>
            <a:spLocks noGrp="1"/>
          </p:cNvSpPr>
          <p:nvPr>
            <p:ph type="subTitle" idx="1"/>
          </p:nvPr>
        </p:nvSpPr>
        <p:spPr>
          <a:xfrm>
            <a:off x="648001" y="3176700"/>
            <a:ext cx="7520410" cy="2254848"/>
          </a:xfrm>
        </p:spPr>
        <p:txBody>
          <a:bodyPr/>
          <a:lstStyle>
            <a:lvl1pPr marL="0" indent="0" algn="l">
              <a:buNone/>
              <a:defRPr b="0" i="0">
                <a:solidFill>
                  <a:schemeClr val="tx1"/>
                </a:solidFill>
                <a:latin typeface="Source Sans Pro"/>
                <a:cs typeface="Source Sans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p>
        </p:txBody>
      </p:sp>
      <p:sp>
        <p:nvSpPr>
          <p:cNvPr id="7" name="Datumsplatzhalter 3"/>
          <p:cNvSpPr>
            <a:spLocks noGrp="1"/>
          </p:cNvSpPr>
          <p:nvPr>
            <p:ph type="dt" sz="half" idx="2"/>
          </p:nvPr>
        </p:nvSpPr>
        <p:spPr>
          <a:xfrm>
            <a:off x="648000" y="6492816"/>
            <a:ext cx="2133600" cy="111954"/>
          </a:xfrm>
          <a:prstGeom prst="rect">
            <a:avLst/>
          </a:prstGeom>
        </p:spPr>
        <p:txBody>
          <a:bodyPr vert="horz" lIns="0" tIns="0" rIns="0" bIns="0" rtlCol="0" anchor="ctr"/>
          <a:lstStyle>
            <a:lvl1pPr algn="l">
              <a:defRPr sz="700" b="0" i="0">
                <a:solidFill>
                  <a:schemeClr val="tx1"/>
                </a:solidFill>
                <a:latin typeface="Source Sans Pro"/>
                <a:cs typeface="Source Sans Pro"/>
              </a:defRPr>
            </a:lvl1pPr>
          </a:lstStyle>
          <a:p>
            <a:fld id="{C916D949-773C-3845-BFBA-C7D9987445EE}" type="datetime1">
              <a:rPr lang="de-DE" smtClean="0"/>
              <a:t>02.05.2018</a:t>
            </a:fld>
            <a:endParaRPr lang="de-DE" dirty="0"/>
          </a:p>
        </p:txBody>
      </p:sp>
      <p:sp>
        <p:nvSpPr>
          <p:cNvPr id="8" name="Foliennummernplatzhalter 5"/>
          <p:cNvSpPr>
            <a:spLocks noGrp="1"/>
          </p:cNvSpPr>
          <p:nvPr>
            <p:ph type="sldNum" sz="quarter" idx="4"/>
          </p:nvPr>
        </p:nvSpPr>
        <p:spPr>
          <a:xfrm>
            <a:off x="6398400" y="6493481"/>
            <a:ext cx="2133600" cy="111290"/>
          </a:xfrm>
          <a:prstGeom prst="rect">
            <a:avLst/>
          </a:prstGeom>
        </p:spPr>
        <p:txBody>
          <a:bodyPr vert="horz" lIns="0" tIns="0" rIns="0" bIns="0" rtlCol="0" anchor="ctr"/>
          <a:lstStyle>
            <a:lvl1pPr algn="r">
              <a:defRPr sz="700" b="1" i="0">
                <a:solidFill>
                  <a:schemeClr val="tx1"/>
                </a:solidFill>
                <a:latin typeface="Source Sans Pro"/>
                <a:cs typeface="Source Sans Pro"/>
              </a:defRPr>
            </a:lvl1pPr>
          </a:lstStyle>
          <a:p>
            <a:fld id="{E7BE1CCD-89A0-CC45-BF3E-2A331A7F0490}" type="slidenum">
              <a:rPr lang="de-DE" smtClean="0"/>
              <a:pPr/>
              <a:t>‹#›</a:t>
            </a:fld>
            <a:endParaRPr lang="de-DE" dirty="0"/>
          </a:p>
        </p:txBody>
      </p:sp>
    </p:spTree>
    <p:extLst>
      <p:ext uri="{BB962C8B-B14F-4D97-AF65-F5344CB8AC3E}">
        <p14:creationId xmlns:p14="http://schemas.microsoft.com/office/powerpoint/2010/main" val="3881125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17E3445-959C-4840-857B-0726FC3AABF6}" type="datetime1">
              <a:rPr lang="de-DE" smtClean="0"/>
              <a:t>02.05.2018</a:t>
            </a:fld>
            <a:endParaRPr lang="de-DE"/>
          </a:p>
        </p:txBody>
      </p:sp>
      <p:sp>
        <p:nvSpPr>
          <p:cNvPr id="6" name="Foliennummernplatzhalter 5"/>
          <p:cNvSpPr>
            <a:spLocks noGrp="1"/>
          </p:cNvSpPr>
          <p:nvPr>
            <p:ph type="sldNum" sz="quarter" idx="12"/>
          </p:nvPr>
        </p:nvSpPr>
        <p:spPr/>
        <p:txBody>
          <a:bodyPr/>
          <a:lstStyle/>
          <a:p>
            <a:fld id="{E7BE1CCD-89A0-CC45-BF3E-2A331A7F0490}" type="slidenum">
              <a:rPr lang="de-DE" smtClean="0"/>
              <a:t>‹#›</a:t>
            </a:fld>
            <a:endParaRPr lang="de-DE"/>
          </a:p>
        </p:txBody>
      </p:sp>
    </p:spTree>
    <p:extLst>
      <p:ext uri="{BB962C8B-B14F-4D97-AF65-F5344CB8AC3E}">
        <p14:creationId xmlns:p14="http://schemas.microsoft.com/office/powerpoint/2010/main" val="56536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8D16519-39B1-594B-9118-53EDDEBB1F38}" type="datetime1">
              <a:rPr lang="de-DE" smtClean="0"/>
              <a:t>02.05.2018</a:t>
            </a:fld>
            <a:endParaRPr lang="de-DE"/>
          </a:p>
        </p:txBody>
      </p:sp>
      <p:sp>
        <p:nvSpPr>
          <p:cNvPr id="6" name="Foliennummernplatzhalter 5"/>
          <p:cNvSpPr>
            <a:spLocks noGrp="1"/>
          </p:cNvSpPr>
          <p:nvPr>
            <p:ph type="sldNum" sz="quarter" idx="12"/>
          </p:nvPr>
        </p:nvSpPr>
        <p:spPr/>
        <p:txBody>
          <a:bodyPr/>
          <a:lstStyle/>
          <a:p>
            <a:fld id="{E7BE1CCD-89A0-CC45-BF3E-2A331A7F0490}" type="slidenum">
              <a:rPr lang="de-DE" smtClean="0"/>
              <a:t>‹#›</a:t>
            </a:fld>
            <a:endParaRPr lang="de-DE"/>
          </a:p>
        </p:txBody>
      </p:sp>
    </p:spTree>
    <p:extLst>
      <p:ext uri="{BB962C8B-B14F-4D97-AF65-F5344CB8AC3E}">
        <p14:creationId xmlns:p14="http://schemas.microsoft.com/office/powerpoint/2010/main" val="3031697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p:cNvSpPr>
            <a:spLocks noGrp="1"/>
          </p:cNvSpPr>
          <p:nvPr>
            <p:ph type="dt" sz="half" idx="2"/>
          </p:nvPr>
        </p:nvSpPr>
        <p:spPr>
          <a:xfrm>
            <a:off x="648000" y="6492816"/>
            <a:ext cx="2133600" cy="111954"/>
          </a:xfrm>
          <a:prstGeom prst="rect">
            <a:avLst/>
          </a:prstGeom>
        </p:spPr>
        <p:txBody>
          <a:bodyPr vert="horz" lIns="0" tIns="0" rIns="0" bIns="0" rtlCol="0" anchor="ctr"/>
          <a:lstStyle>
            <a:lvl1pPr algn="l">
              <a:defRPr sz="700" b="0" i="0">
                <a:solidFill>
                  <a:schemeClr val="tx1"/>
                </a:solidFill>
                <a:latin typeface="Source Sans Pro"/>
                <a:cs typeface="Source Sans Pro"/>
              </a:defRPr>
            </a:lvl1pPr>
          </a:lstStyle>
          <a:p>
            <a:fld id="{C916D949-773C-3845-BFBA-C7D9987445EE}" type="datetime1">
              <a:rPr lang="de-DE" smtClean="0"/>
              <a:t>02.05.2018</a:t>
            </a:fld>
            <a:endParaRPr lang="de-DE" dirty="0"/>
          </a:p>
        </p:txBody>
      </p:sp>
      <p:sp>
        <p:nvSpPr>
          <p:cNvPr id="8" name="Foliennummernplatzhalter 5"/>
          <p:cNvSpPr>
            <a:spLocks noGrp="1"/>
          </p:cNvSpPr>
          <p:nvPr>
            <p:ph type="sldNum" sz="quarter" idx="4"/>
          </p:nvPr>
        </p:nvSpPr>
        <p:spPr>
          <a:xfrm>
            <a:off x="6398400" y="6493481"/>
            <a:ext cx="2133600" cy="111290"/>
          </a:xfrm>
          <a:prstGeom prst="rect">
            <a:avLst/>
          </a:prstGeom>
        </p:spPr>
        <p:txBody>
          <a:bodyPr vert="horz" lIns="0" tIns="0" rIns="0" bIns="0" rtlCol="0" anchor="ctr"/>
          <a:lstStyle>
            <a:lvl1pPr algn="r">
              <a:defRPr sz="700" b="1" i="0">
                <a:solidFill>
                  <a:schemeClr val="tx1"/>
                </a:solidFill>
                <a:latin typeface="Source Sans Pro"/>
                <a:cs typeface="Source Sans Pro"/>
              </a:defRPr>
            </a:lvl1pPr>
          </a:lstStyle>
          <a:p>
            <a:fld id="{E7BE1CCD-89A0-CC45-BF3E-2A331A7F0490}" type="slidenum">
              <a:rPr lang="de-DE" smtClean="0"/>
              <a:pPr/>
              <a:t>‹#›</a:t>
            </a:fld>
            <a:endParaRPr lang="de-DE" dirty="0"/>
          </a:p>
        </p:txBody>
      </p:sp>
    </p:spTree>
    <p:extLst>
      <p:ext uri="{BB962C8B-B14F-4D97-AF65-F5344CB8AC3E}">
        <p14:creationId xmlns:p14="http://schemas.microsoft.com/office/powerpoint/2010/main" val="3367264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fld id="{254AFB14-23E0-1F4C-A6C5-95691F2AB521}" type="datetime1">
              <a:rPr lang="de-DE" smtClean="0"/>
              <a:t>02.05.2018</a:t>
            </a:fld>
            <a:endParaRPr lang="de-DE"/>
          </a:p>
        </p:txBody>
      </p:sp>
      <p:sp>
        <p:nvSpPr>
          <p:cNvPr id="6" name="Foliennummernplatzhalter 5"/>
          <p:cNvSpPr>
            <a:spLocks noGrp="1"/>
          </p:cNvSpPr>
          <p:nvPr>
            <p:ph type="sldNum" sz="quarter" idx="12"/>
          </p:nvPr>
        </p:nvSpPr>
        <p:spPr/>
        <p:txBody>
          <a:bodyPr/>
          <a:lstStyle/>
          <a:p>
            <a:fld id="{E7BE1CCD-89A0-CC45-BF3E-2A331A7F0490}" type="slidenum">
              <a:rPr lang="de-DE" smtClean="0"/>
              <a:t>‹#›</a:t>
            </a:fld>
            <a:endParaRPr lang="de-DE"/>
          </a:p>
        </p:txBody>
      </p:sp>
    </p:spTree>
    <p:extLst>
      <p:ext uri="{BB962C8B-B14F-4D97-AF65-F5344CB8AC3E}">
        <p14:creationId xmlns:p14="http://schemas.microsoft.com/office/powerpoint/2010/main" val="3798066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6090EEAD-2E33-CB41-913B-6235DD169CF5}" type="datetime1">
              <a:rPr lang="de-DE" smtClean="0"/>
              <a:t>02.05.2018</a:t>
            </a:fld>
            <a:endParaRPr lang="de-DE"/>
          </a:p>
        </p:txBody>
      </p:sp>
      <p:sp>
        <p:nvSpPr>
          <p:cNvPr id="7" name="Foliennummernplatzhalter 6"/>
          <p:cNvSpPr>
            <a:spLocks noGrp="1"/>
          </p:cNvSpPr>
          <p:nvPr>
            <p:ph type="sldNum" sz="quarter" idx="12"/>
          </p:nvPr>
        </p:nvSpPr>
        <p:spPr/>
        <p:txBody>
          <a:bodyPr/>
          <a:lstStyle/>
          <a:p>
            <a:fld id="{E7BE1CCD-89A0-CC45-BF3E-2A331A7F0490}" type="slidenum">
              <a:rPr lang="de-DE" smtClean="0"/>
              <a:t>‹#›</a:t>
            </a:fld>
            <a:endParaRPr lang="de-DE"/>
          </a:p>
        </p:txBody>
      </p:sp>
    </p:spTree>
    <p:extLst>
      <p:ext uri="{BB962C8B-B14F-4D97-AF65-F5344CB8AC3E}">
        <p14:creationId xmlns:p14="http://schemas.microsoft.com/office/powerpoint/2010/main" val="2979967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A16E645A-B693-BB43-8646-3B1C1BAD48BE}" type="datetime1">
              <a:rPr lang="de-DE" smtClean="0"/>
              <a:t>02.05.2018</a:t>
            </a:fld>
            <a:endParaRPr lang="de-DE"/>
          </a:p>
        </p:txBody>
      </p:sp>
      <p:sp>
        <p:nvSpPr>
          <p:cNvPr id="9" name="Foliennummernplatzhalter 8"/>
          <p:cNvSpPr>
            <a:spLocks noGrp="1"/>
          </p:cNvSpPr>
          <p:nvPr>
            <p:ph type="sldNum" sz="quarter" idx="12"/>
          </p:nvPr>
        </p:nvSpPr>
        <p:spPr/>
        <p:txBody>
          <a:bodyPr/>
          <a:lstStyle/>
          <a:p>
            <a:fld id="{E7BE1CCD-89A0-CC45-BF3E-2A331A7F0490}" type="slidenum">
              <a:rPr lang="de-DE" smtClean="0"/>
              <a:t>‹#›</a:t>
            </a:fld>
            <a:endParaRPr lang="de-DE"/>
          </a:p>
        </p:txBody>
      </p:sp>
    </p:spTree>
    <p:extLst>
      <p:ext uri="{BB962C8B-B14F-4D97-AF65-F5344CB8AC3E}">
        <p14:creationId xmlns:p14="http://schemas.microsoft.com/office/powerpoint/2010/main" val="1597632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fld id="{23E94868-D7B6-2349-81F6-28D3E8C9671D}" type="datetime1">
              <a:rPr lang="de-DE" smtClean="0"/>
              <a:t>02.05.2018</a:t>
            </a:fld>
            <a:endParaRPr lang="de-DE"/>
          </a:p>
        </p:txBody>
      </p:sp>
      <p:sp>
        <p:nvSpPr>
          <p:cNvPr id="5" name="Foliennummernplatzhalter 4"/>
          <p:cNvSpPr>
            <a:spLocks noGrp="1"/>
          </p:cNvSpPr>
          <p:nvPr>
            <p:ph type="sldNum" sz="quarter" idx="12"/>
          </p:nvPr>
        </p:nvSpPr>
        <p:spPr/>
        <p:txBody>
          <a:bodyPr/>
          <a:lstStyle/>
          <a:p>
            <a:fld id="{E7BE1CCD-89A0-CC45-BF3E-2A331A7F0490}" type="slidenum">
              <a:rPr lang="de-DE" smtClean="0"/>
              <a:t>‹#›</a:t>
            </a:fld>
            <a:endParaRPr lang="de-DE"/>
          </a:p>
        </p:txBody>
      </p:sp>
    </p:spTree>
    <p:extLst>
      <p:ext uri="{BB962C8B-B14F-4D97-AF65-F5344CB8AC3E}">
        <p14:creationId xmlns:p14="http://schemas.microsoft.com/office/powerpoint/2010/main" val="3110085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4ECBFB4-2031-A542-A2EF-20BD4D9E5256}" type="datetime1">
              <a:rPr lang="de-DE" smtClean="0"/>
              <a:t>02.05.2018</a:t>
            </a:fld>
            <a:endParaRPr lang="de-DE"/>
          </a:p>
        </p:txBody>
      </p:sp>
      <p:sp>
        <p:nvSpPr>
          <p:cNvPr id="4" name="Foliennummernplatzhalter 3"/>
          <p:cNvSpPr>
            <a:spLocks noGrp="1"/>
          </p:cNvSpPr>
          <p:nvPr>
            <p:ph type="sldNum" sz="quarter" idx="12"/>
          </p:nvPr>
        </p:nvSpPr>
        <p:spPr/>
        <p:txBody>
          <a:bodyPr/>
          <a:lstStyle/>
          <a:p>
            <a:fld id="{E7BE1CCD-89A0-CC45-BF3E-2A331A7F0490}" type="slidenum">
              <a:rPr lang="de-DE" smtClean="0"/>
              <a:t>‹#›</a:t>
            </a:fld>
            <a:endParaRPr lang="de-DE"/>
          </a:p>
        </p:txBody>
      </p:sp>
    </p:spTree>
    <p:extLst>
      <p:ext uri="{BB962C8B-B14F-4D97-AF65-F5344CB8AC3E}">
        <p14:creationId xmlns:p14="http://schemas.microsoft.com/office/powerpoint/2010/main" val="471446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A0188818-9833-2C4A-8849-8268EC11202B}" type="datetime1">
              <a:rPr lang="de-DE" smtClean="0"/>
              <a:t>02.05.2018</a:t>
            </a:fld>
            <a:endParaRPr lang="de-DE"/>
          </a:p>
        </p:txBody>
      </p:sp>
      <p:sp>
        <p:nvSpPr>
          <p:cNvPr id="7" name="Foliennummernplatzhalter 6"/>
          <p:cNvSpPr>
            <a:spLocks noGrp="1"/>
          </p:cNvSpPr>
          <p:nvPr>
            <p:ph type="sldNum" sz="quarter" idx="12"/>
          </p:nvPr>
        </p:nvSpPr>
        <p:spPr/>
        <p:txBody>
          <a:bodyPr/>
          <a:lstStyle/>
          <a:p>
            <a:fld id="{E7BE1CCD-89A0-CC45-BF3E-2A331A7F0490}" type="slidenum">
              <a:rPr lang="de-DE" smtClean="0"/>
              <a:t>‹#›</a:t>
            </a:fld>
            <a:endParaRPr lang="de-DE"/>
          </a:p>
        </p:txBody>
      </p:sp>
    </p:spTree>
    <p:extLst>
      <p:ext uri="{BB962C8B-B14F-4D97-AF65-F5344CB8AC3E}">
        <p14:creationId xmlns:p14="http://schemas.microsoft.com/office/powerpoint/2010/main" val="296506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fld id="{82204BE1-0C38-F948-9EB8-8FC2670177F0}" type="datetime1">
              <a:rPr lang="de-DE" smtClean="0"/>
              <a:t>02.05.2018</a:t>
            </a:fld>
            <a:endParaRPr lang="de-DE"/>
          </a:p>
        </p:txBody>
      </p:sp>
      <p:sp>
        <p:nvSpPr>
          <p:cNvPr id="7" name="Foliennummernplatzhalter 6"/>
          <p:cNvSpPr>
            <a:spLocks noGrp="1"/>
          </p:cNvSpPr>
          <p:nvPr>
            <p:ph type="sldNum" sz="quarter" idx="12"/>
          </p:nvPr>
        </p:nvSpPr>
        <p:spPr/>
        <p:txBody>
          <a:bodyPr/>
          <a:lstStyle/>
          <a:p>
            <a:fld id="{E7BE1CCD-89A0-CC45-BF3E-2A331A7F0490}" type="slidenum">
              <a:rPr lang="de-DE" smtClean="0"/>
              <a:t>‹#›</a:t>
            </a:fld>
            <a:endParaRPr lang="de-DE"/>
          </a:p>
        </p:txBody>
      </p:sp>
    </p:spTree>
    <p:extLst>
      <p:ext uri="{BB962C8B-B14F-4D97-AF65-F5344CB8AC3E}">
        <p14:creationId xmlns:p14="http://schemas.microsoft.com/office/powerpoint/2010/main" val="2965759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p:cNvSpPr/>
          <p:nvPr userDrawn="1"/>
        </p:nvSpPr>
        <p:spPr>
          <a:xfrm>
            <a:off x="0" y="648000"/>
            <a:ext cx="8532000" cy="56700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platzhalter 1"/>
          <p:cNvSpPr>
            <a:spLocks noGrp="1"/>
          </p:cNvSpPr>
          <p:nvPr>
            <p:ph type="title"/>
          </p:nvPr>
        </p:nvSpPr>
        <p:spPr>
          <a:xfrm>
            <a:off x="648000" y="745650"/>
            <a:ext cx="7675432" cy="1143000"/>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p:cNvSpPr>
            <a:spLocks noGrp="1"/>
          </p:cNvSpPr>
          <p:nvPr>
            <p:ph type="body" idx="1"/>
          </p:nvPr>
        </p:nvSpPr>
        <p:spPr>
          <a:xfrm>
            <a:off x="648000" y="2021180"/>
            <a:ext cx="7675432" cy="4104983"/>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648000" y="6492816"/>
            <a:ext cx="2133600" cy="111954"/>
          </a:xfrm>
          <a:prstGeom prst="rect">
            <a:avLst/>
          </a:prstGeom>
        </p:spPr>
        <p:txBody>
          <a:bodyPr vert="horz" lIns="0" tIns="0" rIns="0" bIns="0" rtlCol="0" anchor="ctr"/>
          <a:lstStyle>
            <a:lvl1pPr algn="l">
              <a:defRPr sz="700" b="0" i="0">
                <a:solidFill>
                  <a:schemeClr val="tx1"/>
                </a:solidFill>
                <a:latin typeface="Source Sans Pro"/>
                <a:cs typeface="Source Sans Pro"/>
              </a:defRPr>
            </a:lvl1pPr>
          </a:lstStyle>
          <a:p>
            <a:fld id="{C916D949-773C-3845-BFBA-C7D9987445EE}" type="datetime1">
              <a:rPr lang="de-DE" smtClean="0"/>
              <a:t>02.05.2018</a:t>
            </a:fld>
            <a:endParaRPr lang="de-DE" dirty="0"/>
          </a:p>
        </p:txBody>
      </p:sp>
      <p:sp>
        <p:nvSpPr>
          <p:cNvPr id="6" name="Foliennummernplatzhalter 5"/>
          <p:cNvSpPr>
            <a:spLocks noGrp="1"/>
          </p:cNvSpPr>
          <p:nvPr>
            <p:ph type="sldNum" sz="quarter" idx="4"/>
          </p:nvPr>
        </p:nvSpPr>
        <p:spPr>
          <a:xfrm>
            <a:off x="6398400" y="6493481"/>
            <a:ext cx="2133600" cy="111290"/>
          </a:xfrm>
          <a:prstGeom prst="rect">
            <a:avLst/>
          </a:prstGeom>
        </p:spPr>
        <p:txBody>
          <a:bodyPr vert="horz" lIns="0" tIns="0" rIns="0" bIns="0" rtlCol="0" anchor="ctr"/>
          <a:lstStyle>
            <a:lvl1pPr algn="r">
              <a:defRPr sz="700" b="1" i="0">
                <a:solidFill>
                  <a:schemeClr val="tx1"/>
                </a:solidFill>
                <a:latin typeface="Source Sans Pro"/>
                <a:cs typeface="Source Sans Pro"/>
              </a:defRPr>
            </a:lvl1pPr>
          </a:lstStyle>
          <a:p>
            <a:fld id="{E7BE1CCD-89A0-CC45-BF3E-2A331A7F0490}" type="slidenum">
              <a:rPr lang="de-DE" smtClean="0"/>
              <a:pPr/>
              <a:t>‹#›</a:t>
            </a:fld>
            <a:endParaRPr lang="de-DE" dirty="0"/>
          </a:p>
        </p:txBody>
      </p:sp>
      <p:pic>
        <p:nvPicPr>
          <p:cNvPr id="7" name="Bild 6" descr="HSHL_Logo_horizontal_RGB_Sequenz_Animation.gif"/>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128000" y="223200"/>
            <a:ext cx="1404000" cy="208725"/>
          </a:xfrm>
          <a:prstGeom prst="rect">
            <a:avLst/>
          </a:prstGeom>
        </p:spPr>
      </p:pic>
    </p:spTree>
    <p:extLst>
      <p:ext uri="{BB962C8B-B14F-4D97-AF65-F5344CB8AC3E}">
        <p14:creationId xmlns:p14="http://schemas.microsoft.com/office/powerpoint/2010/main" val="3862995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457200" rtl="0" eaLnBrk="1" latinLnBrk="0" hangingPunct="1">
        <a:spcBef>
          <a:spcPct val="0"/>
        </a:spcBef>
        <a:buNone/>
        <a:defRPr sz="4000" b="1" i="0" kern="1200">
          <a:solidFill>
            <a:schemeClr val="tx1"/>
          </a:solidFill>
          <a:latin typeface="Source Sans Pro"/>
          <a:ea typeface="+mj-ea"/>
          <a:cs typeface="Source Sans Pro"/>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Source Sans Pro"/>
          <a:ea typeface="+mn-ea"/>
          <a:cs typeface="Source Sans Pro"/>
        </a:defRPr>
      </a:lvl1pPr>
      <a:lvl2pPr marL="742950" indent="-285750" algn="l" defTabSz="457200" rtl="0" eaLnBrk="1" latinLnBrk="0" hangingPunct="1">
        <a:spcBef>
          <a:spcPct val="20000"/>
        </a:spcBef>
        <a:buFont typeface="Arial"/>
        <a:buChar char="–"/>
        <a:defRPr sz="2800" b="0" i="0" kern="1200">
          <a:solidFill>
            <a:schemeClr val="tx1"/>
          </a:solidFill>
          <a:latin typeface="Source Sans Pro"/>
          <a:ea typeface="+mn-ea"/>
          <a:cs typeface="Source Sans Pro"/>
        </a:defRPr>
      </a:lvl2pPr>
      <a:lvl3pPr marL="1143000" indent="-228600" algn="l" defTabSz="457200" rtl="0" eaLnBrk="1" latinLnBrk="0" hangingPunct="1">
        <a:spcBef>
          <a:spcPct val="20000"/>
        </a:spcBef>
        <a:buFont typeface="Arial"/>
        <a:buChar char="•"/>
        <a:defRPr sz="2400" b="0" i="0" kern="1200">
          <a:solidFill>
            <a:schemeClr val="tx1"/>
          </a:solidFill>
          <a:latin typeface="Source Sans Pro"/>
          <a:ea typeface="+mn-ea"/>
          <a:cs typeface="Source Sans Pro"/>
        </a:defRPr>
      </a:lvl3pPr>
      <a:lvl4pPr marL="1600200" indent="-228600" algn="l" defTabSz="457200" rtl="0" eaLnBrk="1" latinLnBrk="0" hangingPunct="1">
        <a:spcBef>
          <a:spcPct val="20000"/>
        </a:spcBef>
        <a:buFont typeface="Arial"/>
        <a:buChar char="–"/>
        <a:defRPr sz="2000" b="0" i="0" kern="1200">
          <a:solidFill>
            <a:schemeClr val="tx1"/>
          </a:solidFill>
          <a:latin typeface="Source Sans Pro"/>
          <a:ea typeface="+mn-ea"/>
          <a:cs typeface="Source Sans Pro"/>
        </a:defRPr>
      </a:lvl4pPr>
      <a:lvl5pPr marL="2057400" indent="-228600" algn="l" defTabSz="457200" rtl="0" eaLnBrk="1" latinLnBrk="0" hangingPunct="1">
        <a:spcBef>
          <a:spcPct val="20000"/>
        </a:spcBef>
        <a:buFont typeface="Arial"/>
        <a:buChar char="»"/>
        <a:defRPr sz="2000" b="0" i="0" kern="1200">
          <a:solidFill>
            <a:schemeClr val="tx1"/>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2.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3.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4.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5.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48001" y="1815494"/>
            <a:ext cx="7520410" cy="1470025"/>
          </a:xfrm>
        </p:spPr>
        <p:txBody>
          <a:bodyPr>
            <a:noAutofit/>
          </a:bodyPr>
          <a:lstStyle/>
          <a:p>
            <a:pPr algn="ctr"/>
            <a:r>
              <a:rPr lang="de-DE" sz="2800" dirty="0"/>
              <a:t>IQC: Building Blocks </a:t>
            </a:r>
            <a:r>
              <a:rPr lang="de-DE" sz="2800" dirty="0" err="1"/>
              <a:t>of</a:t>
            </a:r>
            <a:r>
              <a:rPr lang="de-DE" sz="2800" dirty="0"/>
              <a:t> Quality </a:t>
            </a:r>
            <a:r>
              <a:rPr lang="de-DE" sz="2800" dirty="0" err="1"/>
              <a:t>Local</a:t>
            </a:r>
            <a:r>
              <a:rPr lang="de-DE" sz="2800" dirty="0"/>
              <a:t> Systems </a:t>
            </a:r>
            <a:r>
              <a:rPr lang="de-DE" sz="2800" dirty="0" err="1"/>
              <a:t>of</a:t>
            </a:r>
            <a:r>
              <a:rPr lang="de-DE" sz="2800" dirty="0"/>
              <a:t> Quality Control </a:t>
            </a:r>
            <a:br>
              <a:rPr lang="de-DE" sz="2800" dirty="0"/>
            </a:br>
            <a:r>
              <a:rPr lang="de-DE" sz="2800" dirty="0"/>
              <a:t>(</a:t>
            </a:r>
            <a:r>
              <a:rPr lang="de-DE" sz="2800" dirty="0" err="1"/>
              <a:t>Good</a:t>
            </a:r>
            <a:r>
              <a:rPr lang="de-DE" sz="2800" dirty="0"/>
              <a:t> </a:t>
            </a:r>
            <a:r>
              <a:rPr lang="de-DE" sz="2800" dirty="0" err="1"/>
              <a:t>laboratory</a:t>
            </a:r>
            <a:r>
              <a:rPr lang="de-DE" sz="2800" dirty="0"/>
              <a:t> </a:t>
            </a:r>
            <a:r>
              <a:rPr lang="de-DE" sz="2800" dirty="0" err="1"/>
              <a:t>practice</a:t>
            </a:r>
            <a:r>
              <a:rPr lang="de-DE" sz="2800" dirty="0"/>
              <a:t> and </a:t>
            </a:r>
            <a:r>
              <a:rPr lang="de-DE" sz="2800" dirty="0" err="1"/>
              <a:t>patient</a:t>
            </a:r>
            <a:r>
              <a:rPr lang="de-DE" sz="2800" dirty="0"/>
              <a:t> </a:t>
            </a:r>
            <a:r>
              <a:rPr lang="de-DE" sz="2800" dirty="0" err="1"/>
              <a:t>safety</a:t>
            </a:r>
            <a:r>
              <a:rPr lang="de-DE" sz="2800" dirty="0"/>
              <a:t>) </a:t>
            </a:r>
          </a:p>
        </p:txBody>
      </p:sp>
      <p:sp>
        <p:nvSpPr>
          <p:cNvPr id="3" name="Untertitel 2"/>
          <p:cNvSpPr>
            <a:spLocks noGrp="1"/>
          </p:cNvSpPr>
          <p:nvPr>
            <p:ph type="subTitle" idx="1"/>
          </p:nvPr>
        </p:nvSpPr>
        <p:spPr>
          <a:xfrm>
            <a:off x="648001" y="3921493"/>
            <a:ext cx="7520410" cy="2254848"/>
          </a:xfrm>
        </p:spPr>
        <p:txBody>
          <a:bodyPr>
            <a:normAutofit fontScale="77500" lnSpcReduction="20000"/>
          </a:bodyPr>
          <a:lstStyle/>
          <a:p>
            <a:pPr algn="ctr"/>
            <a:r>
              <a:rPr lang="en-US" dirty="0"/>
              <a:t>Prof. Dr. Egon Amann</a:t>
            </a:r>
            <a:br>
              <a:rPr lang="en-US" dirty="0"/>
            </a:br>
            <a:br>
              <a:rPr lang="en-US" dirty="0"/>
            </a:br>
            <a:r>
              <a:rPr lang="en-US" dirty="0"/>
              <a:t>Hochschule Hamm-Lippstadt</a:t>
            </a:r>
            <a:br>
              <a:rPr lang="en-US" dirty="0"/>
            </a:br>
            <a:r>
              <a:rPr lang="en-US" dirty="0"/>
              <a:t>University of Applied Sciences</a:t>
            </a:r>
            <a:br>
              <a:rPr lang="en-US" dirty="0"/>
            </a:br>
            <a:r>
              <a:rPr lang="en-US" dirty="0"/>
              <a:t>Hamm, Germany</a:t>
            </a:r>
            <a:br>
              <a:rPr lang="en-US" dirty="0"/>
            </a:br>
            <a:r>
              <a:rPr lang="en-US" dirty="0"/>
              <a:t>egon.amann@hshl.de</a:t>
            </a:r>
            <a:br>
              <a:rPr lang="en-US" dirty="0"/>
            </a:br>
            <a:endParaRPr lang="de-DE" dirty="0"/>
          </a:p>
        </p:txBody>
      </p:sp>
      <p:pic>
        <p:nvPicPr>
          <p:cNvPr id="4" name="Grafik 3"/>
          <p:cNvPicPr>
            <a:picLocks noChangeAspect="1"/>
          </p:cNvPicPr>
          <p:nvPr/>
        </p:nvPicPr>
        <p:blipFill>
          <a:blip r:embed="rId3"/>
          <a:stretch>
            <a:fillRect/>
          </a:stretch>
        </p:blipFill>
        <p:spPr>
          <a:xfrm>
            <a:off x="319336" y="160345"/>
            <a:ext cx="1609725" cy="1019175"/>
          </a:xfrm>
          <a:prstGeom prst="rect">
            <a:avLst/>
          </a:prstGeom>
        </p:spPr>
      </p:pic>
    </p:spTree>
    <p:extLst>
      <p:ext uri="{BB962C8B-B14F-4D97-AF65-F5344CB8AC3E}">
        <p14:creationId xmlns:p14="http://schemas.microsoft.com/office/powerpoint/2010/main" val="694128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0329" y="660438"/>
            <a:ext cx="7675432" cy="1143000"/>
          </a:xfrm>
        </p:spPr>
        <p:txBody>
          <a:bodyPr>
            <a:normAutofit/>
          </a:bodyPr>
          <a:lstStyle/>
          <a:p>
            <a:r>
              <a:rPr lang="en-US" sz="3200" dirty="0"/>
              <a:t>Quality Systems - 2 </a:t>
            </a:r>
            <a:endParaRPr lang="de-DE" sz="3200" dirty="0"/>
          </a:p>
        </p:txBody>
      </p:sp>
      <p:sp>
        <p:nvSpPr>
          <p:cNvPr id="4" name="Datumsplatzhalter 3"/>
          <p:cNvSpPr>
            <a:spLocks noGrp="1"/>
          </p:cNvSpPr>
          <p:nvPr>
            <p:ph type="dt" sz="half" idx="2"/>
          </p:nvPr>
        </p:nvSpPr>
        <p:spPr/>
        <p:txBody>
          <a:bodyPr/>
          <a:lstStyle/>
          <a:p>
            <a:fld id="{C916D949-773C-3845-BFBA-C7D9987445EE}" type="datetime1">
              <a:rPr lang="de-DE" smtClean="0">
                <a:solidFill>
                  <a:prstClr val="black"/>
                </a:solidFill>
              </a:rPr>
              <a:pPr/>
              <a:t>02.05.2018</a:t>
            </a:fld>
            <a:endParaRPr lang="de-DE" dirty="0">
              <a:solidFill>
                <a:prstClr val="black"/>
              </a:solidFill>
            </a:endParaRPr>
          </a:p>
        </p:txBody>
      </p:sp>
      <p:sp>
        <p:nvSpPr>
          <p:cNvPr id="5" name="Foliennummernplatzhalter 4"/>
          <p:cNvSpPr>
            <a:spLocks noGrp="1"/>
          </p:cNvSpPr>
          <p:nvPr>
            <p:ph type="sldNum" sz="quarter" idx="4"/>
          </p:nvPr>
        </p:nvSpPr>
        <p:spPr/>
        <p:txBody>
          <a:bodyPr/>
          <a:lstStyle/>
          <a:p>
            <a:fld id="{E7BE1CCD-89A0-CC45-BF3E-2A331A7F0490}" type="slidenum">
              <a:rPr lang="de-DE" smtClean="0">
                <a:solidFill>
                  <a:prstClr val="black"/>
                </a:solidFill>
              </a:rPr>
              <a:pPr/>
              <a:t>10</a:t>
            </a:fld>
            <a:endParaRPr lang="de-DE" dirty="0">
              <a:solidFill>
                <a:prstClr val="black"/>
              </a:solidFill>
            </a:endParaRPr>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sp>
        <p:nvSpPr>
          <p:cNvPr id="7" name="Inhaltsplatzhalter 6"/>
          <p:cNvSpPr>
            <a:spLocks noGrp="1"/>
          </p:cNvSpPr>
          <p:nvPr>
            <p:ph idx="1"/>
          </p:nvPr>
        </p:nvSpPr>
        <p:spPr>
          <a:xfrm>
            <a:off x="420329" y="1940064"/>
            <a:ext cx="8177981" cy="4062529"/>
          </a:xfrm>
        </p:spPr>
        <p:txBody>
          <a:bodyPr>
            <a:normAutofit/>
          </a:bodyPr>
          <a:lstStyle/>
          <a:p>
            <a:pPr marL="0" indent="0">
              <a:buNone/>
            </a:pPr>
            <a:r>
              <a:rPr lang="en-US" sz="2000" b="1" dirty="0">
                <a:solidFill>
                  <a:srgbClr val="FF0000"/>
                </a:solidFill>
              </a:rPr>
              <a:t>A QS is defined in ISO 15189 as including the following:</a:t>
            </a:r>
          </a:p>
          <a:p>
            <a:pPr marL="0" indent="0">
              <a:buNone/>
            </a:pPr>
            <a:endParaRPr lang="en-US" sz="2000" dirty="0"/>
          </a:p>
          <a:p>
            <a:r>
              <a:rPr lang="en-US" sz="2000" b="1" dirty="0"/>
              <a:t>Safety, transportation, consumables, and waste disposal, </a:t>
            </a:r>
          </a:p>
          <a:p>
            <a:r>
              <a:rPr lang="en-US" sz="2000" b="1" dirty="0"/>
              <a:t>Validation of results,</a:t>
            </a:r>
          </a:p>
          <a:p>
            <a:r>
              <a:rPr lang="en-US" sz="2000" b="1" dirty="0"/>
              <a:t>Quality Control (including inter-laboratory comparisons),</a:t>
            </a:r>
          </a:p>
          <a:p>
            <a:r>
              <a:rPr lang="en-US" sz="2000" b="1" dirty="0"/>
              <a:t>Communications and other interactions with patients, health professionals, referral laboratories, suppliers, and internal audits.</a:t>
            </a:r>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547428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11</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pic>
        <p:nvPicPr>
          <p:cNvPr id="7" name="Inhaltsplatzhalter 6"/>
          <p:cNvPicPr>
            <a:picLocks noGrp="1" noChangeAspect="1"/>
          </p:cNvPicPr>
          <p:nvPr>
            <p:ph idx="1"/>
          </p:nvPr>
        </p:nvPicPr>
        <p:blipFill>
          <a:blip r:embed="rId4"/>
          <a:stretch>
            <a:fillRect/>
          </a:stretch>
        </p:blipFill>
        <p:spPr>
          <a:xfrm>
            <a:off x="420329" y="1873045"/>
            <a:ext cx="5200339" cy="4102964"/>
          </a:xfrm>
          <a:prstGeom prst="rect">
            <a:avLst/>
          </a:prstGeom>
        </p:spPr>
      </p:pic>
      <p:pic>
        <p:nvPicPr>
          <p:cNvPr id="8" name="Grafik 7"/>
          <p:cNvPicPr>
            <a:picLocks noChangeAspect="1"/>
          </p:cNvPicPr>
          <p:nvPr/>
        </p:nvPicPr>
        <p:blipFill>
          <a:blip r:embed="rId5"/>
          <a:stretch>
            <a:fillRect/>
          </a:stretch>
        </p:blipFill>
        <p:spPr>
          <a:xfrm>
            <a:off x="420329" y="1045700"/>
            <a:ext cx="5191125" cy="476250"/>
          </a:xfrm>
          <a:prstGeom prst="rect">
            <a:avLst/>
          </a:prstGeom>
        </p:spPr>
      </p:pic>
      <p:sp>
        <p:nvSpPr>
          <p:cNvPr id="14" name="Pfeil nach rechts 13"/>
          <p:cNvSpPr/>
          <p:nvPr/>
        </p:nvSpPr>
        <p:spPr>
          <a:xfrm>
            <a:off x="5801090" y="1169525"/>
            <a:ext cx="1194619"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Grafik 14"/>
          <p:cNvPicPr>
            <a:picLocks noChangeAspect="1"/>
          </p:cNvPicPr>
          <p:nvPr/>
        </p:nvPicPr>
        <p:blipFill>
          <a:blip r:embed="rId6"/>
          <a:stretch>
            <a:fillRect/>
          </a:stretch>
        </p:blipFill>
        <p:spPr>
          <a:xfrm>
            <a:off x="5752168" y="3775100"/>
            <a:ext cx="1292464" cy="341406"/>
          </a:xfrm>
          <a:prstGeom prst="rect">
            <a:avLst/>
          </a:prstGeom>
        </p:spPr>
      </p:pic>
      <p:sp>
        <p:nvSpPr>
          <p:cNvPr id="17" name="Textfeld 16"/>
          <p:cNvSpPr txBox="1"/>
          <p:nvPr/>
        </p:nvSpPr>
        <p:spPr>
          <a:xfrm>
            <a:off x="7044632" y="1045700"/>
            <a:ext cx="1553502" cy="461665"/>
          </a:xfrm>
          <a:prstGeom prst="rect">
            <a:avLst/>
          </a:prstGeom>
          <a:noFill/>
        </p:spPr>
        <p:txBody>
          <a:bodyPr wrap="none" rtlCol="0">
            <a:spAutoFit/>
          </a:bodyPr>
          <a:lstStyle/>
          <a:p>
            <a:r>
              <a:rPr lang="en-US" sz="2400" dirty="0"/>
              <a:t>Worldwide</a:t>
            </a:r>
          </a:p>
        </p:txBody>
      </p:sp>
      <p:sp>
        <p:nvSpPr>
          <p:cNvPr id="18" name="Textfeld 17"/>
          <p:cNvSpPr txBox="1"/>
          <p:nvPr/>
        </p:nvSpPr>
        <p:spPr>
          <a:xfrm>
            <a:off x="7366451" y="3652842"/>
            <a:ext cx="909864" cy="461665"/>
          </a:xfrm>
          <a:prstGeom prst="rect">
            <a:avLst/>
          </a:prstGeom>
          <a:noFill/>
        </p:spPr>
        <p:txBody>
          <a:bodyPr wrap="none" rtlCol="0">
            <a:spAutoFit/>
          </a:bodyPr>
          <a:lstStyle/>
          <a:p>
            <a:r>
              <a:rPr lang="en-US" sz="2400" dirty="0"/>
              <a:t>Africa</a:t>
            </a:r>
          </a:p>
        </p:txBody>
      </p:sp>
      <p:pic>
        <p:nvPicPr>
          <p:cNvPr id="19" name="Grafik 18"/>
          <p:cNvPicPr>
            <a:picLocks noChangeAspect="1"/>
          </p:cNvPicPr>
          <p:nvPr/>
        </p:nvPicPr>
        <p:blipFill>
          <a:blip r:embed="rId7"/>
          <a:stretch>
            <a:fillRect/>
          </a:stretch>
        </p:blipFill>
        <p:spPr>
          <a:xfrm>
            <a:off x="5786342" y="6492816"/>
            <a:ext cx="1969179" cy="329213"/>
          </a:xfrm>
          <a:prstGeom prst="rect">
            <a:avLst/>
          </a:prstGeom>
        </p:spPr>
      </p:pic>
    </p:spTree>
    <p:extLst>
      <p:ext uri="{BB962C8B-B14F-4D97-AF65-F5344CB8AC3E}">
        <p14:creationId xmlns:p14="http://schemas.microsoft.com/office/powerpoint/2010/main" val="3558767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12</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sp>
        <p:nvSpPr>
          <p:cNvPr id="7" name="Inhaltsplatzhalter 6"/>
          <p:cNvSpPr>
            <a:spLocks noGrp="1"/>
          </p:cNvSpPr>
          <p:nvPr>
            <p:ph idx="1"/>
          </p:nvPr>
        </p:nvSpPr>
        <p:spPr>
          <a:prstGeom prst="rect">
            <a:avLst/>
          </a:prstGeom>
        </p:spPr>
        <p:txBody>
          <a:bodyPr wrap="square">
            <a:spAutoFit/>
          </a:bodyPr>
          <a:lstStyle/>
          <a:p>
            <a:pPr marL="457200" indent="-457200">
              <a:buFont typeface="Arial" panose="020B0604020202020204" pitchFamily="34" charset="0"/>
              <a:buChar char="•"/>
            </a:pPr>
            <a:r>
              <a:rPr lang="en-US" sz="2400" b="1" dirty="0"/>
              <a:t>Phase 1:</a:t>
            </a:r>
            <a:r>
              <a:rPr lang="en-US" sz="2400" dirty="0"/>
              <a:t> Ensuring that the primary process of the laboratory operates correctly and safely.</a:t>
            </a:r>
          </a:p>
          <a:p>
            <a:endParaRPr lang="en-US" sz="1000" dirty="0"/>
          </a:p>
          <a:p>
            <a:pPr marL="457200" indent="-457200">
              <a:buFont typeface="Arial" panose="020B0604020202020204" pitchFamily="34" charset="0"/>
              <a:buChar char="•"/>
            </a:pPr>
            <a:r>
              <a:rPr lang="en-US" sz="2400" b="1" dirty="0"/>
              <a:t>Phase 2:</a:t>
            </a:r>
            <a:r>
              <a:rPr lang="en-US" sz="2400" dirty="0"/>
              <a:t> Controlling and assuring quality and creating traceability.</a:t>
            </a:r>
          </a:p>
          <a:p>
            <a:endParaRPr lang="en-US" sz="1000" dirty="0"/>
          </a:p>
          <a:p>
            <a:pPr marL="457200" indent="-457200">
              <a:buFont typeface="Arial" panose="020B0604020202020204" pitchFamily="34" charset="0"/>
              <a:buChar char="•"/>
            </a:pPr>
            <a:r>
              <a:rPr lang="en-US" sz="2400" b="1" dirty="0"/>
              <a:t>Phase 3:</a:t>
            </a:r>
            <a:r>
              <a:rPr lang="en-US" sz="2400" dirty="0"/>
              <a:t> Ensuring proper management, leadership and organization.</a:t>
            </a:r>
          </a:p>
          <a:p>
            <a:endParaRPr lang="en-US" sz="1000" dirty="0"/>
          </a:p>
          <a:p>
            <a:pPr marL="457200" indent="-457200">
              <a:buFont typeface="Arial" panose="020B0604020202020204" pitchFamily="34" charset="0"/>
              <a:buChar char="•"/>
            </a:pPr>
            <a:r>
              <a:rPr lang="en-US" sz="2400" b="1" dirty="0"/>
              <a:t>Phase 4:</a:t>
            </a:r>
            <a:r>
              <a:rPr lang="en-US" sz="2400" dirty="0"/>
              <a:t> Create continuous improvement and prepare for accreditation.</a:t>
            </a:r>
          </a:p>
        </p:txBody>
      </p:sp>
      <p:sp>
        <p:nvSpPr>
          <p:cNvPr id="8" name="Titel 7"/>
          <p:cNvSpPr>
            <a:spLocks noGrp="1"/>
          </p:cNvSpPr>
          <p:nvPr>
            <p:ph type="title"/>
          </p:nvPr>
        </p:nvSpPr>
        <p:spPr>
          <a:xfrm>
            <a:off x="648000" y="936936"/>
            <a:ext cx="7675432" cy="716926"/>
          </a:xfrm>
        </p:spPr>
        <p:txBody>
          <a:bodyPr>
            <a:normAutofit/>
          </a:bodyPr>
          <a:lstStyle/>
          <a:p>
            <a:r>
              <a:rPr lang="en-US" sz="3200" dirty="0"/>
              <a:t>Focus of the Phases of the LQSI Tool </a:t>
            </a:r>
          </a:p>
        </p:txBody>
      </p:sp>
      <p:pic>
        <p:nvPicPr>
          <p:cNvPr id="9" name="Grafik 8"/>
          <p:cNvPicPr>
            <a:picLocks noChangeAspect="1"/>
          </p:cNvPicPr>
          <p:nvPr/>
        </p:nvPicPr>
        <p:blipFill>
          <a:blip r:embed="rId4"/>
          <a:stretch>
            <a:fillRect/>
          </a:stretch>
        </p:blipFill>
        <p:spPr>
          <a:xfrm>
            <a:off x="5786342" y="6492816"/>
            <a:ext cx="1969179" cy="329213"/>
          </a:xfrm>
          <a:prstGeom prst="rect">
            <a:avLst/>
          </a:prstGeom>
        </p:spPr>
      </p:pic>
    </p:spTree>
    <p:extLst>
      <p:ext uri="{BB962C8B-B14F-4D97-AF65-F5344CB8AC3E}">
        <p14:creationId xmlns:p14="http://schemas.microsoft.com/office/powerpoint/2010/main" val="1468865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0329" y="923816"/>
            <a:ext cx="4866968" cy="503171"/>
          </a:xfrm>
        </p:spPr>
        <p:txBody>
          <a:bodyPr>
            <a:normAutofit/>
          </a:bodyPr>
          <a:lstStyle/>
          <a:p>
            <a:r>
              <a:rPr lang="en-US" sz="2400" dirty="0"/>
              <a:t>Focus of Phases of the LQSI Tool </a:t>
            </a:r>
            <a:endParaRPr lang="de-DE" sz="2400" dirty="0"/>
          </a:p>
        </p:txBody>
      </p:sp>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13</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pic>
        <p:nvPicPr>
          <p:cNvPr id="7" name="Grafik 6"/>
          <p:cNvPicPr>
            <a:picLocks noChangeAspect="1"/>
          </p:cNvPicPr>
          <p:nvPr/>
        </p:nvPicPr>
        <p:blipFill>
          <a:blip r:embed="rId4"/>
          <a:stretch>
            <a:fillRect/>
          </a:stretch>
        </p:blipFill>
        <p:spPr>
          <a:xfrm>
            <a:off x="0" y="2023693"/>
            <a:ext cx="8532000" cy="3879415"/>
          </a:xfrm>
          <a:prstGeom prst="rect">
            <a:avLst/>
          </a:prstGeom>
        </p:spPr>
      </p:pic>
      <p:pic>
        <p:nvPicPr>
          <p:cNvPr id="8" name="Grafik 7"/>
          <p:cNvPicPr>
            <a:picLocks noChangeAspect="1"/>
          </p:cNvPicPr>
          <p:nvPr/>
        </p:nvPicPr>
        <p:blipFill>
          <a:blip r:embed="rId5"/>
          <a:stretch>
            <a:fillRect/>
          </a:stretch>
        </p:blipFill>
        <p:spPr>
          <a:xfrm>
            <a:off x="5786342" y="6492816"/>
            <a:ext cx="1969179" cy="329213"/>
          </a:xfrm>
          <a:prstGeom prst="rect">
            <a:avLst/>
          </a:prstGeom>
        </p:spPr>
      </p:pic>
    </p:spTree>
    <p:extLst>
      <p:ext uri="{BB962C8B-B14F-4D97-AF65-F5344CB8AC3E}">
        <p14:creationId xmlns:p14="http://schemas.microsoft.com/office/powerpoint/2010/main" val="310457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14</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pic>
        <p:nvPicPr>
          <p:cNvPr id="7" name="Inhaltsplatzhalter 6"/>
          <p:cNvPicPr>
            <a:picLocks noGrp="1" noChangeAspect="1"/>
          </p:cNvPicPr>
          <p:nvPr>
            <p:ph idx="1"/>
          </p:nvPr>
        </p:nvPicPr>
        <p:blipFill>
          <a:blip r:embed="rId4"/>
          <a:stretch>
            <a:fillRect/>
          </a:stretch>
        </p:blipFill>
        <p:spPr>
          <a:xfrm>
            <a:off x="1026168" y="1032746"/>
            <a:ext cx="6378230" cy="5213196"/>
          </a:xfrm>
          <a:prstGeom prst="rect">
            <a:avLst/>
          </a:prstGeom>
        </p:spPr>
      </p:pic>
    </p:spTree>
    <p:extLst>
      <p:ext uri="{BB962C8B-B14F-4D97-AF65-F5344CB8AC3E}">
        <p14:creationId xmlns:p14="http://schemas.microsoft.com/office/powerpoint/2010/main" val="2623205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0613" y="848805"/>
            <a:ext cx="8598310" cy="1143000"/>
          </a:xfrm>
        </p:spPr>
        <p:txBody>
          <a:bodyPr>
            <a:normAutofit/>
          </a:bodyPr>
          <a:lstStyle/>
          <a:p>
            <a:r>
              <a:rPr lang="en-US" sz="2400" dirty="0"/>
              <a:t>SLIPTA tiers of recognition of laboratory quality management</a:t>
            </a:r>
            <a:endParaRPr lang="de-DE" sz="2400" dirty="0"/>
          </a:p>
        </p:txBody>
      </p:sp>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15</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pic>
        <p:nvPicPr>
          <p:cNvPr id="7" name="Inhaltsplatzhalter 6"/>
          <p:cNvPicPr>
            <a:picLocks noGrp="1" noChangeAspect="1"/>
          </p:cNvPicPr>
          <p:nvPr>
            <p:ph idx="1"/>
          </p:nvPr>
        </p:nvPicPr>
        <p:blipFill>
          <a:blip r:embed="rId4"/>
          <a:stretch>
            <a:fillRect/>
          </a:stretch>
        </p:blipFill>
        <p:spPr>
          <a:xfrm>
            <a:off x="1455507" y="2022043"/>
            <a:ext cx="6059949" cy="4102964"/>
          </a:xfrm>
          <a:prstGeom prst="rect">
            <a:avLst/>
          </a:prstGeom>
        </p:spPr>
      </p:pic>
    </p:spTree>
    <p:extLst>
      <p:ext uri="{BB962C8B-B14F-4D97-AF65-F5344CB8AC3E}">
        <p14:creationId xmlns:p14="http://schemas.microsoft.com/office/powerpoint/2010/main" val="1640352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64226" y="988914"/>
            <a:ext cx="5978071" cy="589163"/>
          </a:xfrm>
        </p:spPr>
        <p:txBody>
          <a:bodyPr>
            <a:normAutofit/>
          </a:bodyPr>
          <a:lstStyle/>
          <a:p>
            <a:r>
              <a:rPr lang="en-US" sz="2400" dirty="0"/>
              <a:t>Sections and points in the SLIPTA checklist</a:t>
            </a:r>
            <a:endParaRPr lang="de-DE" sz="2400" dirty="0"/>
          </a:p>
        </p:txBody>
      </p:sp>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16</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pic>
        <p:nvPicPr>
          <p:cNvPr id="7" name="Inhaltsplatzhalter 6"/>
          <p:cNvPicPr>
            <a:picLocks noGrp="1" noChangeAspect="1"/>
          </p:cNvPicPr>
          <p:nvPr>
            <p:ph idx="1"/>
          </p:nvPr>
        </p:nvPicPr>
        <p:blipFill>
          <a:blip r:embed="rId4"/>
          <a:stretch>
            <a:fillRect/>
          </a:stretch>
        </p:blipFill>
        <p:spPr>
          <a:xfrm>
            <a:off x="131811" y="1932038"/>
            <a:ext cx="8322694" cy="4277032"/>
          </a:xfrm>
          <a:prstGeom prst="rect">
            <a:avLst/>
          </a:prstGeom>
        </p:spPr>
      </p:pic>
    </p:spTree>
    <p:extLst>
      <p:ext uri="{BB962C8B-B14F-4D97-AF65-F5344CB8AC3E}">
        <p14:creationId xmlns:p14="http://schemas.microsoft.com/office/powerpoint/2010/main" val="3769816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1188018"/>
            <a:ext cx="8531999" cy="1143000"/>
          </a:xfrm>
        </p:spPr>
        <p:txBody>
          <a:bodyPr>
            <a:normAutofit/>
          </a:bodyPr>
          <a:lstStyle/>
          <a:p>
            <a:r>
              <a:rPr lang="en-US" sz="2400" dirty="0"/>
              <a:t>SLIPTA tiers of recognition of laboratory quality management</a:t>
            </a:r>
            <a:endParaRPr lang="de-DE" sz="2400" dirty="0"/>
          </a:p>
        </p:txBody>
      </p:sp>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17</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pic>
        <p:nvPicPr>
          <p:cNvPr id="7" name="Inhaltsplatzhalter 6"/>
          <p:cNvPicPr>
            <a:picLocks noGrp="1" noChangeAspect="1"/>
          </p:cNvPicPr>
          <p:nvPr>
            <p:ph idx="1"/>
          </p:nvPr>
        </p:nvPicPr>
        <p:blipFill>
          <a:blip r:embed="rId4"/>
          <a:stretch>
            <a:fillRect/>
          </a:stretch>
        </p:blipFill>
        <p:spPr>
          <a:xfrm>
            <a:off x="-1905" y="2662085"/>
            <a:ext cx="8557322" cy="2691580"/>
          </a:xfrm>
          <a:prstGeom prst="rect">
            <a:avLst/>
          </a:prstGeom>
        </p:spPr>
      </p:pic>
    </p:spTree>
    <p:extLst>
      <p:ext uri="{BB962C8B-B14F-4D97-AF65-F5344CB8AC3E}">
        <p14:creationId xmlns:p14="http://schemas.microsoft.com/office/powerpoint/2010/main" val="3563871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7174" y="1309692"/>
            <a:ext cx="6909619" cy="1143000"/>
          </a:xfrm>
        </p:spPr>
        <p:txBody>
          <a:bodyPr>
            <a:normAutofit/>
          </a:bodyPr>
          <a:lstStyle/>
          <a:p>
            <a:r>
              <a:rPr lang="en-US" sz="2800" dirty="0"/>
              <a:t>SLIPTA</a:t>
            </a:r>
            <a:r>
              <a:rPr lang="de-DE" sz="2800" dirty="0"/>
              <a:t> </a:t>
            </a:r>
            <a:r>
              <a:rPr lang="en-US" sz="2800" dirty="0"/>
              <a:t>Laboratory status designations </a:t>
            </a:r>
            <a:endParaRPr lang="de-DE" sz="2800" dirty="0"/>
          </a:p>
        </p:txBody>
      </p:sp>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18</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pic>
        <p:nvPicPr>
          <p:cNvPr id="7" name="Inhaltsplatzhalter 6"/>
          <p:cNvPicPr>
            <a:picLocks noGrp="1" noChangeAspect="1"/>
          </p:cNvPicPr>
          <p:nvPr>
            <p:ph idx="1"/>
          </p:nvPr>
        </p:nvPicPr>
        <p:blipFill>
          <a:blip r:embed="rId4"/>
          <a:stretch>
            <a:fillRect/>
          </a:stretch>
        </p:blipFill>
        <p:spPr>
          <a:xfrm>
            <a:off x="1734" y="2957052"/>
            <a:ext cx="8530266" cy="1585451"/>
          </a:xfrm>
          <a:prstGeom prst="rect">
            <a:avLst/>
          </a:prstGeom>
        </p:spPr>
      </p:pic>
    </p:spTree>
    <p:extLst>
      <p:ext uri="{BB962C8B-B14F-4D97-AF65-F5344CB8AC3E}">
        <p14:creationId xmlns:p14="http://schemas.microsoft.com/office/powerpoint/2010/main" val="2148942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71429" y="1393287"/>
            <a:ext cx="3628103" cy="701321"/>
          </a:xfrm>
        </p:spPr>
        <p:txBody>
          <a:bodyPr>
            <a:normAutofit/>
          </a:bodyPr>
          <a:lstStyle/>
          <a:p>
            <a:r>
              <a:rPr lang="de-DE" sz="2400" dirty="0"/>
              <a:t>Criteria and Checklist</a:t>
            </a:r>
          </a:p>
        </p:txBody>
      </p:sp>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19</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pic>
        <p:nvPicPr>
          <p:cNvPr id="7" name="Inhaltsplatzhalter 6"/>
          <p:cNvPicPr>
            <a:picLocks noGrp="1" noChangeAspect="1"/>
          </p:cNvPicPr>
          <p:nvPr>
            <p:ph idx="1"/>
          </p:nvPr>
        </p:nvPicPr>
        <p:blipFill>
          <a:blip r:embed="rId4"/>
          <a:stretch>
            <a:fillRect/>
          </a:stretch>
        </p:blipFill>
        <p:spPr>
          <a:xfrm>
            <a:off x="0" y="2654710"/>
            <a:ext cx="8654113" cy="1924664"/>
          </a:xfrm>
          <a:prstGeom prst="rect">
            <a:avLst/>
          </a:prstGeom>
        </p:spPr>
      </p:pic>
    </p:spTree>
    <p:extLst>
      <p:ext uri="{BB962C8B-B14F-4D97-AF65-F5344CB8AC3E}">
        <p14:creationId xmlns:p14="http://schemas.microsoft.com/office/powerpoint/2010/main" val="1636158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0329" y="1011382"/>
            <a:ext cx="7675432" cy="550932"/>
          </a:xfrm>
        </p:spPr>
        <p:txBody>
          <a:bodyPr>
            <a:normAutofit/>
          </a:bodyPr>
          <a:lstStyle/>
          <a:p>
            <a:r>
              <a:rPr lang="en-US" sz="2400" dirty="0"/>
              <a:t>Agenda</a:t>
            </a:r>
            <a:endParaRPr lang="de-DE" sz="2400" dirty="0"/>
          </a:p>
        </p:txBody>
      </p:sp>
      <p:sp>
        <p:nvSpPr>
          <p:cNvPr id="4" name="Datumsplatzhalter 3"/>
          <p:cNvSpPr>
            <a:spLocks noGrp="1"/>
          </p:cNvSpPr>
          <p:nvPr>
            <p:ph type="dt" sz="half" idx="2"/>
          </p:nvPr>
        </p:nvSpPr>
        <p:spPr/>
        <p:txBody>
          <a:bodyPr/>
          <a:lstStyle/>
          <a:p>
            <a:fld id="{C916D949-773C-3845-BFBA-C7D9987445EE}" type="datetime1">
              <a:rPr lang="de-DE" smtClean="0">
                <a:solidFill>
                  <a:prstClr val="black"/>
                </a:solidFill>
              </a:rPr>
              <a:pPr/>
              <a:t>02.05.2018</a:t>
            </a:fld>
            <a:endParaRPr lang="de-DE" dirty="0">
              <a:solidFill>
                <a:prstClr val="black"/>
              </a:solidFill>
            </a:endParaRPr>
          </a:p>
        </p:txBody>
      </p:sp>
      <p:sp>
        <p:nvSpPr>
          <p:cNvPr id="5" name="Foliennummernplatzhalter 4"/>
          <p:cNvSpPr>
            <a:spLocks noGrp="1"/>
          </p:cNvSpPr>
          <p:nvPr>
            <p:ph type="sldNum" sz="quarter" idx="4"/>
          </p:nvPr>
        </p:nvSpPr>
        <p:spPr/>
        <p:txBody>
          <a:bodyPr/>
          <a:lstStyle/>
          <a:p>
            <a:fld id="{E7BE1CCD-89A0-CC45-BF3E-2A331A7F0490}" type="slidenum">
              <a:rPr lang="de-DE" smtClean="0">
                <a:solidFill>
                  <a:prstClr val="black"/>
                </a:solidFill>
              </a:rPr>
              <a:pPr/>
              <a:t>2</a:t>
            </a:fld>
            <a:endParaRPr lang="de-DE" dirty="0">
              <a:solidFill>
                <a:prstClr val="black"/>
              </a:solidFill>
            </a:endParaRPr>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sp>
        <p:nvSpPr>
          <p:cNvPr id="3" name="Inhaltsplatzhalter 2"/>
          <p:cNvSpPr>
            <a:spLocks noGrp="1"/>
          </p:cNvSpPr>
          <p:nvPr>
            <p:ph idx="1"/>
          </p:nvPr>
        </p:nvSpPr>
        <p:spPr>
          <a:xfrm>
            <a:off x="474818" y="1847471"/>
            <a:ext cx="7675432" cy="3955196"/>
          </a:xfrm>
        </p:spPr>
        <p:txBody>
          <a:bodyPr>
            <a:normAutofit/>
          </a:bodyPr>
          <a:lstStyle/>
          <a:p>
            <a:r>
              <a:rPr lang="en-US" sz="2400" dirty="0"/>
              <a:t>What is QM and what is a QMS?</a:t>
            </a:r>
          </a:p>
          <a:p>
            <a:r>
              <a:rPr lang="en-US" sz="2400" dirty="0"/>
              <a:t>Ways to implement a QMS</a:t>
            </a:r>
          </a:p>
          <a:p>
            <a:r>
              <a:rPr lang="en-US" sz="2400" dirty="0"/>
              <a:t>Laboratory Quality Stepwise Implementation (LQSI)</a:t>
            </a:r>
          </a:p>
          <a:p>
            <a:r>
              <a:rPr lang="en-US" sz="2400" dirty="0"/>
              <a:t>Stepwise Laboratory Improvement Process Towards Accreditation in the Africa Region (SLIPTA)</a:t>
            </a:r>
          </a:p>
          <a:p>
            <a:r>
              <a:rPr lang="en-US" sz="2400" dirty="0"/>
              <a:t>Quality Control &amp; Quality Assurance</a:t>
            </a:r>
          </a:p>
          <a:p>
            <a:r>
              <a:rPr lang="en-US" sz="2400" dirty="0"/>
              <a:t>Error and Mistakes</a:t>
            </a:r>
          </a:p>
          <a:p>
            <a:r>
              <a:rPr lang="en-US" sz="2400" dirty="0"/>
              <a:t>Imprecision &amp; Accuracy</a:t>
            </a:r>
          </a:p>
          <a:p>
            <a:r>
              <a:rPr lang="en-US" sz="2400" dirty="0"/>
              <a:t>Simple QC rules</a:t>
            </a:r>
          </a:p>
          <a:p>
            <a:endParaRPr lang="en-US" sz="2000" dirty="0"/>
          </a:p>
          <a:p>
            <a:endParaRPr lang="en-US" sz="2000" dirty="0"/>
          </a:p>
        </p:txBody>
      </p:sp>
    </p:spTree>
    <p:extLst>
      <p:ext uri="{BB962C8B-B14F-4D97-AF65-F5344CB8AC3E}">
        <p14:creationId xmlns:p14="http://schemas.microsoft.com/office/powerpoint/2010/main" val="3186048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20</a:t>
            </a:fld>
            <a:endParaRPr lang="de-DE" dirty="0"/>
          </a:p>
        </p:txBody>
      </p:sp>
      <p:sp>
        <p:nvSpPr>
          <p:cNvPr id="3" name="Inhaltsplatzhalter 2"/>
          <p:cNvSpPr>
            <a:spLocks noGrp="1"/>
          </p:cNvSpPr>
          <p:nvPr>
            <p:ph idx="1"/>
          </p:nvPr>
        </p:nvSpPr>
        <p:spPr/>
        <p:txBody>
          <a:bodyPr/>
          <a:lstStyle/>
          <a:p>
            <a:r>
              <a:rPr lang="en-US" dirty="0"/>
              <a:t>Improved Quality = Increased Productivity at Lower Cost</a:t>
            </a:r>
          </a:p>
          <a:p>
            <a:endParaRPr lang="en-US" dirty="0"/>
          </a:p>
          <a:p>
            <a:r>
              <a:rPr lang="en-US" dirty="0"/>
              <a:t>There is always a need for continuous evaluation of the reliability of the laboratory work.</a:t>
            </a:r>
          </a:p>
        </p:txBody>
      </p:sp>
    </p:spTree>
    <p:extLst>
      <p:ext uri="{BB962C8B-B14F-4D97-AF65-F5344CB8AC3E}">
        <p14:creationId xmlns:p14="http://schemas.microsoft.com/office/powerpoint/2010/main" val="623995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21</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pic>
        <p:nvPicPr>
          <p:cNvPr id="7" name="Inhaltsplatzhalter 6"/>
          <p:cNvPicPr>
            <a:picLocks noGrp="1" noChangeAspect="1"/>
          </p:cNvPicPr>
          <p:nvPr>
            <p:ph idx="1"/>
          </p:nvPr>
        </p:nvPicPr>
        <p:blipFill>
          <a:blip r:embed="rId4"/>
          <a:stretch>
            <a:fillRect/>
          </a:stretch>
        </p:blipFill>
        <p:spPr>
          <a:xfrm>
            <a:off x="929150" y="936522"/>
            <a:ext cx="6926396" cy="5196728"/>
          </a:xfrm>
          <a:prstGeom prst="rect">
            <a:avLst/>
          </a:prstGeom>
        </p:spPr>
      </p:pic>
      <p:sp>
        <p:nvSpPr>
          <p:cNvPr id="2" name="Rechteck 1"/>
          <p:cNvSpPr/>
          <p:nvPr/>
        </p:nvSpPr>
        <p:spPr>
          <a:xfrm>
            <a:off x="2304382" y="6373937"/>
            <a:ext cx="5160818" cy="276999"/>
          </a:xfrm>
          <a:prstGeom prst="rect">
            <a:avLst/>
          </a:prstGeom>
        </p:spPr>
        <p:txBody>
          <a:bodyPr wrap="square">
            <a:spAutoFit/>
          </a:bodyPr>
          <a:lstStyle/>
          <a:p>
            <a:r>
              <a:rPr lang="en-US" sz="1200" dirty="0"/>
              <a:t>https://de.slideshare.net/drgomibasar/quality-control-in-clinical-laboratory</a:t>
            </a:r>
          </a:p>
        </p:txBody>
      </p:sp>
    </p:spTree>
    <p:extLst>
      <p:ext uri="{BB962C8B-B14F-4D97-AF65-F5344CB8AC3E}">
        <p14:creationId xmlns:p14="http://schemas.microsoft.com/office/powerpoint/2010/main" val="2458344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fld id="{C916D949-773C-3845-BFBA-C7D9987445EE}" type="datetime1">
              <a:rPr lang="de-DE" smtClean="0">
                <a:solidFill>
                  <a:prstClr val="black"/>
                </a:solidFill>
              </a:rPr>
              <a:pPr/>
              <a:t>02.05.2018</a:t>
            </a:fld>
            <a:endParaRPr lang="de-DE" dirty="0">
              <a:solidFill>
                <a:prstClr val="black"/>
              </a:solidFill>
            </a:endParaRPr>
          </a:p>
        </p:txBody>
      </p:sp>
      <p:sp>
        <p:nvSpPr>
          <p:cNvPr id="5" name="Foliennummernplatzhalter 4"/>
          <p:cNvSpPr>
            <a:spLocks noGrp="1"/>
          </p:cNvSpPr>
          <p:nvPr>
            <p:ph type="sldNum" sz="quarter" idx="4"/>
          </p:nvPr>
        </p:nvSpPr>
        <p:spPr/>
        <p:txBody>
          <a:bodyPr/>
          <a:lstStyle/>
          <a:p>
            <a:fld id="{E7BE1CCD-89A0-CC45-BF3E-2A331A7F0490}" type="slidenum">
              <a:rPr lang="de-DE" smtClean="0">
                <a:solidFill>
                  <a:prstClr val="black"/>
                </a:solidFill>
              </a:rPr>
              <a:pPr/>
              <a:t>22</a:t>
            </a:fld>
            <a:endParaRPr lang="de-DE" dirty="0">
              <a:solidFill>
                <a:prstClr val="black"/>
              </a:solidFill>
            </a:endParaRPr>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pic>
        <p:nvPicPr>
          <p:cNvPr id="7" name="Inhaltsplatzhalter 6"/>
          <p:cNvPicPr>
            <a:picLocks noGrp="1" noChangeAspect="1"/>
          </p:cNvPicPr>
          <p:nvPr>
            <p:ph idx="1"/>
          </p:nvPr>
        </p:nvPicPr>
        <p:blipFill>
          <a:blip r:embed="rId4"/>
          <a:stretch>
            <a:fillRect/>
          </a:stretch>
        </p:blipFill>
        <p:spPr>
          <a:xfrm>
            <a:off x="837088" y="850178"/>
            <a:ext cx="7097848" cy="5328949"/>
          </a:xfrm>
          <a:prstGeom prst="rect">
            <a:avLst/>
          </a:prstGeom>
        </p:spPr>
      </p:pic>
      <p:sp>
        <p:nvSpPr>
          <p:cNvPr id="8" name="Rechteck 7"/>
          <p:cNvSpPr/>
          <p:nvPr/>
        </p:nvSpPr>
        <p:spPr>
          <a:xfrm>
            <a:off x="2304382" y="6373937"/>
            <a:ext cx="5160818" cy="276999"/>
          </a:xfrm>
          <a:prstGeom prst="rect">
            <a:avLst/>
          </a:prstGeom>
        </p:spPr>
        <p:txBody>
          <a:bodyPr wrap="square">
            <a:spAutoFit/>
          </a:bodyPr>
          <a:lstStyle/>
          <a:p>
            <a:r>
              <a:rPr lang="en-US" sz="1200" dirty="0"/>
              <a:t>https://de.slideshare.net/drgomibasar/quality-control-in-clinical-laboratory</a:t>
            </a:r>
          </a:p>
        </p:txBody>
      </p:sp>
    </p:spTree>
    <p:extLst>
      <p:ext uri="{BB962C8B-B14F-4D97-AF65-F5344CB8AC3E}">
        <p14:creationId xmlns:p14="http://schemas.microsoft.com/office/powerpoint/2010/main" val="2237729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fld id="{C916D949-773C-3845-BFBA-C7D9987445EE}" type="datetime1">
              <a:rPr lang="de-DE" smtClean="0">
                <a:solidFill>
                  <a:prstClr val="black"/>
                </a:solidFill>
              </a:rPr>
              <a:pPr/>
              <a:t>02.05.2018</a:t>
            </a:fld>
            <a:endParaRPr lang="de-DE" dirty="0">
              <a:solidFill>
                <a:prstClr val="black"/>
              </a:solidFill>
            </a:endParaRPr>
          </a:p>
        </p:txBody>
      </p:sp>
      <p:sp>
        <p:nvSpPr>
          <p:cNvPr id="5" name="Foliennummernplatzhalter 4"/>
          <p:cNvSpPr>
            <a:spLocks noGrp="1"/>
          </p:cNvSpPr>
          <p:nvPr>
            <p:ph type="sldNum" sz="quarter" idx="4"/>
          </p:nvPr>
        </p:nvSpPr>
        <p:spPr/>
        <p:txBody>
          <a:bodyPr/>
          <a:lstStyle/>
          <a:p>
            <a:fld id="{E7BE1CCD-89A0-CC45-BF3E-2A331A7F0490}" type="slidenum">
              <a:rPr lang="de-DE" smtClean="0">
                <a:solidFill>
                  <a:prstClr val="black"/>
                </a:solidFill>
              </a:rPr>
              <a:pPr/>
              <a:t>23</a:t>
            </a:fld>
            <a:endParaRPr lang="de-DE" dirty="0">
              <a:solidFill>
                <a:prstClr val="black"/>
              </a:solidFill>
            </a:endParaRPr>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pic>
        <p:nvPicPr>
          <p:cNvPr id="7" name="Inhaltsplatzhalter 6"/>
          <p:cNvPicPr>
            <a:picLocks noGrp="1" noChangeAspect="1"/>
          </p:cNvPicPr>
          <p:nvPr>
            <p:ph idx="1"/>
          </p:nvPr>
        </p:nvPicPr>
        <p:blipFill>
          <a:blip r:embed="rId4"/>
          <a:stretch>
            <a:fillRect/>
          </a:stretch>
        </p:blipFill>
        <p:spPr>
          <a:xfrm>
            <a:off x="815184" y="877888"/>
            <a:ext cx="7033416" cy="5280574"/>
          </a:xfrm>
          <a:prstGeom prst="rect">
            <a:avLst/>
          </a:prstGeom>
        </p:spPr>
      </p:pic>
      <p:sp>
        <p:nvSpPr>
          <p:cNvPr id="8" name="Rechteck 7"/>
          <p:cNvSpPr/>
          <p:nvPr/>
        </p:nvSpPr>
        <p:spPr>
          <a:xfrm>
            <a:off x="2304382" y="6373937"/>
            <a:ext cx="5160818" cy="276999"/>
          </a:xfrm>
          <a:prstGeom prst="rect">
            <a:avLst/>
          </a:prstGeom>
        </p:spPr>
        <p:txBody>
          <a:bodyPr wrap="square">
            <a:spAutoFit/>
          </a:bodyPr>
          <a:lstStyle/>
          <a:p>
            <a:r>
              <a:rPr lang="en-US" sz="1200" dirty="0"/>
              <a:t>https://de.slideshare.net/drgomibasar/quality-control-in-clinical-laboratory</a:t>
            </a:r>
          </a:p>
        </p:txBody>
      </p:sp>
    </p:spTree>
    <p:extLst>
      <p:ext uri="{BB962C8B-B14F-4D97-AF65-F5344CB8AC3E}">
        <p14:creationId xmlns:p14="http://schemas.microsoft.com/office/powerpoint/2010/main" val="3481286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0328" y="589773"/>
            <a:ext cx="7675432" cy="1143000"/>
          </a:xfrm>
        </p:spPr>
        <p:txBody>
          <a:bodyPr>
            <a:normAutofit/>
          </a:bodyPr>
          <a:lstStyle/>
          <a:p>
            <a:r>
              <a:rPr lang="en-US" sz="3200" dirty="0"/>
              <a:t>Quality Control  </a:t>
            </a:r>
            <a:endParaRPr lang="de-DE" sz="3200" dirty="0"/>
          </a:p>
        </p:txBody>
      </p:sp>
      <p:sp>
        <p:nvSpPr>
          <p:cNvPr id="4" name="Datumsplatzhalter 3"/>
          <p:cNvSpPr>
            <a:spLocks noGrp="1"/>
          </p:cNvSpPr>
          <p:nvPr>
            <p:ph type="dt" sz="half" idx="2"/>
          </p:nvPr>
        </p:nvSpPr>
        <p:spPr/>
        <p:txBody>
          <a:bodyPr/>
          <a:lstStyle/>
          <a:p>
            <a:fld id="{C916D949-773C-3845-BFBA-C7D9987445EE}" type="datetime1">
              <a:rPr lang="de-DE" smtClean="0">
                <a:solidFill>
                  <a:prstClr val="black"/>
                </a:solidFill>
              </a:rPr>
              <a:pPr/>
              <a:t>02.05.2018</a:t>
            </a:fld>
            <a:endParaRPr lang="de-DE" dirty="0">
              <a:solidFill>
                <a:prstClr val="black"/>
              </a:solidFill>
            </a:endParaRPr>
          </a:p>
        </p:txBody>
      </p:sp>
      <p:sp>
        <p:nvSpPr>
          <p:cNvPr id="5" name="Foliennummernplatzhalter 4"/>
          <p:cNvSpPr>
            <a:spLocks noGrp="1"/>
          </p:cNvSpPr>
          <p:nvPr>
            <p:ph type="sldNum" sz="quarter" idx="4"/>
          </p:nvPr>
        </p:nvSpPr>
        <p:spPr/>
        <p:txBody>
          <a:bodyPr/>
          <a:lstStyle/>
          <a:p>
            <a:fld id="{E7BE1CCD-89A0-CC45-BF3E-2A331A7F0490}" type="slidenum">
              <a:rPr lang="de-DE" smtClean="0">
                <a:solidFill>
                  <a:prstClr val="black"/>
                </a:solidFill>
              </a:rPr>
              <a:pPr/>
              <a:t>24</a:t>
            </a:fld>
            <a:endParaRPr lang="de-DE" dirty="0">
              <a:solidFill>
                <a:prstClr val="black"/>
              </a:solidFill>
            </a:endParaRPr>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sp>
        <p:nvSpPr>
          <p:cNvPr id="7" name="Inhaltsplatzhalter 6"/>
          <p:cNvSpPr>
            <a:spLocks noGrp="1"/>
          </p:cNvSpPr>
          <p:nvPr>
            <p:ph idx="1"/>
          </p:nvPr>
        </p:nvSpPr>
        <p:spPr>
          <a:xfrm>
            <a:off x="420328" y="1762921"/>
            <a:ext cx="8111671" cy="4217388"/>
          </a:xfrm>
        </p:spPr>
        <p:txBody>
          <a:bodyPr>
            <a:noAutofit/>
          </a:bodyPr>
          <a:lstStyle/>
          <a:p>
            <a:pPr marL="0" indent="0">
              <a:buNone/>
            </a:pPr>
            <a:r>
              <a:rPr lang="en-US" sz="2400" dirty="0"/>
              <a:t>An analytical run has met specifications if the quality control samples are within </a:t>
            </a:r>
            <a:r>
              <a:rPr lang="en-US" sz="2400" b="1" dirty="0">
                <a:solidFill>
                  <a:srgbClr val="FF0000"/>
                </a:solidFill>
              </a:rPr>
              <a:t>pre-defined precision levels </a:t>
            </a:r>
            <a:r>
              <a:rPr lang="en-US" sz="2400" dirty="0"/>
              <a:t>around a set mean – they are precise.</a:t>
            </a:r>
          </a:p>
          <a:p>
            <a:pPr marL="0" indent="0">
              <a:buNone/>
            </a:pPr>
            <a:endParaRPr lang="en-US" sz="1000" dirty="0"/>
          </a:p>
          <a:p>
            <a:pPr marL="0" indent="0">
              <a:buNone/>
            </a:pPr>
            <a:r>
              <a:rPr lang="en-US" sz="2400" dirty="0"/>
              <a:t>These precision levels are set using </a:t>
            </a:r>
            <a:r>
              <a:rPr lang="en-US" sz="2400" b="1" dirty="0">
                <a:solidFill>
                  <a:srgbClr val="FF0000"/>
                </a:solidFill>
              </a:rPr>
              <a:t>statistical control theory</a:t>
            </a:r>
            <a:r>
              <a:rPr lang="en-US" sz="2400" dirty="0"/>
              <a:t>. For repeated measurements of the same material the precision of these results can be obtained by calculating their </a:t>
            </a:r>
            <a:r>
              <a:rPr lang="en-US" sz="2400" b="1" dirty="0">
                <a:solidFill>
                  <a:srgbClr val="FF0000"/>
                </a:solidFill>
              </a:rPr>
              <a:t>Standard Deviation</a:t>
            </a:r>
            <a:r>
              <a:rPr lang="en-US" sz="2400" dirty="0"/>
              <a:t>.</a:t>
            </a:r>
          </a:p>
          <a:p>
            <a:pPr marL="0" indent="0">
              <a:buNone/>
            </a:pPr>
            <a:endParaRPr lang="en-US" sz="1000" dirty="0"/>
          </a:p>
          <a:p>
            <a:pPr marL="0" indent="0">
              <a:buNone/>
            </a:pPr>
            <a:r>
              <a:rPr lang="en-US" sz="2400" dirty="0"/>
              <a:t>Statistical control theory then provides rules which are applied to the results of the quality control samples to identify if a result lies </a:t>
            </a:r>
            <a:r>
              <a:rPr lang="en-US" sz="2400" b="1" dirty="0">
                <a:solidFill>
                  <a:srgbClr val="FF0000"/>
                </a:solidFill>
              </a:rPr>
              <a:t>outside</a:t>
            </a:r>
            <a:r>
              <a:rPr lang="en-US" sz="2400" dirty="0"/>
              <a:t> of what is </a:t>
            </a:r>
            <a:r>
              <a:rPr lang="en-US" sz="2400" b="1" dirty="0">
                <a:solidFill>
                  <a:srgbClr val="FF0000"/>
                </a:solidFill>
              </a:rPr>
              <a:t>statistically likely</a:t>
            </a:r>
            <a:r>
              <a:rPr lang="en-US" sz="2400" dirty="0"/>
              <a:t>. </a:t>
            </a:r>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3404541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3470" y="936511"/>
            <a:ext cx="7675432" cy="1143000"/>
          </a:xfrm>
        </p:spPr>
        <p:txBody>
          <a:bodyPr>
            <a:normAutofit/>
          </a:bodyPr>
          <a:lstStyle/>
          <a:p>
            <a:r>
              <a:rPr lang="en-US" sz="3200" dirty="0"/>
              <a:t>Quality Assurance vs Quality Control </a:t>
            </a:r>
            <a:endParaRPr lang="de-DE" sz="3200" dirty="0"/>
          </a:p>
        </p:txBody>
      </p:sp>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25</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sp>
        <p:nvSpPr>
          <p:cNvPr id="8" name="Rechteck 7"/>
          <p:cNvSpPr/>
          <p:nvPr/>
        </p:nvSpPr>
        <p:spPr>
          <a:xfrm>
            <a:off x="6145175" y="6417988"/>
            <a:ext cx="2252122" cy="261610"/>
          </a:xfrm>
          <a:prstGeom prst="rect">
            <a:avLst/>
          </a:prstGeom>
        </p:spPr>
        <p:txBody>
          <a:bodyPr wrap="square">
            <a:spAutoFit/>
          </a:bodyPr>
          <a:lstStyle/>
          <a:p>
            <a:r>
              <a:rPr lang="en-US" sz="1100" dirty="0"/>
              <a:t> Source: Tony </a:t>
            </a:r>
            <a:r>
              <a:rPr lang="en-US" sz="1100" dirty="0" err="1"/>
              <a:t>Badrick</a:t>
            </a:r>
            <a:r>
              <a:rPr lang="en-US" sz="1100" dirty="0"/>
              <a:t>, 2013 </a:t>
            </a:r>
          </a:p>
        </p:txBody>
      </p:sp>
      <p:graphicFrame>
        <p:nvGraphicFramePr>
          <p:cNvPr id="9" name="Tabelle 8"/>
          <p:cNvGraphicFramePr>
            <a:graphicFrameLocks noGrp="1"/>
          </p:cNvGraphicFramePr>
          <p:nvPr>
            <p:extLst>
              <p:ext uri="{D42A27DB-BD31-4B8C-83A1-F6EECF244321}">
                <p14:modId xmlns:p14="http://schemas.microsoft.com/office/powerpoint/2010/main" val="4097412295"/>
              </p:ext>
            </p:extLst>
          </p:nvPr>
        </p:nvGraphicFramePr>
        <p:xfrm>
          <a:off x="463470" y="2462981"/>
          <a:ext cx="7758756" cy="2876505"/>
        </p:xfrm>
        <a:graphic>
          <a:graphicData uri="http://schemas.openxmlformats.org/drawingml/2006/table">
            <a:tbl>
              <a:tblPr firstRow="1" bandRow="1">
                <a:tableStyleId>{5C22544A-7EE6-4342-B048-85BDC9FD1C3A}</a:tableStyleId>
              </a:tblPr>
              <a:tblGrid>
                <a:gridCol w="3879378">
                  <a:extLst>
                    <a:ext uri="{9D8B030D-6E8A-4147-A177-3AD203B41FA5}">
                      <a16:colId xmlns:a16="http://schemas.microsoft.com/office/drawing/2014/main" val="20000"/>
                    </a:ext>
                  </a:extLst>
                </a:gridCol>
                <a:gridCol w="3879378">
                  <a:extLst>
                    <a:ext uri="{9D8B030D-6E8A-4147-A177-3AD203B41FA5}">
                      <a16:colId xmlns:a16="http://schemas.microsoft.com/office/drawing/2014/main" val="20001"/>
                    </a:ext>
                  </a:extLst>
                </a:gridCol>
              </a:tblGrid>
              <a:tr h="641554">
                <a:tc>
                  <a:txBody>
                    <a:bodyPr/>
                    <a:lstStyle/>
                    <a:p>
                      <a:r>
                        <a:rPr lang="en-US" sz="2400" dirty="0"/>
                        <a:t>Quality</a:t>
                      </a:r>
                      <a:r>
                        <a:rPr lang="en-US" sz="2400" baseline="0" dirty="0"/>
                        <a:t> Assurance</a:t>
                      </a:r>
                    </a:p>
                    <a:p>
                      <a:endParaRPr lang="en-US" sz="1000" dirty="0"/>
                    </a:p>
                  </a:txBody>
                  <a:tcPr/>
                </a:tc>
                <a:tc>
                  <a:txBody>
                    <a:bodyPr/>
                    <a:lstStyle/>
                    <a:p>
                      <a:r>
                        <a:rPr lang="en-US" sz="2400" dirty="0"/>
                        <a:t>Quality Control</a:t>
                      </a:r>
                    </a:p>
                  </a:txBody>
                  <a:tcPr/>
                </a:tc>
                <a:extLst>
                  <a:ext uri="{0D108BD9-81ED-4DB2-BD59-A6C34878D82A}">
                    <a16:rowId xmlns:a16="http://schemas.microsoft.com/office/drawing/2014/main" val="10000"/>
                  </a:ext>
                </a:extLst>
              </a:tr>
              <a:tr h="1735885">
                <a:tc>
                  <a:txBody>
                    <a:bodyPr/>
                    <a:lstStyle/>
                    <a:p>
                      <a:r>
                        <a:rPr lang="en-US" sz="2400" dirty="0"/>
                        <a:t>An overall management system to guarantee the integrity of data.</a:t>
                      </a:r>
                    </a:p>
                  </a:txBody>
                  <a:tcPr/>
                </a:tc>
                <a:tc>
                  <a:txBody>
                    <a:bodyPr/>
                    <a:lstStyle/>
                    <a:p>
                      <a:r>
                        <a:rPr lang="en-US" sz="2400" dirty="0"/>
                        <a:t>A series of analytical measurements used to assess the quality of the analytical data.</a:t>
                      </a:r>
                    </a:p>
                    <a:p>
                      <a:endParaRPr lang="en-US" sz="1000" dirty="0"/>
                    </a:p>
                  </a:txBody>
                  <a:tcPr/>
                </a:tc>
                <a:extLst>
                  <a:ext uri="{0D108BD9-81ED-4DB2-BD59-A6C34878D82A}">
                    <a16:rowId xmlns:a16="http://schemas.microsoft.com/office/drawing/2014/main" val="10001"/>
                  </a:ext>
                </a:extLst>
              </a:tr>
              <a:tr h="499066">
                <a:tc>
                  <a:txBody>
                    <a:bodyPr/>
                    <a:lstStyle/>
                    <a:p>
                      <a:r>
                        <a:rPr lang="en-US" sz="2400" dirty="0"/>
                        <a:t>The “</a:t>
                      </a:r>
                      <a:r>
                        <a:rPr lang="en-US" sz="2400" i="1" dirty="0"/>
                        <a:t>System</a:t>
                      </a:r>
                      <a:r>
                        <a:rPr lang="en-US" sz="2400" dirty="0"/>
                        <a:t>”</a:t>
                      </a:r>
                    </a:p>
                  </a:txBody>
                  <a:tcPr/>
                </a:tc>
                <a:tc>
                  <a:txBody>
                    <a:bodyPr/>
                    <a:lstStyle/>
                    <a:p>
                      <a:r>
                        <a:rPr lang="en-US" sz="2400" dirty="0"/>
                        <a:t>The “</a:t>
                      </a:r>
                      <a:r>
                        <a:rPr lang="en-US" sz="2400" i="1" dirty="0"/>
                        <a:t>Tools</a:t>
                      </a:r>
                      <a:r>
                        <a:rPr lang="en-US" sz="2400" dirty="0"/>
                        <a:t>”</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6872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7592" y="785799"/>
            <a:ext cx="8111672" cy="1143000"/>
          </a:xfrm>
        </p:spPr>
        <p:txBody>
          <a:bodyPr>
            <a:normAutofit/>
          </a:bodyPr>
          <a:lstStyle/>
          <a:p>
            <a:r>
              <a:rPr lang="en-US" sz="3200" dirty="0"/>
              <a:t>External Quality Assurance (EQA)  </a:t>
            </a:r>
            <a:endParaRPr lang="de-DE" sz="3200" dirty="0"/>
          </a:p>
        </p:txBody>
      </p:sp>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26</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sp>
        <p:nvSpPr>
          <p:cNvPr id="7" name="Inhaltsplatzhalter 6"/>
          <p:cNvSpPr>
            <a:spLocks noGrp="1"/>
          </p:cNvSpPr>
          <p:nvPr>
            <p:ph idx="1"/>
          </p:nvPr>
        </p:nvSpPr>
        <p:spPr>
          <a:xfrm>
            <a:off x="287592" y="2180469"/>
            <a:ext cx="8192731" cy="3686446"/>
          </a:xfrm>
        </p:spPr>
        <p:txBody>
          <a:bodyPr>
            <a:normAutofit fontScale="92500" lnSpcReduction="10000"/>
          </a:bodyPr>
          <a:lstStyle/>
          <a:p>
            <a:pPr marL="0" indent="0">
              <a:buNone/>
            </a:pPr>
            <a:r>
              <a:rPr lang="en-US" sz="2400" dirty="0"/>
              <a:t>An </a:t>
            </a:r>
            <a:r>
              <a:rPr lang="en-US" sz="2400" b="1" dirty="0">
                <a:solidFill>
                  <a:srgbClr val="FF0000"/>
                </a:solidFill>
              </a:rPr>
              <a:t>External Quality Assurance (EQA) </a:t>
            </a:r>
            <a:r>
              <a:rPr lang="en-US" sz="2400" dirty="0"/>
              <a:t>or </a:t>
            </a:r>
            <a:r>
              <a:rPr lang="en-US" sz="2400" b="1" dirty="0">
                <a:solidFill>
                  <a:srgbClr val="FF0000"/>
                </a:solidFill>
              </a:rPr>
              <a:t>Proficiency Testing (PT) </a:t>
            </a:r>
            <a:r>
              <a:rPr lang="en-US" sz="2400" dirty="0"/>
              <a:t>program is a program in which multiple samples are periodically sent to members of a group of laboratories for analysis and/or identification, </a:t>
            </a:r>
            <a:r>
              <a:rPr lang="en-US" sz="2400" b="1" dirty="0">
                <a:solidFill>
                  <a:srgbClr val="FF0000"/>
                </a:solidFill>
              </a:rPr>
              <a:t>in which each laboratory’s results are compared with those of other laboratories </a:t>
            </a:r>
            <a:r>
              <a:rPr lang="en-US" sz="2400" dirty="0"/>
              <a:t>in the group and/or with an assigned value and reported to participating laboratories.</a:t>
            </a:r>
          </a:p>
          <a:p>
            <a:pPr marL="0" indent="0">
              <a:buNone/>
            </a:pPr>
            <a:endParaRPr lang="en-US" sz="1100" dirty="0"/>
          </a:p>
          <a:p>
            <a:pPr marL="0" indent="0">
              <a:buNone/>
            </a:pPr>
            <a:r>
              <a:rPr lang="en-US" sz="2400" dirty="0"/>
              <a:t>Such a program may also compare an individual’s results with their peer group. Participation in </a:t>
            </a:r>
            <a:r>
              <a:rPr lang="en-US" sz="2400" b="1" dirty="0">
                <a:solidFill>
                  <a:srgbClr val="FF0000"/>
                </a:solidFill>
              </a:rPr>
              <a:t>external quality assessment (EQA) </a:t>
            </a:r>
            <a:r>
              <a:rPr lang="en-US" sz="2400" dirty="0"/>
              <a:t>is a mandatory requirement for meeting acceptable laboratory performance standards and extends beyond the analytical aspects of laboratory testing into all areas of laboratory function.  </a:t>
            </a:r>
          </a:p>
        </p:txBody>
      </p:sp>
      <p:sp>
        <p:nvSpPr>
          <p:cNvPr id="8" name="Rechteck 7"/>
          <p:cNvSpPr/>
          <p:nvPr/>
        </p:nvSpPr>
        <p:spPr>
          <a:xfrm>
            <a:off x="6228201" y="6417988"/>
            <a:ext cx="2252122" cy="261610"/>
          </a:xfrm>
          <a:prstGeom prst="rect">
            <a:avLst/>
          </a:prstGeom>
        </p:spPr>
        <p:txBody>
          <a:bodyPr wrap="square">
            <a:spAutoFit/>
          </a:bodyPr>
          <a:lstStyle/>
          <a:p>
            <a:r>
              <a:rPr lang="en-US" sz="1100" dirty="0"/>
              <a:t> Source: Tony </a:t>
            </a:r>
            <a:r>
              <a:rPr lang="en-US" sz="1100" dirty="0" err="1"/>
              <a:t>Badrick</a:t>
            </a:r>
            <a:r>
              <a:rPr lang="en-US" sz="1100" dirty="0"/>
              <a:t>, 2013 </a:t>
            </a:r>
          </a:p>
        </p:txBody>
      </p:sp>
    </p:spTree>
    <p:extLst>
      <p:ext uri="{BB962C8B-B14F-4D97-AF65-F5344CB8AC3E}">
        <p14:creationId xmlns:p14="http://schemas.microsoft.com/office/powerpoint/2010/main" val="14839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7592" y="785799"/>
            <a:ext cx="8111672" cy="1143000"/>
          </a:xfrm>
        </p:spPr>
        <p:txBody>
          <a:bodyPr>
            <a:normAutofit/>
          </a:bodyPr>
          <a:lstStyle/>
          <a:p>
            <a:r>
              <a:rPr lang="en-US" sz="3200" dirty="0"/>
              <a:t>Difference between Quality Control and EQA  </a:t>
            </a:r>
            <a:endParaRPr lang="de-DE" sz="3200" dirty="0"/>
          </a:p>
        </p:txBody>
      </p:sp>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27</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sp>
        <p:nvSpPr>
          <p:cNvPr id="7" name="Inhaltsplatzhalter 6"/>
          <p:cNvSpPr>
            <a:spLocks noGrp="1"/>
          </p:cNvSpPr>
          <p:nvPr>
            <p:ph idx="1"/>
          </p:nvPr>
        </p:nvSpPr>
        <p:spPr>
          <a:xfrm>
            <a:off x="287593" y="2102211"/>
            <a:ext cx="8111671" cy="3486665"/>
          </a:xfrm>
        </p:spPr>
        <p:txBody>
          <a:bodyPr>
            <a:noAutofit/>
          </a:bodyPr>
          <a:lstStyle/>
          <a:p>
            <a:r>
              <a:rPr lang="en-US" sz="2800" dirty="0"/>
              <a:t>Quality Control ensures there is consistent imprecision.</a:t>
            </a:r>
          </a:p>
          <a:p>
            <a:pPr marL="0" indent="0">
              <a:buNone/>
            </a:pPr>
            <a:endParaRPr lang="en-US" sz="1000" dirty="0"/>
          </a:p>
          <a:p>
            <a:r>
              <a:rPr lang="en-US" sz="2800" dirty="0"/>
              <a:t>EQA can identify bias problems from a method/ manufacturer group.</a:t>
            </a:r>
          </a:p>
          <a:p>
            <a:pPr marL="0" indent="0">
              <a:buNone/>
            </a:pPr>
            <a:endParaRPr lang="en-US" sz="1000" dirty="0"/>
          </a:p>
          <a:p>
            <a:r>
              <a:rPr lang="en-US" sz="2800" dirty="0"/>
              <a:t>If there is a traceable target then EQA can identify true bias.</a:t>
            </a:r>
          </a:p>
        </p:txBody>
      </p:sp>
      <p:sp>
        <p:nvSpPr>
          <p:cNvPr id="8" name="Rechteck 7"/>
          <p:cNvSpPr/>
          <p:nvPr/>
        </p:nvSpPr>
        <p:spPr>
          <a:xfrm>
            <a:off x="6075903" y="6417988"/>
            <a:ext cx="2252122" cy="261610"/>
          </a:xfrm>
          <a:prstGeom prst="rect">
            <a:avLst/>
          </a:prstGeom>
        </p:spPr>
        <p:txBody>
          <a:bodyPr wrap="square">
            <a:spAutoFit/>
          </a:bodyPr>
          <a:lstStyle/>
          <a:p>
            <a:r>
              <a:rPr lang="en-US" sz="1100" dirty="0"/>
              <a:t> Source: Tony </a:t>
            </a:r>
            <a:r>
              <a:rPr lang="en-US" sz="1100" dirty="0" err="1"/>
              <a:t>Badrick</a:t>
            </a:r>
            <a:r>
              <a:rPr lang="en-US" sz="1100" dirty="0"/>
              <a:t>, 2013 </a:t>
            </a:r>
          </a:p>
        </p:txBody>
      </p:sp>
    </p:spTree>
    <p:extLst>
      <p:ext uri="{BB962C8B-B14F-4D97-AF65-F5344CB8AC3E}">
        <p14:creationId xmlns:p14="http://schemas.microsoft.com/office/powerpoint/2010/main" val="1869788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0329" y="660438"/>
            <a:ext cx="7675432" cy="1143000"/>
          </a:xfrm>
        </p:spPr>
        <p:txBody>
          <a:bodyPr>
            <a:normAutofit/>
          </a:bodyPr>
          <a:lstStyle/>
          <a:p>
            <a:r>
              <a:rPr lang="en-US" sz="3200" dirty="0"/>
              <a:t>Definition of errors and mistakes </a:t>
            </a:r>
            <a:endParaRPr lang="de-DE" sz="3200" dirty="0"/>
          </a:p>
        </p:txBody>
      </p:sp>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28</a:t>
            </a:fld>
            <a:endParaRPr lang="de-DE" dirty="0"/>
          </a:p>
        </p:txBody>
      </p:sp>
      <p:sp>
        <p:nvSpPr>
          <p:cNvPr id="3" name="Inhaltsplatzhalter 2"/>
          <p:cNvSpPr>
            <a:spLocks noGrp="1"/>
          </p:cNvSpPr>
          <p:nvPr>
            <p:ph idx="1"/>
          </p:nvPr>
        </p:nvSpPr>
        <p:spPr>
          <a:xfrm>
            <a:off x="420329" y="2137909"/>
            <a:ext cx="8052619" cy="4104983"/>
          </a:xfrm>
        </p:spPr>
        <p:txBody>
          <a:bodyPr>
            <a:normAutofit fontScale="70000" lnSpcReduction="20000"/>
          </a:bodyPr>
          <a:lstStyle/>
          <a:p>
            <a:pPr marL="0" indent="0">
              <a:buNone/>
            </a:pPr>
            <a:r>
              <a:rPr lang="en-US" dirty="0"/>
              <a:t>In  laboratory  practice  many  non-conforming  results  may  appear.  These  results  are  divided  in two major categories: </a:t>
            </a:r>
          </a:p>
          <a:p>
            <a:pPr marL="0" indent="0">
              <a:buNone/>
            </a:pPr>
            <a:endParaRPr lang="en-US" dirty="0"/>
          </a:p>
          <a:p>
            <a:pPr marL="0" indent="0">
              <a:buNone/>
            </a:pPr>
            <a:r>
              <a:rPr lang="en-US" b="1" dirty="0">
                <a:solidFill>
                  <a:srgbClr val="FF0000"/>
                </a:solidFill>
              </a:rPr>
              <a:t>Errors</a:t>
            </a:r>
          </a:p>
          <a:p>
            <a:pPr marL="0" indent="0">
              <a:buNone/>
            </a:pPr>
            <a:r>
              <a:rPr lang="en-US" dirty="0"/>
              <a:t>Non-conforming  results  with  “</a:t>
            </a:r>
            <a:r>
              <a:rPr lang="en-US" b="1" dirty="0"/>
              <a:t>statistical  meaning</a:t>
            </a:r>
            <a:r>
              <a:rPr lang="en-US" dirty="0"/>
              <a:t>”.  This  category  includes  all  the “</a:t>
            </a:r>
            <a:r>
              <a:rPr lang="en-US" b="1" dirty="0"/>
              <a:t>wrong</a:t>
            </a:r>
            <a:r>
              <a:rPr lang="en-US" dirty="0"/>
              <a:t>” laboratory measures due to non-human action.  </a:t>
            </a:r>
          </a:p>
          <a:p>
            <a:pPr marL="0" indent="0">
              <a:buNone/>
            </a:pPr>
            <a:endParaRPr lang="en-US" dirty="0"/>
          </a:p>
          <a:p>
            <a:pPr marL="0" indent="0">
              <a:buNone/>
            </a:pPr>
            <a:r>
              <a:rPr lang="en-US" b="1" dirty="0">
                <a:solidFill>
                  <a:srgbClr val="FF0000"/>
                </a:solidFill>
              </a:rPr>
              <a:t>Mistakes</a:t>
            </a:r>
          </a:p>
          <a:p>
            <a:pPr marL="0" indent="0">
              <a:buNone/>
            </a:pPr>
            <a:r>
              <a:rPr lang="en-US" dirty="0"/>
              <a:t>Non-conforming results with “</a:t>
            </a:r>
            <a:r>
              <a:rPr lang="en-US" b="1" dirty="0"/>
              <a:t>no statistical meaning</a:t>
            </a:r>
            <a:r>
              <a:rPr lang="en-US" dirty="0"/>
              <a:t>”. This category contains all the human errors e.g. mixing up samples. </a:t>
            </a:r>
          </a:p>
          <a:p>
            <a:pPr marL="0" indent="0">
              <a:buNone/>
            </a:pPr>
            <a:endParaRPr lang="en-US"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sp>
        <p:nvSpPr>
          <p:cNvPr id="8" name="Rechteck 7"/>
          <p:cNvSpPr/>
          <p:nvPr/>
        </p:nvSpPr>
        <p:spPr>
          <a:xfrm>
            <a:off x="6145175" y="6417988"/>
            <a:ext cx="2252122" cy="261610"/>
          </a:xfrm>
          <a:prstGeom prst="rect">
            <a:avLst/>
          </a:prstGeom>
        </p:spPr>
        <p:txBody>
          <a:bodyPr wrap="square">
            <a:spAutoFit/>
          </a:bodyPr>
          <a:lstStyle/>
          <a:p>
            <a:r>
              <a:rPr lang="en-US" sz="1100" dirty="0"/>
              <a:t> Source: Tony </a:t>
            </a:r>
            <a:r>
              <a:rPr lang="en-US" sz="1100" dirty="0" err="1"/>
              <a:t>Badrick</a:t>
            </a:r>
            <a:r>
              <a:rPr lang="en-US" sz="1100" dirty="0"/>
              <a:t>, 2013 </a:t>
            </a:r>
          </a:p>
        </p:txBody>
      </p:sp>
    </p:spTree>
    <p:extLst>
      <p:ext uri="{BB962C8B-B14F-4D97-AF65-F5344CB8AC3E}">
        <p14:creationId xmlns:p14="http://schemas.microsoft.com/office/powerpoint/2010/main" val="878210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8000" y="759827"/>
            <a:ext cx="7675432" cy="1143000"/>
          </a:xfrm>
        </p:spPr>
        <p:txBody>
          <a:bodyPr>
            <a:normAutofit/>
          </a:bodyPr>
          <a:lstStyle/>
          <a:p>
            <a:r>
              <a:rPr lang="en-US" sz="3200" dirty="0"/>
              <a:t>Error</a:t>
            </a:r>
            <a:endParaRPr lang="de-DE" sz="3200" dirty="0"/>
          </a:p>
        </p:txBody>
      </p:sp>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29</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sp>
        <p:nvSpPr>
          <p:cNvPr id="7" name="Inhaltsplatzhalter 6"/>
          <p:cNvSpPr>
            <a:spLocks noGrp="1"/>
          </p:cNvSpPr>
          <p:nvPr>
            <p:ph idx="1"/>
          </p:nvPr>
        </p:nvSpPr>
        <p:spPr>
          <a:xfrm>
            <a:off x="648000" y="2220284"/>
            <a:ext cx="7675432" cy="3162878"/>
          </a:xfrm>
        </p:spPr>
        <p:txBody>
          <a:bodyPr>
            <a:normAutofit/>
          </a:bodyPr>
          <a:lstStyle/>
          <a:p>
            <a:r>
              <a:rPr lang="en-US" sz="2800" dirty="0"/>
              <a:t>QC systems are designed to detect error by using QC rules!</a:t>
            </a:r>
          </a:p>
          <a:p>
            <a:r>
              <a:rPr lang="en-US" sz="2800" dirty="0"/>
              <a:t>There are two types of error we can detect:</a:t>
            </a:r>
          </a:p>
          <a:p>
            <a:pPr marL="0" indent="0">
              <a:buNone/>
            </a:pPr>
            <a:endParaRPr lang="en-US" sz="2800" dirty="0"/>
          </a:p>
          <a:p>
            <a:pPr marL="514350" indent="-514350">
              <a:buAutoNum type="arabicPeriod"/>
            </a:pPr>
            <a:r>
              <a:rPr lang="en-US" sz="2800" dirty="0"/>
              <a:t>Systematic error or bias</a:t>
            </a:r>
          </a:p>
          <a:p>
            <a:pPr marL="514350" indent="-514350">
              <a:buAutoNum type="arabicPeriod"/>
            </a:pPr>
            <a:r>
              <a:rPr lang="en-US" sz="2800" dirty="0"/>
              <a:t>Random error or imprecision</a:t>
            </a:r>
          </a:p>
        </p:txBody>
      </p:sp>
      <p:sp>
        <p:nvSpPr>
          <p:cNvPr id="8" name="Rechteck 7"/>
          <p:cNvSpPr/>
          <p:nvPr/>
        </p:nvSpPr>
        <p:spPr>
          <a:xfrm>
            <a:off x="6145175" y="6417988"/>
            <a:ext cx="2252122" cy="261610"/>
          </a:xfrm>
          <a:prstGeom prst="rect">
            <a:avLst/>
          </a:prstGeom>
        </p:spPr>
        <p:txBody>
          <a:bodyPr wrap="square">
            <a:spAutoFit/>
          </a:bodyPr>
          <a:lstStyle/>
          <a:p>
            <a:r>
              <a:rPr lang="en-US" sz="1100" dirty="0"/>
              <a:t> Source: Tony </a:t>
            </a:r>
            <a:r>
              <a:rPr lang="en-US" sz="1100" dirty="0" err="1"/>
              <a:t>Badrick</a:t>
            </a:r>
            <a:r>
              <a:rPr lang="en-US" sz="1100" dirty="0"/>
              <a:t>, 2013 </a:t>
            </a:r>
          </a:p>
        </p:txBody>
      </p:sp>
    </p:spTree>
    <p:extLst>
      <p:ext uri="{BB962C8B-B14F-4D97-AF65-F5344CB8AC3E}">
        <p14:creationId xmlns:p14="http://schemas.microsoft.com/office/powerpoint/2010/main" val="326481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0329" y="848805"/>
            <a:ext cx="7675432" cy="721898"/>
          </a:xfrm>
        </p:spPr>
        <p:txBody>
          <a:bodyPr>
            <a:normAutofit/>
          </a:bodyPr>
          <a:lstStyle/>
          <a:p>
            <a:r>
              <a:rPr lang="en-US" sz="2400" dirty="0"/>
              <a:t>Understanding Basic Quality Control </a:t>
            </a:r>
            <a:endParaRPr lang="de-DE" sz="2400" dirty="0"/>
          </a:p>
        </p:txBody>
      </p:sp>
      <p:sp>
        <p:nvSpPr>
          <p:cNvPr id="4" name="Datumsplatzhalter 3"/>
          <p:cNvSpPr>
            <a:spLocks noGrp="1"/>
          </p:cNvSpPr>
          <p:nvPr>
            <p:ph type="dt" sz="half" idx="2"/>
          </p:nvPr>
        </p:nvSpPr>
        <p:spPr/>
        <p:txBody>
          <a:bodyPr/>
          <a:lstStyle/>
          <a:p>
            <a:fld id="{C916D949-773C-3845-BFBA-C7D9987445EE}" type="datetime1">
              <a:rPr lang="de-DE" smtClean="0">
                <a:solidFill>
                  <a:prstClr val="black"/>
                </a:solidFill>
              </a:rPr>
              <a:pPr/>
              <a:t>02.05.2018</a:t>
            </a:fld>
            <a:endParaRPr lang="de-DE" dirty="0">
              <a:solidFill>
                <a:prstClr val="black"/>
              </a:solidFill>
            </a:endParaRPr>
          </a:p>
        </p:txBody>
      </p:sp>
      <p:sp>
        <p:nvSpPr>
          <p:cNvPr id="5" name="Foliennummernplatzhalter 4"/>
          <p:cNvSpPr>
            <a:spLocks noGrp="1"/>
          </p:cNvSpPr>
          <p:nvPr>
            <p:ph type="sldNum" sz="quarter" idx="4"/>
          </p:nvPr>
        </p:nvSpPr>
        <p:spPr/>
        <p:txBody>
          <a:bodyPr/>
          <a:lstStyle/>
          <a:p>
            <a:fld id="{E7BE1CCD-89A0-CC45-BF3E-2A331A7F0490}" type="slidenum">
              <a:rPr lang="de-DE" smtClean="0">
                <a:solidFill>
                  <a:prstClr val="black"/>
                </a:solidFill>
              </a:rPr>
              <a:pPr/>
              <a:t>3</a:t>
            </a:fld>
            <a:endParaRPr lang="de-DE" dirty="0">
              <a:solidFill>
                <a:prstClr val="black"/>
              </a:solidFill>
            </a:endParaRPr>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sp>
        <p:nvSpPr>
          <p:cNvPr id="3" name="Inhaltsplatzhalter 2"/>
          <p:cNvSpPr>
            <a:spLocks noGrp="1"/>
          </p:cNvSpPr>
          <p:nvPr>
            <p:ph idx="1"/>
          </p:nvPr>
        </p:nvSpPr>
        <p:spPr/>
        <p:txBody>
          <a:bodyPr/>
          <a:lstStyle/>
          <a:p>
            <a:pPr marL="0" indent="0">
              <a:buNone/>
            </a:pPr>
            <a:r>
              <a:rPr lang="en-US" b="1" dirty="0">
                <a:solidFill>
                  <a:srgbClr val="FF0000"/>
                </a:solidFill>
              </a:rPr>
              <a:t>What is a Laboratory?</a:t>
            </a:r>
          </a:p>
          <a:p>
            <a:endParaRPr lang="en-US" dirty="0"/>
          </a:p>
          <a:p>
            <a:r>
              <a:rPr lang="en-US" dirty="0"/>
              <a:t>Equipment</a:t>
            </a:r>
          </a:p>
          <a:p>
            <a:r>
              <a:rPr lang="en-US" dirty="0"/>
              <a:t>People</a:t>
            </a:r>
          </a:p>
          <a:p>
            <a:r>
              <a:rPr lang="en-US" dirty="0"/>
              <a:t>Procedures</a:t>
            </a:r>
          </a:p>
        </p:txBody>
      </p:sp>
    </p:spTree>
    <p:extLst>
      <p:ext uri="{BB962C8B-B14F-4D97-AF65-F5344CB8AC3E}">
        <p14:creationId xmlns:p14="http://schemas.microsoft.com/office/powerpoint/2010/main" val="321394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0329" y="660438"/>
            <a:ext cx="7836980" cy="1143000"/>
          </a:xfrm>
        </p:spPr>
        <p:txBody>
          <a:bodyPr>
            <a:normAutofit/>
          </a:bodyPr>
          <a:lstStyle/>
          <a:p>
            <a:r>
              <a:rPr lang="en-US" sz="3200" dirty="0"/>
              <a:t>Types of laboratory errors and mistakes -1 </a:t>
            </a:r>
            <a:endParaRPr lang="de-DE" sz="3200" dirty="0"/>
          </a:p>
        </p:txBody>
      </p:sp>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30</a:t>
            </a:fld>
            <a:endParaRPr lang="de-DE" dirty="0"/>
          </a:p>
        </p:txBody>
      </p:sp>
      <p:sp>
        <p:nvSpPr>
          <p:cNvPr id="3" name="Inhaltsplatzhalter 2"/>
          <p:cNvSpPr>
            <a:spLocks noGrp="1"/>
          </p:cNvSpPr>
          <p:nvPr>
            <p:ph idx="1"/>
          </p:nvPr>
        </p:nvSpPr>
        <p:spPr>
          <a:xfrm>
            <a:off x="420329" y="2137909"/>
            <a:ext cx="8052619" cy="4104983"/>
          </a:xfrm>
        </p:spPr>
        <p:txBody>
          <a:bodyPr>
            <a:normAutofit fontScale="70000" lnSpcReduction="20000"/>
          </a:bodyPr>
          <a:lstStyle/>
          <a:p>
            <a:pPr marL="0" indent="0">
              <a:buNone/>
            </a:pPr>
            <a:r>
              <a:rPr lang="en-US" dirty="0"/>
              <a:t>Another classification of errors and mistakes is based on the time and the stage they appeared in laboratory practice.</a:t>
            </a:r>
          </a:p>
          <a:p>
            <a:pPr marL="0" indent="0">
              <a:buNone/>
            </a:pPr>
            <a:endParaRPr lang="en-US" dirty="0"/>
          </a:p>
          <a:p>
            <a:pPr marL="514350" indent="-514350">
              <a:buAutoNum type="arabicPeriod"/>
            </a:pPr>
            <a:r>
              <a:rPr lang="en-US" dirty="0"/>
              <a:t>The </a:t>
            </a:r>
            <a:r>
              <a:rPr lang="en-US" b="1" dirty="0">
                <a:solidFill>
                  <a:srgbClr val="FF0000"/>
                </a:solidFill>
              </a:rPr>
              <a:t>pre-analytical stage </a:t>
            </a:r>
            <a:r>
              <a:rPr lang="en-US" dirty="0"/>
              <a:t>encompasses all the procedures which are take place before the analysis of the patients’ samples on the automated analyzers (e.g. blood drawing, </a:t>
            </a:r>
            <a:r>
              <a:rPr lang="fr-FR" dirty="0"/>
              <a:t>sample transportation, centrifugation, dilutions etc.).</a:t>
            </a:r>
          </a:p>
          <a:p>
            <a:pPr marL="0" indent="0">
              <a:buNone/>
            </a:pPr>
            <a:endParaRPr lang="fr-FR" dirty="0"/>
          </a:p>
          <a:p>
            <a:pPr marL="0" indent="0">
              <a:buNone/>
            </a:pPr>
            <a:r>
              <a:rPr lang="en-US" dirty="0"/>
              <a:t>2.	The </a:t>
            </a:r>
            <a:r>
              <a:rPr lang="en-US" b="1" dirty="0">
                <a:solidFill>
                  <a:srgbClr val="FF0000"/>
                </a:solidFill>
              </a:rPr>
              <a:t>analytical stage </a:t>
            </a:r>
            <a:r>
              <a:rPr lang="en-US" dirty="0"/>
              <a:t>includes the analytical methods.</a:t>
            </a:r>
          </a:p>
          <a:p>
            <a:pPr marL="0" indent="0">
              <a:buNone/>
            </a:pPr>
            <a:endParaRPr lang="en-US" dirty="0"/>
          </a:p>
          <a:p>
            <a:pPr marL="0" indent="0">
              <a:buNone/>
            </a:pPr>
            <a:r>
              <a:rPr lang="en-US" dirty="0"/>
              <a:t>3.	The </a:t>
            </a:r>
            <a:r>
              <a:rPr lang="en-US" b="1" dirty="0">
                <a:solidFill>
                  <a:srgbClr val="FF0000"/>
                </a:solidFill>
              </a:rPr>
              <a:t>post-analytical stage </a:t>
            </a:r>
            <a:r>
              <a:rPr lang="en-US" dirty="0"/>
              <a:t>refers to transmission of data from 	analyzers to the LIS, validation of results that have been 	produced and posting of the results to physicians or patients.</a:t>
            </a:r>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sp>
        <p:nvSpPr>
          <p:cNvPr id="7" name="Rechteck 6"/>
          <p:cNvSpPr/>
          <p:nvPr/>
        </p:nvSpPr>
        <p:spPr>
          <a:xfrm>
            <a:off x="6145175" y="6417988"/>
            <a:ext cx="2252122" cy="261610"/>
          </a:xfrm>
          <a:prstGeom prst="rect">
            <a:avLst/>
          </a:prstGeom>
        </p:spPr>
        <p:txBody>
          <a:bodyPr wrap="square">
            <a:spAutoFit/>
          </a:bodyPr>
          <a:lstStyle/>
          <a:p>
            <a:r>
              <a:rPr lang="en-US" sz="1100" dirty="0"/>
              <a:t> Source: Tony </a:t>
            </a:r>
            <a:r>
              <a:rPr lang="en-US" sz="1100" dirty="0" err="1"/>
              <a:t>Badrick</a:t>
            </a:r>
            <a:r>
              <a:rPr lang="en-US" sz="1100" dirty="0"/>
              <a:t>, 2013 </a:t>
            </a:r>
          </a:p>
        </p:txBody>
      </p:sp>
    </p:spTree>
    <p:extLst>
      <p:ext uri="{BB962C8B-B14F-4D97-AF65-F5344CB8AC3E}">
        <p14:creationId xmlns:p14="http://schemas.microsoft.com/office/powerpoint/2010/main" val="621631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0329" y="660438"/>
            <a:ext cx="7871616" cy="1143000"/>
          </a:xfrm>
        </p:spPr>
        <p:txBody>
          <a:bodyPr>
            <a:normAutofit/>
          </a:bodyPr>
          <a:lstStyle/>
          <a:p>
            <a:r>
              <a:rPr lang="en-US" sz="3200" dirty="0"/>
              <a:t>Types of laboratory errors and mistakes -2 </a:t>
            </a:r>
            <a:endParaRPr lang="de-DE" sz="3200" dirty="0"/>
          </a:p>
        </p:txBody>
      </p:sp>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31</a:t>
            </a:fld>
            <a:endParaRPr lang="de-DE" dirty="0"/>
          </a:p>
        </p:txBody>
      </p:sp>
      <p:sp>
        <p:nvSpPr>
          <p:cNvPr id="3" name="Inhaltsplatzhalter 2"/>
          <p:cNvSpPr>
            <a:spLocks noGrp="1"/>
          </p:cNvSpPr>
          <p:nvPr>
            <p:ph idx="1"/>
          </p:nvPr>
        </p:nvSpPr>
        <p:spPr>
          <a:xfrm>
            <a:off x="420329" y="2137909"/>
            <a:ext cx="8052619" cy="4104983"/>
          </a:xfrm>
        </p:spPr>
        <p:txBody>
          <a:bodyPr>
            <a:normAutofit lnSpcReduction="10000"/>
          </a:bodyPr>
          <a:lstStyle/>
          <a:p>
            <a:pPr marL="0" indent="0">
              <a:buNone/>
            </a:pPr>
            <a:r>
              <a:rPr lang="en-US" sz="2400" dirty="0"/>
              <a:t>According to the previous classification, </a:t>
            </a:r>
            <a:r>
              <a:rPr lang="en-US" sz="2400" b="1" dirty="0">
                <a:solidFill>
                  <a:srgbClr val="FF0000"/>
                </a:solidFill>
              </a:rPr>
              <a:t>errors</a:t>
            </a:r>
            <a:r>
              <a:rPr lang="en-US" sz="2400" dirty="0"/>
              <a:t> and </a:t>
            </a:r>
            <a:r>
              <a:rPr lang="en-US" sz="2400" b="1" dirty="0">
                <a:solidFill>
                  <a:srgbClr val="FF0000"/>
                </a:solidFill>
              </a:rPr>
              <a:t>mistakes</a:t>
            </a:r>
            <a:r>
              <a:rPr lang="en-US" sz="2400" dirty="0"/>
              <a:t> are divided in three corresponding categories:</a:t>
            </a:r>
          </a:p>
          <a:p>
            <a:pPr marL="0" indent="0">
              <a:buNone/>
            </a:pPr>
            <a:r>
              <a:rPr lang="en-US" sz="2400" dirty="0"/>
              <a:t> </a:t>
            </a:r>
          </a:p>
          <a:p>
            <a:pPr marL="514350" indent="-514350">
              <a:buAutoNum type="romanUcParenR"/>
            </a:pPr>
            <a:r>
              <a:rPr lang="en-US" sz="2400" b="1" dirty="0"/>
              <a:t>pre-analytical</a:t>
            </a:r>
            <a:r>
              <a:rPr lang="en-US" sz="2400" dirty="0"/>
              <a:t>, </a:t>
            </a:r>
          </a:p>
          <a:p>
            <a:pPr marL="514350" indent="-514350">
              <a:buAutoNum type="romanUcParenR"/>
            </a:pPr>
            <a:r>
              <a:rPr lang="en-US" sz="2400" b="1" dirty="0"/>
              <a:t>analytical</a:t>
            </a:r>
            <a:r>
              <a:rPr lang="en-US" sz="2400" dirty="0"/>
              <a:t>, </a:t>
            </a:r>
          </a:p>
          <a:p>
            <a:pPr marL="514350" indent="-514350">
              <a:buAutoNum type="romanUcParenR"/>
            </a:pPr>
            <a:r>
              <a:rPr lang="en-US" sz="2400" b="1" dirty="0"/>
              <a:t>post-analytical.</a:t>
            </a:r>
            <a:r>
              <a:rPr lang="en-US" sz="2400" dirty="0"/>
              <a:t> </a:t>
            </a:r>
          </a:p>
          <a:p>
            <a:pPr marL="0" indent="0">
              <a:buNone/>
            </a:pPr>
            <a:endParaRPr lang="en-US" sz="2400" dirty="0"/>
          </a:p>
          <a:p>
            <a:pPr marL="0" indent="0">
              <a:buNone/>
            </a:pPr>
            <a:r>
              <a:rPr lang="en-US" sz="2400" dirty="0"/>
              <a:t>The majority of pre-analytical and post-analytical outliers are </a:t>
            </a:r>
            <a:r>
              <a:rPr lang="en-US" sz="2400" b="1" dirty="0">
                <a:solidFill>
                  <a:srgbClr val="FF0000"/>
                </a:solidFill>
              </a:rPr>
              <a:t>mistakes</a:t>
            </a:r>
            <a:r>
              <a:rPr lang="en-US" sz="2400" b="1" dirty="0"/>
              <a:t> </a:t>
            </a:r>
            <a:r>
              <a:rPr lang="en-US" sz="2400" dirty="0"/>
              <a:t>in contrary to analytical outliers which are considered as </a:t>
            </a:r>
            <a:r>
              <a:rPr lang="en-US" sz="2400" b="1" dirty="0">
                <a:solidFill>
                  <a:srgbClr val="FF0000"/>
                </a:solidFill>
              </a:rPr>
              <a:t>errors</a:t>
            </a:r>
            <a:r>
              <a:rPr lang="en-US" sz="2400" dirty="0"/>
              <a:t>.</a:t>
            </a:r>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sp>
        <p:nvSpPr>
          <p:cNvPr id="7" name="Rechteck 6"/>
          <p:cNvSpPr/>
          <p:nvPr/>
        </p:nvSpPr>
        <p:spPr>
          <a:xfrm>
            <a:off x="6145175" y="6417988"/>
            <a:ext cx="2252122" cy="261610"/>
          </a:xfrm>
          <a:prstGeom prst="rect">
            <a:avLst/>
          </a:prstGeom>
        </p:spPr>
        <p:txBody>
          <a:bodyPr wrap="square">
            <a:spAutoFit/>
          </a:bodyPr>
          <a:lstStyle/>
          <a:p>
            <a:r>
              <a:rPr lang="en-US" sz="1100" dirty="0"/>
              <a:t> Source: Tony </a:t>
            </a:r>
            <a:r>
              <a:rPr lang="en-US" sz="1100" dirty="0" err="1"/>
              <a:t>Badrick</a:t>
            </a:r>
            <a:r>
              <a:rPr lang="en-US" sz="1100" dirty="0"/>
              <a:t>, 2013 </a:t>
            </a:r>
          </a:p>
        </p:txBody>
      </p:sp>
    </p:spTree>
    <p:extLst>
      <p:ext uri="{BB962C8B-B14F-4D97-AF65-F5344CB8AC3E}">
        <p14:creationId xmlns:p14="http://schemas.microsoft.com/office/powerpoint/2010/main" val="2887741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0328" y="660438"/>
            <a:ext cx="7794523" cy="1143000"/>
          </a:xfrm>
        </p:spPr>
        <p:txBody>
          <a:bodyPr>
            <a:normAutofit/>
          </a:bodyPr>
          <a:lstStyle/>
          <a:p>
            <a:r>
              <a:rPr lang="en-US" sz="3200" dirty="0"/>
              <a:t>Types of laboratory errors and mistakes -3  </a:t>
            </a:r>
            <a:endParaRPr lang="de-DE" sz="3200" dirty="0"/>
          </a:p>
        </p:txBody>
      </p:sp>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32</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graphicFrame>
        <p:nvGraphicFramePr>
          <p:cNvPr id="10" name="Tabelle 9"/>
          <p:cNvGraphicFramePr>
            <a:graphicFrameLocks noGrp="1"/>
          </p:cNvGraphicFramePr>
          <p:nvPr>
            <p:extLst>
              <p:ext uri="{D42A27DB-BD31-4B8C-83A1-F6EECF244321}">
                <p14:modId xmlns:p14="http://schemas.microsoft.com/office/powerpoint/2010/main" val="2934387057"/>
              </p:ext>
            </p:extLst>
          </p:nvPr>
        </p:nvGraphicFramePr>
        <p:xfrm>
          <a:off x="420329" y="2507226"/>
          <a:ext cx="7794523" cy="2904400"/>
        </p:xfrm>
        <a:graphic>
          <a:graphicData uri="http://schemas.openxmlformats.org/drawingml/2006/table">
            <a:tbl>
              <a:tblPr firstRow="1" bandRow="1">
                <a:tableStyleId>{5C22544A-7EE6-4342-B048-85BDC9FD1C3A}</a:tableStyleId>
              </a:tblPr>
              <a:tblGrid>
                <a:gridCol w="7794523">
                  <a:extLst>
                    <a:ext uri="{9D8B030D-6E8A-4147-A177-3AD203B41FA5}">
                      <a16:colId xmlns:a16="http://schemas.microsoft.com/office/drawing/2014/main" val="20000"/>
                    </a:ext>
                  </a:extLst>
                </a:gridCol>
              </a:tblGrid>
              <a:tr h="685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t>Common pre-analytical errors</a:t>
                      </a:r>
                      <a:endParaRPr lang="de-DE" sz="2400" dirty="0"/>
                    </a:p>
                  </a:txBody>
                  <a:tcPr/>
                </a:tc>
                <a:extLst>
                  <a:ext uri="{0D108BD9-81ED-4DB2-BD59-A6C34878D82A}">
                    <a16:rowId xmlns:a16="http://schemas.microsoft.com/office/drawing/2014/main" val="10000"/>
                  </a:ext>
                </a:extLst>
              </a:tr>
              <a:tr h="443720">
                <a:tc>
                  <a:txBody>
                    <a:bodyPr/>
                    <a:lstStyle/>
                    <a:p>
                      <a:r>
                        <a:rPr lang="en-US" sz="2000" dirty="0"/>
                        <a:t>1. Inappropriate specimen (e.g., wrong specimen-anticoagulant ratio)</a:t>
                      </a:r>
                    </a:p>
                  </a:txBody>
                  <a:tcPr/>
                </a:tc>
                <a:extLst>
                  <a:ext uri="{0D108BD9-81ED-4DB2-BD59-A6C34878D82A}">
                    <a16:rowId xmlns:a16="http://schemas.microsoft.com/office/drawing/2014/main" val="10001"/>
                  </a:ext>
                </a:extLst>
              </a:tr>
              <a:tr h="443720">
                <a:tc>
                  <a:txBody>
                    <a:bodyPr/>
                    <a:lstStyle/>
                    <a:p>
                      <a:r>
                        <a:rPr lang="en-US" sz="2000" dirty="0"/>
                        <a:t>2. Wrong anticoagulant (e.g. sodium citrate in place of EDTA)</a:t>
                      </a:r>
                    </a:p>
                  </a:txBody>
                  <a:tcPr/>
                </a:tc>
                <a:extLst>
                  <a:ext uri="{0D108BD9-81ED-4DB2-BD59-A6C34878D82A}">
                    <a16:rowId xmlns:a16="http://schemas.microsoft.com/office/drawing/2014/main" val="10002"/>
                  </a:ext>
                </a:extLst>
              </a:tr>
              <a:tr h="443720">
                <a:tc>
                  <a:txBody>
                    <a:bodyPr/>
                    <a:lstStyle/>
                    <a:p>
                      <a:r>
                        <a:rPr lang="en-US" sz="2000" dirty="0"/>
                        <a:t>3. Improper conservation method</a:t>
                      </a:r>
                    </a:p>
                  </a:txBody>
                  <a:tcPr/>
                </a:tc>
                <a:extLst>
                  <a:ext uri="{0D108BD9-81ED-4DB2-BD59-A6C34878D82A}">
                    <a16:rowId xmlns:a16="http://schemas.microsoft.com/office/drawing/2014/main" val="10003"/>
                  </a:ext>
                </a:extLst>
              </a:tr>
              <a:tr h="443720">
                <a:tc>
                  <a:txBody>
                    <a:bodyPr/>
                    <a:lstStyle/>
                    <a:p>
                      <a:r>
                        <a:rPr lang="en-US" sz="2000" dirty="0"/>
                        <a:t>4. Inappropriate patient’s preparation (e.g. wrong diet)</a:t>
                      </a:r>
                    </a:p>
                  </a:txBody>
                  <a:tcPr/>
                </a:tc>
                <a:extLst>
                  <a:ext uri="{0D108BD9-81ED-4DB2-BD59-A6C34878D82A}">
                    <a16:rowId xmlns:a16="http://schemas.microsoft.com/office/drawing/2014/main" val="10004"/>
                  </a:ext>
                </a:extLst>
              </a:tr>
              <a:tr h="443720">
                <a:tc>
                  <a:txBody>
                    <a:bodyPr/>
                    <a:lstStyle/>
                    <a:p>
                      <a:r>
                        <a:rPr lang="en-US" sz="2000" dirty="0"/>
                        <a:t>5. Mistakes in patients’ identification</a:t>
                      </a:r>
                    </a:p>
                  </a:txBody>
                  <a:tcPr/>
                </a:tc>
                <a:extLst>
                  <a:ext uri="{0D108BD9-81ED-4DB2-BD59-A6C34878D82A}">
                    <a16:rowId xmlns:a16="http://schemas.microsoft.com/office/drawing/2014/main" val="10005"/>
                  </a:ext>
                </a:extLst>
              </a:tr>
            </a:tbl>
          </a:graphicData>
        </a:graphic>
      </p:graphicFrame>
      <p:sp>
        <p:nvSpPr>
          <p:cNvPr id="7" name="Rechteck 6"/>
          <p:cNvSpPr/>
          <p:nvPr/>
        </p:nvSpPr>
        <p:spPr>
          <a:xfrm>
            <a:off x="4158650" y="6417988"/>
            <a:ext cx="3459601" cy="261610"/>
          </a:xfrm>
          <a:prstGeom prst="rect">
            <a:avLst/>
          </a:prstGeom>
        </p:spPr>
        <p:txBody>
          <a:bodyPr wrap="none">
            <a:spAutoFit/>
          </a:bodyPr>
          <a:lstStyle/>
          <a:p>
            <a:r>
              <a:rPr lang="pt-BR" sz="1100" dirty="0"/>
              <a:t>P. Karkalousos, A. Evangelopoulos; www.intechopen.com</a:t>
            </a:r>
            <a:endParaRPr lang="en-US" sz="1100" dirty="0"/>
          </a:p>
        </p:txBody>
      </p:sp>
    </p:spTree>
    <p:extLst>
      <p:ext uri="{BB962C8B-B14F-4D97-AF65-F5344CB8AC3E}">
        <p14:creationId xmlns:p14="http://schemas.microsoft.com/office/powerpoint/2010/main" val="2382105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0328" y="660438"/>
            <a:ext cx="7920107" cy="1143000"/>
          </a:xfrm>
        </p:spPr>
        <p:txBody>
          <a:bodyPr>
            <a:normAutofit/>
          </a:bodyPr>
          <a:lstStyle/>
          <a:p>
            <a:r>
              <a:rPr lang="en-US" sz="3200" dirty="0"/>
              <a:t>Types of laboratory errors and mistakes -4 </a:t>
            </a:r>
            <a:endParaRPr lang="de-DE" sz="3200" dirty="0"/>
          </a:p>
        </p:txBody>
      </p:sp>
      <p:sp>
        <p:nvSpPr>
          <p:cNvPr id="4" name="Datumsplatzhalter 3"/>
          <p:cNvSpPr>
            <a:spLocks noGrp="1"/>
          </p:cNvSpPr>
          <p:nvPr>
            <p:ph type="dt" sz="half" idx="2"/>
          </p:nvPr>
        </p:nvSpPr>
        <p:spPr/>
        <p:txBody>
          <a:bodyPr/>
          <a:lstStyle/>
          <a:p>
            <a:fld id="{C916D949-773C-3845-BFBA-C7D9987445EE}" type="datetime1">
              <a:rPr lang="de-DE" smtClean="0">
                <a:solidFill>
                  <a:prstClr val="black"/>
                </a:solidFill>
              </a:rPr>
              <a:pPr/>
              <a:t>02.05.2018</a:t>
            </a:fld>
            <a:endParaRPr lang="de-DE" dirty="0">
              <a:solidFill>
                <a:prstClr val="black"/>
              </a:solidFill>
            </a:endParaRPr>
          </a:p>
        </p:txBody>
      </p:sp>
      <p:sp>
        <p:nvSpPr>
          <p:cNvPr id="5" name="Foliennummernplatzhalter 4"/>
          <p:cNvSpPr>
            <a:spLocks noGrp="1"/>
          </p:cNvSpPr>
          <p:nvPr>
            <p:ph type="sldNum" sz="quarter" idx="4"/>
          </p:nvPr>
        </p:nvSpPr>
        <p:spPr/>
        <p:txBody>
          <a:bodyPr/>
          <a:lstStyle/>
          <a:p>
            <a:fld id="{E7BE1CCD-89A0-CC45-BF3E-2A331A7F0490}" type="slidenum">
              <a:rPr lang="de-DE" smtClean="0">
                <a:solidFill>
                  <a:prstClr val="black"/>
                </a:solidFill>
              </a:rPr>
              <a:pPr/>
              <a:t>33</a:t>
            </a:fld>
            <a:endParaRPr lang="de-DE" dirty="0">
              <a:solidFill>
                <a:prstClr val="black"/>
              </a:solidFill>
            </a:endParaRPr>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graphicFrame>
        <p:nvGraphicFramePr>
          <p:cNvPr id="3" name="Tabelle 2"/>
          <p:cNvGraphicFramePr>
            <a:graphicFrameLocks noGrp="1"/>
          </p:cNvGraphicFramePr>
          <p:nvPr>
            <p:extLst>
              <p:ext uri="{D42A27DB-BD31-4B8C-83A1-F6EECF244321}">
                <p14:modId xmlns:p14="http://schemas.microsoft.com/office/powerpoint/2010/main" val="3922913697"/>
              </p:ext>
            </p:extLst>
          </p:nvPr>
        </p:nvGraphicFramePr>
        <p:xfrm>
          <a:off x="420329" y="2008309"/>
          <a:ext cx="7472517" cy="3475855"/>
        </p:xfrm>
        <a:graphic>
          <a:graphicData uri="http://schemas.openxmlformats.org/drawingml/2006/table">
            <a:tbl>
              <a:tblPr firstRow="1" bandRow="1">
                <a:tableStyleId>{5C22544A-7EE6-4342-B048-85BDC9FD1C3A}</a:tableStyleId>
              </a:tblPr>
              <a:tblGrid>
                <a:gridCol w="7472517">
                  <a:extLst>
                    <a:ext uri="{9D8B030D-6E8A-4147-A177-3AD203B41FA5}">
                      <a16:colId xmlns:a16="http://schemas.microsoft.com/office/drawing/2014/main" val="20000"/>
                    </a:ext>
                  </a:extLst>
                </a:gridCol>
              </a:tblGrid>
              <a:tr h="702175">
                <a:tc>
                  <a:txBody>
                    <a:bodyPr/>
                    <a:lstStyle/>
                    <a:p>
                      <a:r>
                        <a:rPr lang="en-US" sz="2400" dirty="0"/>
                        <a:t>Common analytical errors</a:t>
                      </a:r>
                    </a:p>
                  </a:txBody>
                  <a:tcPr/>
                </a:tc>
                <a:extLst>
                  <a:ext uri="{0D108BD9-81ED-4DB2-BD59-A6C34878D82A}">
                    <a16:rowId xmlns:a16="http://schemas.microsoft.com/office/drawing/2014/main" val="10000"/>
                  </a:ext>
                </a:extLst>
              </a:tr>
              <a:tr h="370840">
                <a:tc>
                  <a:txBody>
                    <a:bodyPr/>
                    <a:lstStyle/>
                    <a:p>
                      <a:r>
                        <a:rPr lang="en-US" sz="2000" dirty="0"/>
                        <a:t>1. Expired reagents which may lead to erroneous results</a:t>
                      </a:r>
                    </a:p>
                  </a:txBody>
                  <a:tcPr/>
                </a:tc>
                <a:extLst>
                  <a:ext uri="{0D108BD9-81ED-4DB2-BD59-A6C34878D82A}">
                    <a16:rowId xmlns:a16="http://schemas.microsoft.com/office/drawing/2014/main" val="10001"/>
                  </a:ext>
                </a:extLst>
              </a:tr>
              <a:tr h="370840">
                <a:tc>
                  <a:txBody>
                    <a:bodyPr/>
                    <a:lstStyle/>
                    <a:p>
                      <a:r>
                        <a:rPr lang="en-US" sz="2000" dirty="0"/>
                        <a:t>2. Expired controls or calibrators</a:t>
                      </a:r>
                    </a:p>
                  </a:txBody>
                  <a:tcPr/>
                </a:tc>
                <a:extLst>
                  <a:ext uri="{0D108BD9-81ED-4DB2-BD59-A6C34878D82A}">
                    <a16:rowId xmlns:a16="http://schemas.microsoft.com/office/drawing/2014/main" val="10002"/>
                  </a:ext>
                </a:extLst>
              </a:tr>
              <a:tr h="370840">
                <a:tc>
                  <a:txBody>
                    <a:bodyPr/>
                    <a:lstStyle/>
                    <a:p>
                      <a:r>
                        <a:rPr lang="en-US" sz="2000" dirty="0"/>
                        <a:t>3. Calibration curve time-out elapsed</a:t>
                      </a:r>
                    </a:p>
                  </a:txBody>
                  <a:tcPr/>
                </a:tc>
                <a:extLst>
                  <a:ext uri="{0D108BD9-81ED-4DB2-BD59-A6C34878D82A}">
                    <a16:rowId xmlns:a16="http://schemas.microsoft.com/office/drawing/2014/main" val="10003"/>
                  </a:ext>
                </a:extLst>
              </a:tr>
              <a:tr h="370840">
                <a:tc>
                  <a:txBody>
                    <a:bodyPr/>
                    <a:lstStyle/>
                    <a:p>
                      <a:r>
                        <a:rPr lang="en-US" sz="2000" dirty="0"/>
                        <a:t>4. Failure in sampling system</a:t>
                      </a:r>
                    </a:p>
                  </a:txBody>
                  <a:tcPr/>
                </a:tc>
                <a:extLst>
                  <a:ext uri="{0D108BD9-81ED-4DB2-BD59-A6C34878D82A}">
                    <a16:rowId xmlns:a16="http://schemas.microsoft.com/office/drawing/2014/main" val="10004"/>
                  </a:ext>
                </a:extLst>
              </a:tr>
              <a:tr h="370840">
                <a:tc>
                  <a:txBody>
                    <a:bodyPr/>
                    <a:lstStyle/>
                    <a:p>
                      <a:r>
                        <a:rPr lang="en-US" sz="2000" dirty="0"/>
                        <a:t>5. Failure in aspiration system of reagents</a:t>
                      </a:r>
                    </a:p>
                  </a:txBody>
                  <a:tcPr/>
                </a:tc>
                <a:extLst>
                  <a:ext uri="{0D108BD9-81ED-4DB2-BD59-A6C34878D82A}">
                    <a16:rowId xmlns:a16="http://schemas.microsoft.com/office/drawing/2014/main" val="10005"/>
                  </a:ext>
                </a:extLst>
              </a:tr>
              <a:tr h="370840">
                <a:tc>
                  <a:txBody>
                    <a:bodyPr/>
                    <a:lstStyle/>
                    <a:p>
                      <a:r>
                        <a:rPr lang="en-US" sz="2000" dirty="0"/>
                        <a:t>6. Changes in analyzer’s photometric unit / flow cell / measuring unit</a:t>
                      </a:r>
                    </a:p>
                  </a:txBody>
                  <a:tcPr/>
                </a:tc>
                <a:extLst>
                  <a:ext uri="{0D108BD9-81ED-4DB2-BD59-A6C34878D82A}">
                    <a16:rowId xmlns:a16="http://schemas.microsoft.com/office/drawing/2014/main" val="10006"/>
                  </a:ext>
                </a:extLst>
              </a:tr>
              <a:tr h="370840">
                <a:tc>
                  <a:txBody>
                    <a:bodyPr/>
                    <a:lstStyle/>
                    <a:p>
                      <a:r>
                        <a:rPr lang="en-US" sz="2000" dirty="0"/>
                        <a:t>7. Any other analyzer’s failure</a:t>
                      </a:r>
                    </a:p>
                  </a:txBody>
                  <a:tcPr/>
                </a:tc>
                <a:extLst>
                  <a:ext uri="{0D108BD9-81ED-4DB2-BD59-A6C34878D82A}">
                    <a16:rowId xmlns:a16="http://schemas.microsoft.com/office/drawing/2014/main" val="10007"/>
                  </a:ext>
                </a:extLst>
              </a:tr>
            </a:tbl>
          </a:graphicData>
        </a:graphic>
      </p:graphicFrame>
      <p:sp>
        <p:nvSpPr>
          <p:cNvPr id="7" name="Rechteck 6"/>
          <p:cNvSpPr/>
          <p:nvPr/>
        </p:nvSpPr>
        <p:spPr>
          <a:xfrm>
            <a:off x="4214068" y="6473965"/>
            <a:ext cx="3459601" cy="261610"/>
          </a:xfrm>
          <a:prstGeom prst="rect">
            <a:avLst/>
          </a:prstGeom>
        </p:spPr>
        <p:txBody>
          <a:bodyPr wrap="none">
            <a:spAutoFit/>
          </a:bodyPr>
          <a:lstStyle/>
          <a:p>
            <a:r>
              <a:rPr lang="pt-BR" sz="1100" dirty="0"/>
              <a:t>P. Karkalousos, A. Evangelopoulos; www.intechopen.com</a:t>
            </a:r>
            <a:endParaRPr lang="en-US" sz="1100" dirty="0"/>
          </a:p>
        </p:txBody>
      </p:sp>
    </p:spTree>
    <p:extLst>
      <p:ext uri="{BB962C8B-B14F-4D97-AF65-F5344CB8AC3E}">
        <p14:creationId xmlns:p14="http://schemas.microsoft.com/office/powerpoint/2010/main" val="4014626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0329" y="660438"/>
            <a:ext cx="7836980" cy="1143000"/>
          </a:xfrm>
        </p:spPr>
        <p:txBody>
          <a:bodyPr>
            <a:normAutofit/>
          </a:bodyPr>
          <a:lstStyle/>
          <a:p>
            <a:r>
              <a:rPr lang="en-US" sz="3200" dirty="0"/>
              <a:t>Types of laboratory errors and mistakes -5 </a:t>
            </a:r>
            <a:endParaRPr lang="de-DE" sz="3200" dirty="0"/>
          </a:p>
        </p:txBody>
      </p:sp>
      <p:sp>
        <p:nvSpPr>
          <p:cNvPr id="4" name="Datumsplatzhalter 3"/>
          <p:cNvSpPr>
            <a:spLocks noGrp="1"/>
          </p:cNvSpPr>
          <p:nvPr>
            <p:ph type="dt" sz="half" idx="2"/>
          </p:nvPr>
        </p:nvSpPr>
        <p:spPr/>
        <p:txBody>
          <a:bodyPr/>
          <a:lstStyle/>
          <a:p>
            <a:fld id="{C916D949-773C-3845-BFBA-C7D9987445EE}" type="datetime1">
              <a:rPr lang="de-DE" smtClean="0">
                <a:solidFill>
                  <a:prstClr val="black"/>
                </a:solidFill>
              </a:rPr>
              <a:pPr/>
              <a:t>02.05.2018</a:t>
            </a:fld>
            <a:endParaRPr lang="de-DE" dirty="0">
              <a:solidFill>
                <a:prstClr val="black"/>
              </a:solidFill>
            </a:endParaRPr>
          </a:p>
        </p:txBody>
      </p:sp>
      <p:sp>
        <p:nvSpPr>
          <p:cNvPr id="5" name="Foliennummernplatzhalter 4"/>
          <p:cNvSpPr>
            <a:spLocks noGrp="1"/>
          </p:cNvSpPr>
          <p:nvPr>
            <p:ph type="sldNum" sz="quarter" idx="4"/>
          </p:nvPr>
        </p:nvSpPr>
        <p:spPr/>
        <p:txBody>
          <a:bodyPr/>
          <a:lstStyle/>
          <a:p>
            <a:fld id="{E7BE1CCD-89A0-CC45-BF3E-2A331A7F0490}" type="slidenum">
              <a:rPr lang="de-DE" smtClean="0">
                <a:solidFill>
                  <a:prstClr val="black"/>
                </a:solidFill>
              </a:rPr>
              <a:pPr/>
              <a:t>34</a:t>
            </a:fld>
            <a:endParaRPr lang="de-DE" dirty="0">
              <a:solidFill>
                <a:prstClr val="black"/>
              </a:solidFill>
            </a:endParaRPr>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graphicFrame>
        <p:nvGraphicFramePr>
          <p:cNvPr id="7" name="Tabelle 6"/>
          <p:cNvGraphicFramePr>
            <a:graphicFrameLocks noGrp="1"/>
          </p:cNvGraphicFramePr>
          <p:nvPr>
            <p:extLst>
              <p:ext uri="{D42A27DB-BD31-4B8C-83A1-F6EECF244321}">
                <p14:modId xmlns:p14="http://schemas.microsoft.com/office/powerpoint/2010/main" val="1945018560"/>
              </p:ext>
            </p:extLst>
          </p:nvPr>
        </p:nvGraphicFramePr>
        <p:xfrm>
          <a:off x="412955" y="2481007"/>
          <a:ext cx="7682805" cy="2480514"/>
        </p:xfrm>
        <a:graphic>
          <a:graphicData uri="http://schemas.openxmlformats.org/drawingml/2006/table">
            <a:tbl>
              <a:tblPr firstRow="1" bandRow="1">
                <a:tableStyleId>{5C22544A-7EE6-4342-B048-85BDC9FD1C3A}</a:tableStyleId>
              </a:tblPr>
              <a:tblGrid>
                <a:gridCol w="7682805">
                  <a:extLst>
                    <a:ext uri="{9D8B030D-6E8A-4147-A177-3AD203B41FA5}">
                      <a16:colId xmlns:a16="http://schemas.microsoft.com/office/drawing/2014/main" val="20000"/>
                    </a:ext>
                  </a:extLst>
                </a:gridCol>
              </a:tblGrid>
              <a:tr h="616154">
                <a:tc>
                  <a:txBody>
                    <a:bodyPr/>
                    <a:lstStyle/>
                    <a:p>
                      <a:r>
                        <a:rPr lang="en-US" sz="2400" dirty="0"/>
                        <a:t>Common post-analytical errors</a:t>
                      </a:r>
                    </a:p>
                  </a:txBody>
                  <a:tcPr/>
                </a:tc>
                <a:extLst>
                  <a:ext uri="{0D108BD9-81ED-4DB2-BD59-A6C34878D82A}">
                    <a16:rowId xmlns:a16="http://schemas.microsoft.com/office/drawing/2014/main" val="10000"/>
                  </a:ext>
                </a:extLst>
              </a:tr>
              <a:tr h="370840">
                <a:tc>
                  <a:txBody>
                    <a:bodyPr/>
                    <a:lstStyle/>
                    <a:p>
                      <a:r>
                        <a:rPr lang="en-US" sz="2000" dirty="0"/>
                        <a:t>1. Wrong matching between sample and laboratory’s files</a:t>
                      </a:r>
                    </a:p>
                  </a:txBody>
                  <a:tcPr/>
                </a:tc>
                <a:extLst>
                  <a:ext uri="{0D108BD9-81ED-4DB2-BD59-A6C34878D82A}">
                    <a16:rowId xmlns:a16="http://schemas.microsoft.com/office/drawing/2014/main" val="10001"/>
                  </a:ext>
                </a:extLst>
              </a:tr>
              <a:tr h="370840">
                <a:tc>
                  <a:txBody>
                    <a:bodyPr/>
                    <a:lstStyle/>
                    <a:p>
                      <a:r>
                        <a:rPr lang="en-US" sz="2000" dirty="0"/>
                        <a:t>2. Wrong copy of results from the analyzer’s report to the laboratory  </a:t>
                      </a:r>
                      <a:br>
                        <a:rPr lang="en-US" sz="2000" dirty="0"/>
                      </a:br>
                      <a:r>
                        <a:rPr lang="en-US" sz="2000" dirty="0"/>
                        <a:t>     report (in cases of</a:t>
                      </a:r>
                      <a:r>
                        <a:rPr lang="en-US" sz="2000" baseline="0" dirty="0"/>
                        <a:t> </a:t>
                      </a:r>
                      <a:r>
                        <a:rPr lang="en-US" sz="2000" dirty="0"/>
                        <a:t>manual transfer)</a:t>
                      </a:r>
                    </a:p>
                  </a:txBody>
                  <a:tcPr/>
                </a:tc>
                <a:extLst>
                  <a:ext uri="{0D108BD9-81ED-4DB2-BD59-A6C34878D82A}">
                    <a16:rowId xmlns:a16="http://schemas.microsoft.com/office/drawing/2014/main" val="10002"/>
                  </a:ext>
                </a:extLst>
              </a:tr>
              <a:tr h="370840">
                <a:tc>
                  <a:txBody>
                    <a:bodyPr/>
                    <a:lstStyle/>
                    <a:p>
                      <a:r>
                        <a:rPr lang="en-US" sz="2000" dirty="0"/>
                        <a:t>3. Delay in delivering the results to the physicians, clinics or patients</a:t>
                      </a:r>
                    </a:p>
                  </a:txBody>
                  <a:tcPr/>
                </a:tc>
                <a:extLst>
                  <a:ext uri="{0D108BD9-81ED-4DB2-BD59-A6C34878D82A}">
                    <a16:rowId xmlns:a16="http://schemas.microsoft.com/office/drawing/2014/main" val="10003"/>
                  </a:ext>
                </a:extLst>
              </a:tr>
              <a:tr h="370840">
                <a:tc>
                  <a:txBody>
                    <a:bodyPr/>
                    <a:lstStyle/>
                    <a:p>
                      <a:r>
                        <a:rPr lang="en-US" dirty="0"/>
                        <a:t>4. Loss of the results</a:t>
                      </a:r>
                    </a:p>
                  </a:txBody>
                  <a:tcPr/>
                </a:tc>
                <a:extLst>
                  <a:ext uri="{0D108BD9-81ED-4DB2-BD59-A6C34878D82A}">
                    <a16:rowId xmlns:a16="http://schemas.microsoft.com/office/drawing/2014/main" val="10004"/>
                  </a:ext>
                </a:extLst>
              </a:tr>
            </a:tbl>
          </a:graphicData>
        </a:graphic>
      </p:graphicFrame>
      <p:sp>
        <p:nvSpPr>
          <p:cNvPr id="8" name="Rechteck 7"/>
          <p:cNvSpPr/>
          <p:nvPr/>
        </p:nvSpPr>
        <p:spPr>
          <a:xfrm>
            <a:off x="4103232" y="6381762"/>
            <a:ext cx="3459601" cy="261610"/>
          </a:xfrm>
          <a:prstGeom prst="rect">
            <a:avLst/>
          </a:prstGeom>
        </p:spPr>
        <p:txBody>
          <a:bodyPr wrap="none">
            <a:spAutoFit/>
          </a:bodyPr>
          <a:lstStyle/>
          <a:p>
            <a:r>
              <a:rPr lang="pt-BR" sz="1100" dirty="0"/>
              <a:t>P. Karkalousos, A. Evangelopoulos; www.intechopen.com</a:t>
            </a:r>
            <a:endParaRPr lang="en-US" sz="1100" dirty="0"/>
          </a:p>
        </p:txBody>
      </p:sp>
    </p:spTree>
    <p:extLst>
      <p:ext uri="{BB962C8B-B14F-4D97-AF65-F5344CB8AC3E}">
        <p14:creationId xmlns:p14="http://schemas.microsoft.com/office/powerpoint/2010/main" val="26812037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1336" y="635076"/>
            <a:ext cx="7675432" cy="1143000"/>
          </a:xfrm>
        </p:spPr>
        <p:txBody>
          <a:bodyPr>
            <a:normAutofit/>
          </a:bodyPr>
          <a:lstStyle/>
          <a:p>
            <a:r>
              <a:rPr lang="en-US" sz="3200" dirty="0"/>
              <a:t>Quality Control - QC </a:t>
            </a:r>
            <a:endParaRPr lang="de-DE" sz="3200" dirty="0"/>
          </a:p>
        </p:txBody>
      </p:sp>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35</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sp>
        <p:nvSpPr>
          <p:cNvPr id="7" name="Inhaltsplatzhalter 6"/>
          <p:cNvSpPr>
            <a:spLocks noGrp="1"/>
          </p:cNvSpPr>
          <p:nvPr>
            <p:ph idx="1"/>
          </p:nvPr>
        </p:nvSpPr>
        <p:spPr>
          <a:xfrm>
            <a:off x="420329" y="2176039"/>
            <a:ext cx="8023124" cy="3074388"/>
          </a:xfrm>
        </p:spPr>
        <p:txBody>
          <a:bodyPr>
            <a:noAutofit/>
          </a:bodyPr>
          <a:lstStyle/>
          <a:p>
            <a:pPr marL="0" indent="0">
              <a:buNone/>
            </a:pPr>
            <a:r>
              <a:rPr lang="en-US" sz="2400" dirty="0"/>
              <a:t>The </a:t>
            </a:r>
            <a:r>
              <a:rPr lang="en-US" sz="2400" b="1" dirty="0"/>
              <a:t>QC procedures </a:t>
            </a:r>
            <a:r>
              <a:rPr lang="en-US" sz="2400" dirty="0"/>
              <a:t>that are used in clinical chemistry involve the analysis of </a:t>
            </a:r>
            <a:r>
              <a:rPr lang="en-US" sz="2400" b="1" dirty="0"/>
              <a:t>control materials </a:t>
            </a:r>
            <a:r>
              <a:rPr lang="en-US" sz="2400" dirty="0"/>
              <a:t>and the plotting of their results on </a:t>
            </a:r>
            <a:r>
              <a:rPr lang="en-US" sz="2400" b="1" dirty="0"/>
              <a:t>QC charts</a:t>
            </a:r>
            <a:r>
              <a:rPr lang="en-US" sz="2400" dirty="0"/>
              <a:t>. </a:t>
            </a:r>
            <a:r>
              <a:rPr lang="en-US" sz="2400" b="1" dirty="0"/>
              <a:t>QC rules </a:t>
            </a:r>
            <a:r>
              <a:rPr lang="en-US" sz="2400" dirty="0"/>
              <a:t>are then applied to ensure that analysers are performing according to specifications.</a:t>
            </a:r>
          </a:p>
          <a:p>
            <a:pPr marL="0" indent="0">
              <a:buNone/>
            </a:pPr>
            <a:endParaRPr lang="en-US" sz="1000" dirty="0"/>
          </a:p>
          <a:p>
            <a:pPr marL="0" indent="0">
              <a:buNone/>
            </a:pPr>
            <a:r>
              <a:rPr lang="en-US" sz="2400" dirty="0"/>
              <a:t>QC ensures an assay is performing according to specifications by running </a:t>
            </a:r>
            <a:r>
              <a:rPr lang="en-US" sz="2400" b="1" dirty="0"/>
              <a:t>quality control specimens </a:t>
            </a:r>
            <a:r>
              <a:rPr lang="en-US" sz="2400" dirty="0"/>
              <a:t>routinely with each “run” of patient samples. </a:t>
            </a:r>
          </a:p>
        </p:txBody>
      </p:sp>
      <p:sp>
        <p:nvSpPr>
          <p:cNvPr id="8" name="Rechteck 7"/>
          <p:cNvSpPr/>
          <p:nvPr/>
        </p:nvSpPr>
        <p:spPr>
          <a:xfrm>
            <a:off x="6145175" y="6417988"/>
            <a:ext cx="2252122" cy="261610"/>
          </a:xfrm>
          <a:prstGeom prst="rect">
            <a:avLst/>
          </a:prstGeom>
        </p:spPr>
        <p:txBody>
          <a:bodyPr wrap="square">
            <a:spAutoFit/>
          </a:bodyPr>
          <a:lstStyle/>
          <a:p>
            <a:r>
              <a:rPr lang="en-US" sz="1100" dirty="0"/>
              <a:t> Source: Tony </a:t>
            </a:r>
            <a:r>
              <a:rPr lang="en-US" sz="1100" dirty="0" err="1"/>
              <a:t>Badrick</a:t>
            </a:r>
            <a:r>
              <a:rPr lang="en-US" sz="1100" dirty="0"/>
              <a:t>, 2013 </a:t>
            </a:r>
          </a:p>
        </p:txBody>
      </p:sp>
    </p:spTree>
    <p:extLst>
      <p:ext uri="{BB962C8B-B14F-4D97-AF65-F5344CB8AC3E}">
        <p14:creationId xmlns:p14="http://schemas.microsoft.com/office/powerpoint/2010/main" val="2144709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36</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pic>
        <p:nvPicPr>
          <p:cNvPr id="7" name="Inhaltsplatzhalter 6"/>
          <p:cNvPicPr>
            <a:picLocks noGrp="1" noChangeAspect="1"/>
          </p:cNvPicPr>
          <p:nvPr>
            <p:ph idx="1"/>
          </p:nvPr>
        </p:nvPicPr>
        <p:blipFill>
          <a:blip r:embed="rId4"/>
          <a:stretch>
            <a:fillRect/>
          </a:stretch>
        </p:blipFill>
        <p:spPr>
          <a:xfrm>
            <a:off x="281783" y="1154980"/>
            <a:ext cx="7913330" cy="4566948"/>
          </a:xfrm>
          <a:prstGeom prst="rect">
            <a:avLst/>
          </a:prstGeom>
        </p:spPr>
      </p:pic>
      <p:sp>
        <p:nvSpPr>
          <p:cNvPr id="9" name="Textfeld 8"/>
          <p:cNvSpPr txBox="1"/>
          <p:nvPr/>
        </p:nvSpPr>
        <p:spPr>
          <a:xfrm>
            <a:off x="5541818" y="6435436"/>
            <a:ext cx="1412566" cy="253916"/>
          </a:xfrm>
          <a:prstGeom prst="rect">
            <a:avLst/>
          </a:prstGeom>
          <a:noFill/>
        </p:spPr>
        <p:txBody>
          <a:bodyPr wrap="none" rtlCol="0">
            <a:spAutoFit/>
          </a:bodyPr>
          <a:lstStyle/>
          <a:p>
            <a:r>
              <a:rPr lang="en-US" sz="1050" dirty="0"/>
              <a:t>Wikipedia, 23.02.2018</a:t>
            </a:r>
          </a:p>
        </p:txBody>
      </p:sp>
    </p:spTree>
    <p:extLst>
      <p:ext uri="{BB962C8B-B14F-4D97-AF65-F5344CB8AC3E}">
        <p14:creationId xmlns:p14="http://schemas.microsoft.com/office/powerpoint/2010/main" val="4184882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0329" y="660438"/>
            <a:ext cx="7675432" cy="1143000"/>
          </a:xfrm>
        </p:spPr>
        <p:txBody>
          <a:bodyPr>
            <a:normAutofit/>
          </a:bodyPr>
          <a:lstStyle/>
          <a:p>
            <a:r>
              <a:rPr lang="en-US" sz="3200" dirty="0"/>
              <a:t>Quality Control </a:t>
            </a:r>
            <a:endParaRPr lang="de-DE" sz="3200" dirty="0"/>
          </a:p>
        </p:txBody>
      </p:sp>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37</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sp>
        <p:nvSpPr>
          <p:cNvPr id="7" name="Inhaltsplatzhalter 6"/>
          <p:cNvSpPr>
            <a:spLocks noGrp="1"/>
          </p:cNvSpPr>
          <p:nvPr>
            <p:ph idx="1"/>
          </p:nvPr>
        </p:nvSpPr>
        <p:spPr>
          <a:xfrm>
            <a:off x="420329" y="1940064"/>
            <a:ext cx="8177981" cy="4062529"/>
          </a:xfrm>
        </p:spPr>
        <p:txBody>
          <a:bodyPr>
            <a:normAutofit/>
          </a:bodyPr>
          <a:lstStyle/>
          <a:p>
            <a:pPr marL="0" indent="0">
              <a:buNone/>
            </a:pPr>
            <a:r>
              <a:rPr lang="en-US" sz="2000" dirty="0"/>
              <a:t>QC is a procedure that is used to monitor analytical measurements and evaluate when medically important errors have occurred. There are three purposes of QC:</a:t>
            </a:r>
          </a:p>
          <a:p>
            <a:pPr marL="0" indent="0">
              <a:buNone/>
            </a:pPr>
            <a:endParaRPr lang="en-US" sz="1000" dirty="0"/>
          </a:p>
          <a:p>
            <a:pPr marL="514350" indent="-514350">
              <a:buAutoNum type="arabicPeriod"/>
            </a:pPr>
            <a:r>
              <a:rPr lang="en-US" sz="2000" dirty="0"/>
              <a:t>To monitor the </a:t>
            </a:r>
            <a:r>
              <a:rPr lang="en-US" sz="2000" b="1" dirty="0">
                <a:solidFill>
                  <a:srgbClr val="FF0000"/>
                </a:solidFill>
              </a:rPr>
              <a:t>accuracy</a:t>
            </a:r>
            <a:r>
              <a:rPr lang="en-US" sz="2000" b="1" dirty="0"/>
              <a:t> </a:t>
            </a:r>
            <a:r>
              <a:rPr lang="en-US" sz="2000" dirty="0"/>
              <a:t>and </a:t>
            </a:r>
            <a:r>
              <a:rPr lang="en-US" sz="2000" b="1" dirty="0">
                <a:solidFill>
                  <a:srgbClr val="FF0000"/>
                </a:solidFill>
              </a:rPr>
              <a:t>precision</a:t>
            </a:r>
            <a:r>
              <a:rPr lang="en-US" sz="2000" dirty="0"/>
              <a:t> of the complete analytical process,</a:t>
            </a:r>
          </a:p>
          <a:p>
            <a:pPr marL="0" indent="0">
              <a:buNone/>
            </a:pPr>
            <a:endParaRPr lang="en-US" sz="1000" dirty="0"/>
          </a:p>
          <a:p>
            <a:pPr marL="0" indent="0">
              <a:buNone/>
            </a:pPr>
            <a:r>
              <a:rPr lang="en-US" sz="2000" dirty="0"/>
              <a:t>2.	To detect </a:t>
            </a:r>
            <a:r>
              <a:rPr lang="en-US" sz="2000" b="1" dirty="0">
                <a:solidFill>
                  <a:srgbClr val="FF0000"/>
                </a:solidFill>
              </a:rPr>
              <a:t>immediate errors </a:t>
            </a:r>
            <a:r>
              <a:rPr lang="en-US" sz="2000" dirty="0"/>
              <a:t>that occur due to test-system failure, 	adverse environmental conditions, and operator performance,</a:t>
            </a:r>
          </a:p>
          <a:p>
            <a:pPr marL="0" indent="0">
              <a:buNone/>
            </a:pPr>
            <a:endParaRPr lang="en-US" sz="1000" dirty="0"/>
          </a:p>
          <a:p>
            <a:pPr marL="0" indent="0">
              <a:buNone/>
            </a:pPr>
            <a:r>
              <a:rPr lang="en-US" sz="2000" dirty="0"/>
              <a:t>3.	To </a:t>
            </a:r>
            <a:r>
              <a:rPr lang="en-US" sz="2000" b="1" dirty="0">
                <a:solidFill>
                  <a:srgbClr val="FF0000"/>
                </a:solidFill>
              </a:rPr>
              <a:t>monitor over time </a:t>
            </a:r>
            <a:r>
              <a:rPr lang="en-US" sz="2000" dirty="0"/>
              <a:t>the accuracy and precision of test performance 	that may be influenced by changes in test system performance, 	environmental conditions and variance in operator 	performance.</a:t>
            </a:r>
          </a:p>
        </p:txBody>
      </p:sp>
      <p:sp>
        <p:nvSpPr>
          <p:cNvPr id="8" name="Rechteck 7"/>
          <p:cNvSpPr/>
          <p:nvPr/>
        </p:nvSpPr>
        <p:spPr>
          <a:xfrm>
            <a:off x="6186739" y="6417988"/>
            <a:ext cx="2252122" cy="261610"/>
          </a:xfrm>
          <a:prstGeom prst="rect">
            <a:avLst/>
          </a:prstGeom>
        </p:spPr>
        <p:txBody>
          <a:bodyPr wrap="square">
            <a:spAutoFit/>
          </a:bodyPr>
          <a:lstStyle/>
          <a:p>
            <a:r>
              <a:rPr lang="en-US" sz="1100" dirty="0"/>
              <a:t> Source: Tony </a:t>
            </a:r>
            <a:r>
              <a:rPr lang="en-US" sz="1100" dirty="0" err="1"/>
              <a:t>Badrick</a:t>
            </a:r>
            <a:r>
              <a:rPr lang="en-US" sz="1100" dirty="0"/>
              <a:t>, 2013 </a:t>
            </a:r>
          </a:p>
        </p:txBody>
      </p:sp>
    </p:spTree>
    <p:extLst>
      <p:ext uri="{BB962C8B-B14F-4D97-AF65-F5344CB8AC3E}">
        <p14:creationId xmlns:p14="http://schemas.microsoft.com/office/powerpoint/2010/main" val="19785715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7592" y="785799"/>
            <a:ext cx="8111672" cy="1143000"/>
          </a:xfrm>
        </p:spPr>
        <p:txBody>
          <a:bodyPr>
            <a:normAutofit/>
          </a:bodyPr>
          <a:lstStyle/>
          <a:p>
            <a:r>
              <a:rPr lang="en-US" sz="3200" dirty="0"/>
              <a:t>Difference between Quality Control and EQA  </a:t>
            </a:r>
            <a:endParaRPr lang="de-DE" sz="3200" dirty="0"/>
          </a:p>
        </p:txBody>
      </p:sp>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38</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sp>
        <p:nvSpPr>
          <p:cNvPr id="7" name="Inhaltsplatzhalter 6"/>
          <p:cNvSpPr>
            <a:spLocks noGrp="1"/>
          </p:cNvSpPr>
          <p:nvPr>
            <p:ph idx="1"/>
          </p:nvPr>
        </p:nvSpPr>
        <p:spPr>
          <a:xfrm>
            <a:off x="420329" y="2102863"/>
            <a:ext cx="7978935" cy="3686446"/>
          </a:xfrm>
        </p:spPr>
        <p:txBody>
          <a:bodyPr>
            <a:normAutofit/>
          </a:bodyPr>
          <a:lstStyle/>
          <a:p>
            <a:r>
              <a:rPr lang="en-US" sz="2400" b="1" dirty="0">
                <a:solidFill>
                  <a:srgbClr val="FF0000"/>
                </a:solidFill>
              </a:rPr>
              <a:t>QC procedures </a:t>
            </a:r>
            <a:r>
              <a:rPr lang="en-US" sz="2400" dirty="0"/>
              <a:t>ensure that results for a run or batch are precise and fit for use.</a:t>
            </a:r>
          </a:p>
          <a:p>
            <a:pPr marL="0" indent="0">
              <a:buNone/>
            </a:pPr>
            <a:endParaRPr lang="en-US" sz="2400" dirty="0"/>
          </a:p>
          <a:p>
            <a:r>
              <a:rPr lang="en-US" sz="2400" dirty="0"/>
              <a:t>EQA allows a laboratory to ensure that the results of its assays are </a:t>
            </a:r>
            <a:r>
              <a:rPr lang="en-US" sz="2400" b="1" dirty="0">
                <a:solidFill>
                  <a:srgbClr val="FF0000"/>
                </a:solidFill>
              </a:rPr>
              <a:t>consistent with other laboratories</a:t>
            </a:r>
            <a:r>
              <a:rPr lang="en-US" sz="2400" dirty="0"/>
              <a:t>. As the EQA assigns both the target values and values for allowable performance they therefore test both the </a:t>
            </a:r>
            <a:r>
              <a:rPr lang="en-US" sz="2400" b="1" dirty="0">
                <a:solidFill>
                  <a:srgbClr val="FF0000"/>
                </a:solidFill>
              </a:rPr>
              <a:t>Accuracy</a:t>
            </a:r>
            <a:r>
              <a:rPr lang="en-US" sz="2400" dirty="0"/>
              <a:t> and the </a:t>
            </a:r>
            <a:r>
              <a:rPr lang="en-US" sz="2400" b="1" dirty="0">
                <a:solidFill>
                  <a:srgbClr val="FF0000"/>
                </a:solidFill>
              </a:rPr>
              <a:t>Precision</a:t>
            </a:r>
            <a:r>
              <a:rPr lang="en-US" sz="2400" dirty="0"/>
              <a:t> of the laboratory.  </a:t>
            </a:r>
          </a:p>
        </p:txBody>
      </p:sp>
      <p:sp>
        <p:nvSpPr>
          <p:cNvPr id="8" name="Rechteck 7"/>
          <p:cNvSpPr/>
          <p:nvPr/>
        </p:nvSpPr>
        <p:spPr>
          <a:xfrm>
            <a:off x="6020485" y="6417988"/>
            <a:ext cx="2252122" cy="261610"/>
          </a:xfrm>
          <a:prstGeom prst="rect">
            <a:avLst/>
          </a:prstGeom>
        </p:spPr>
        <p:txBody>
          <a:bodyPr wrap="square">
            <a:spAutoFit/>
          </a:bodyPr>
          <a:lstStyle/>
          <a:p>
            <a:r>
              <a:rPr lang="en-US" sz="1100" dirty="0"/>
              <a:t> Source: Tony </a:t>
            </a:r>
            <a:r>
              <a:rPr lang="en-US" sz="1100" dirty="0" err="1"/>
              <a:t>Badrick</a:t>
            </a:r>
            <a:r>
              <a:rPr lang="en-US" sz="1100" dirty="0"/>
              <a:t>, 2013 </a:t>
            </a:r>
          </a:p>
        </p:txBody>
      </p:sp>
    </p:spTree>
    <p:extLst>
      <p:ext uri="{BB962C8B-B14F-4D97-AF65-F5344CB8AC3E}">
        <p14:creationId xmlns:p14="http://schemas.microsoft.com/office/powerpoint/2010/main" val="2013700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0329" y="874615"/>
            <a:ext cx="7675432" cy="1143000"/>
          </a:xfrm>
        </p:spPr>
        <p:txBody>
          <a:bodyPr>
            <a:normAutofit/>
          </a:bodyPr>
          <a:lstStyle/>
          <a:p>
            <a:r>
              <a:rPr lang="en-US" sz="3200" dirty="0"/>
              <a:t>Imprecision and Accuracy </a:t>
            </a:r>
            <a:endParaRPr lang="de-DE" sz="3200" dirty="0"/>
          </a:p>
        </p:txBody>
      </p:sp>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39</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sp>
        <p:nvSpPr>
          <p:cNvPr id="7" name="Inhaltsplatzhalter 6"/>
          <p:cNvSpPr>
            <a:spLocks noGrp="1"/>
          </p:cNvSpPr>
          <p:nvPr>
            <p:ph idx="1"/>
          </p:nvPr>
        </p:nvSpPr>
        <p:spPr>
          <a:xfrm>
            <a:off x="420329" y="2109671"/>
            <a:ext cx="7919884" cy="3457236"/>
          </a:xfrm>
        </p:spPr>
        <p:txBody>
          <a:bodyPr>
            <a:normAutofit/>
          </a:bodyPr>
          <a:lstStyle/>
          <a:p>
            <a:pPr marL="0" indent="0">
              <a:buNone/>
            </a:pPr>
            <a:r>
              <a:rPr lang="en-US" sz="2800" b="1" dirty="0">
                <a:solidFill>
                  <a:srgbClr val="FF0000"/>
                </a:solidFill>
              </a:rPr>
              <a:t>Precision</a:t>
            </a:r>
            <a:r>
              <a:rPr lang="en-US" sz="2800" dirty="0"/>
              <a:t> is the </a:t>
            </a:r>
            <a:r>
              <a:rPr lang="en-US" sz="2800" b="1" dirty="0"/>
              <a:t>agreement between replicate measurements</a:t>
            </a:r>
            <a:r>
              <a:rPr lang="en-US" sz="2800" dirty="0"/>
              <a:t> and is measured by the </a:t>
            </a:r>
            <a:r>
              <a:rPr lang="en-US" sz="2800" b="1" dirty="0"/>
              <a:t>standard deviation of the replicates</a:t>
            </a:r>
            <a:r>
              <a:rPr lang="en-US" sz="2800" dirty="0"/>
              <a:t>. Imprecision is caused by increased random error.</a:t>
            </a:r>
          </a:p>
          <a:p>
            <a:pPr marL="0" indent="0">
              <a:buNone/>
            </a:pPr>
            <a:endParaRPr lang="en-US" sz="1000" dirty="0"/>
          </a:p>
          <a:p>
            <a:pPr marL="0" indent="0">
              <a:buNone/>
            </a:pPr>
            <a:r>
              <a:rPr lang="en-US" sz="2800" b="1" dirty="0">
                <a:solidFill>
                  <a:srgbClr val="FF0000"/>
                </a:solidFill>
              </a:rPr>
              <a:t>Accuracy</a:t>
            </a:r>
            <a:r>
              <a:rPr lang="en-US" sz="2800" dirty="0">
                <a:solidFill>
                  <a:srgbClr val="FF0000"/>
                </a:solidFill>
              </a:rPr>
              <a:t> </a:t>
            </a:r>
            <a:r>
              <a:rPr lang="en-US" sz="2800" dirty="0"/>
              <a:t>is agreement between the </a:t>
            </a:r>
            <a:r>
              <a:rPr lang="en-US" sz="2800" b="1" dirty="0"/>
              <a:t>best estimate of quality (mean) and its true value</a:t>
            </a:r>
            <a:r>
              <a:rPr lang="en-US" sz="2800" dirty="0"/>
              <a:t>. Inaccuracy is caused by increased systematic error.</a:t>
            </a:r>
          </a:p>
        </p:txBody>
      </p:sp>
      <p:sp>
        <p:nvSpPr>
          <p:cNvPr id="8" name="Rechteck 7"/>
          <p:cNvSpPr/>
          <p:nvPr/>
        </p:nvSpPr>
        <p:spPr>
          <a:xfrm>
            <a:off x="6145175" y="6417988"/>
            <a:ext cx="2252122" cy="261610"/>
          </a:xfrm>
          <a:prstGeom prst="rect">
            <a:avLst/>
          </a:prstGeom>
        </p:spPr>
        <p:txBody>
          <a:bodyPr wrap="square">
            <a:spAutoFit/>
          </a:bodyPr>
          <a:lstStyle/>
          <a:p>
            <a:r>
              <a:rPr lang="en-US" sz="1100" dirty="0"/>
              <a:t> Source: Tony </a:t>
            </a:r>
            <a:r>
              <a:rPr lang="en-US" sz="1100" dirty="0" err="1"/>
              <a:t>Badrick</a:t>
            </a:r>
            <a:r>
              <a:rPr lang="en-US" sz="1100" dirty="0"/>
              <a:t>, 2013 </a:t>
            </a:r>
          </a:p>
        </p:txBody>
      </p:sp>
    </p:spTree>
    <p:extLst>
      <p:ext uri="{BB962C8B-B14F-4D97-AF65-F5344CB8AC3E}">
        <p14:creationId xmlns:p14="http://schemas.microsoft.com/office/powerpoint/2010/main" val="3689013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4</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pic>
        <p:nvPicPr>
          <p:cNvPr id="7" name="Inhaltsplatzhalter 6"/>
          <p:cNvPicPr>
            <a:picLocks noGrp="1" noChangeAspect="1"/>
          </p:cNvPicPr>
          <p:nvPr>
            <p:ph idx="1"/>
          </p:nvPr>
        </p:nvPicPr>
        <p:blipFill>
          <a:blip r:embed="rId4"/>
          <a:stretch>
            <a:fillRect/>
          </a:stretch>
        </p:blipFill>
        <p:spPr>
          <a:xfrm>
            <a:off x="1216741" y="1533832"/>
            <a:ext cx="6216399" cy="4564744"/>
          </a:xfrm>
          <a:prstGeom prst="rect">
            <a:avLst/>
          </a:prstGeom>
        </p:spPr>
      </p:pic>
      <p:pic>
        <p:nvPicPr>
          <p:cNvPr id="9" name="Grafik 8"/>
          <p:cNvPicPr>
            <a:picLocks noChangeAspect="1"/>
          </p:cNvPicPr>
          <p:nvPr/>
        </p:nvPicPr>
        <p:blipFill>
          <a:blip r:embed="rId5"/>
          <a:stretch>
            <a:fillRect/>
          </a:stretch>
        </p:blipFill>
        <p:spPr>
          <a:xfrm>
            <a:off x="5413810" y="6351821"/>
            <a:ext cx="1969179" cy="329213"/>
          </a:xfrm>
          <a:prstGeom prst="rect">
            <a:avLst/>
          </a:prstGeom>
        </p:spPr>
      </p:pic>
      <p:sp>
        <p:nvSpPr>
          <p:cNvPr id="10" name="Textfeld 9"/>
          <p:cNvSpPr txBox="1"/>
          <p:nvPr/>
        </p:nvSpPr>
        <p:spPr>
          <a:xfrm>
            <a:off x="1133057" y="873164"/>
            <a:ext cx="6586826" cy="400110"/>
          </a:xfrm>
          <a:prstGeom prst="rect">
            <a:avLst/>
          </a:prstGeom>
          <a:noFill/>
        </p:spPr>
        <p:txBody>
          <a:bodyPr wrap="square" rtlCol="0">
            <a:spAutoFit/>
          </a:bodyPr>
          <a:lstStyle/>
          <a:p>
            <a:r>
              <a:rPr lang="en-US" sz="2000" b="1" dirty="0">
                <a:latin typeface="Source Sans Pro"/>
                <a:ea typeface="+mj-ea"/>
                <a:cs typeface="Source Sans Pro"/>
              </a:rPr>
              <a:t>The Quality Management System depicted as a pyramid</a:t>
            </a:r>
          </a:p>
        </p:txBody>
      </p:sp>
    </p:spTree>
    <p:extLst>
      <p:ext uri="{BB962C8B-B14F-4D97-AF65-F5344CB8AC3E}">
        <p14:creationId xmlns:p14="http://schemas.microsoft.com/office/powerpoint/2010/main" val="1287285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3"/>
          <p:cNvSpPr>
            <a:spLocks noChangeArrowheads="1"/>
          </p:cNvSpPr>
          <p:nvPr/>
        </p:nvSpPr>
        <p:spPr bwMode="auto">
          <a:xfrm>
            <a:off x="685800" y="838200"/>
            <a:ext cx="8229600" cy="11430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r>
              <a:rPr lang="en-US" altLang="en-US" sz="4600">
                <a:solidFill>
                  <a:srgbClr val="FFD911"/>
                </a:solidFill>
                <a:latin typeface="Comic Sans MS" panose="030F0702030302020204" pitchFamily="66" charset="0"/>
              </a:rPr>
              <a:t>Precise and Accurate</a:t>
            </a:r>
          </a:p>
        </p:txBody>
      </p:sp>
      <p:sp>
        <p:nvSpPr>
          <p:cNvPr id="17411" name="Text Box 24"/>
          <p:cNvSpPr txBox="1">
            <a:spLocks noChangeArrowheads="1"/>
          </p:cNvSpPr>
          <p:nvPr/>
        </p:nvSpPr>
        <p:spPr bwMode="auto">
          <a:xfrm>
            <a:off x="1832408" y="6414943"/>
            <a:ext cx="4596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100" dirty="0"/>
              <a:t>www.austincc.edu/mlt/chem/QC_QA_Stat_2013_STUDENT.ppt</a:t>
            </a:r>
          </a:p>
        </p:txBody>
      </p:sp>
      <p:sp>
        <p:nvSpPr>
          <p:cNvPr id="17412" name="Oval 64"/>
          <p:cNvSpPr>
            <a:spLocks noChangeArrowheads="1"/>
          </p:cNvSpPr>
          <p:nvPr/>
        </p:nvSpPr>
        <p:spPr bwMode="auto">
          <a:xfrm>
            <a:off x="2987675" y="2133600"/>
            <a:ext cx="3048000" cy="30480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13" name="Oval 65"/>
          <p:cNvSpPr>
            <a:spLocks noChangeArrowheads="1"/>
          </p:cNvSpPr>
          <p:nvPr/>
        </p:nvSpPr>
        <p:spPr bwMode="auto">
          <a:xfrm>
            <a:off x="3092450" y="2244725"/>
            <a:ext cx="2819400" cy="28194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14" name="Oval 66"/>
          <p:cNvSpPr>
            <a:spLocks noChangeArrowheads="1"/>
          </p:cNvSpPr>
          <p:nvPr/>
        </p:nvSpPr>
        <p:spPr bwMode="auto">
          <a:xfrm>
            <a:off x="3200400" y="2362200"/>
            <a:ext cx="2562225" cy="25908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15" name="Oval 67"/>
          <p:cNvSpPr>
            <a:spLocks noChangeArrowheads="1"/>
          </p:cNvSpPr>
          <p:nvPr/>
        </p:nvSpPr>
        <p:spPr bwMode="auto">
          <a:xfrm>
            <a:off x="3352800" y="2543175"/>
            <a:ext cx="2286000" cy="22098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400"/>
          </a:p>
        </p:txBody>
      </p:sp>
      <p:sp>
        <p:nvSpPr>
          <p:cNvPr id="17416" name="Oval 68"/>
          <p:cNvSpPr>
            <a:spLocks noChangeArrowheads="1"/>
          </p:cNvSpPr>
          <p:nvPr/>
        </p:nvSpPr>
        <p:spPr bwMode="auto">
          <a:xfrm>
            <a:off x="3521075" y="2725738"/>
            <a:ext cx="1924050" cy="1798637"/>
          </a:xfrm>
          <a:prstGeom prst="ellipse">
            <a:avLst/>
          </a:prstGeom>
          <a:solidFill>
            <a:schemeClr val="tx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400"/>
          </a:p>
        </p:txBody>
      </p:sp>
      <p:sp>
        <p:nvSpPr>
          <p:cNvPr id="17417" name="Oval 69"/>
          <p:cNvSpPr>
            <a:spLocks noChangeArrowheads="1"/>
          </p:cNvSpPr>
          <p:nvPr/>
        </p:nvSpPr>
        <p:spPr bwMode="auto">
          <a:xfrm>
            <a:off x="3749675" y="2895600"/>
            <a:ext cx="1428750" cy="14478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400"/>
          </a:p>
        </p:txBody>
      </p:sp>
      <p:sp>
        <p:nvSpPr>
          <p:cNvPr id="17418" name="Oval 70"/>
          <p:cNvSpPr>
            <a:spLocks noChangeArrowheads="1"/>
          </p:cNvSpPr>
          <p:nvPr/>
        </p:nvSpPr>
        <p:spPr bwMode="auto">
          <a:xfrm>
            <a:off x="4054475" y="3276600"/>
            <a:ext cx="762000" cy="685800"/>
          </a:xfrm>
          <a:prstGeom prst="ellipse">
            <a:avLst/>
          </a:prstGeom>
          <a:solidFill>
            <a:schemeClr val="accent2"/>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19" name="Oval 71"/>
          <p:cNvSpPr>
            <a:spLocks noChangeArrowheads="1"/>
          </p:cNvSpPr>
          <p:nvPr/>
        </p:nvSpPr>
        <p:spPr bwMode="auto">
          <a:xfrm>
            <a:off x="4587875" y="3581400"/>
            <a:ext cx="152400" cy="152400"/>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20" name="Oval 72"/>
          <p:cNvSpPr>
            <a:spLocks noChangeArrowheads="1"/>
          </p:cNvSpPr>
          <p:nvPr/>
        </p:nvSpPr>
        <p:spPr bwMode="auto">
          <a:xfrm>
            <a:off x="4283075" y="3352800"/>
            <a:ext cx="152400" cy="152400"/>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21" name="Oval 73"/>
          <p:cNvSpPr>
            <a:spLocks noChangeArrowheads="1"/>
          </p:cNvSpPr>
          <p:nvPr/>
        </p:nvSpPr>
        <p:spPr bwMode="auto">
          <a:xfrm>
            <a:off x="4206875" y="3581400"/>
            <a:ext cx="152400" cy="152400"/>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22" name="Oval 74"/>
          <p:cNvSpPr>
            <a:spLocks noChangeArrowheads="1"/>
          </p:cNvSpPr>
          <p:nvPr/>
        </p:nvSpPr>
        <p:spPr bwMode="auto">
          <a:xfrm>
            <a:off x="4435475" y="3505200"/>
            <a:ext cx="152400" cy="152400"/>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23" name="Oval 75"/>
          <p:cNvSpPr>
            <a:spLocks noChangeArrowheads="1"/>
          </p:cNvSpPr>
          <p:nvPr/>
        </p:nvSpPr>
        <p:spPr bwMode="auto">
          <a:xfrm>
            <a:off x="4435475" y="3810000"/>
            <a:ext cx="152400" cy="152400"/>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24" name="Oval 76"/>
          <p:cNvSpPr>
            <a:spLocks noChangeArrowheads="1"/>
          </p:cNvSpPr>
          <p:nvPr/>
        </p:nvSpPr>
        <p:spPr bwMode="auto">
          <a:xfrm>
            <a:off x="4054475" y="3429000"/>
            <a:ext cx="152400" cy="152400"/>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25" name="Oval 77"/>
          <p:cNvSpPr>
            <a:spLocks noChangeArrowheads="1"/>
          </p:cNvSpPr>
          <p:nvPr/>
        </p:nvSpPr>
        <p:spPr bwMode="auto">
          <a:xfrm>
            <a:off x="4283075" y="3505200"/>
            <a:ext cx="152400" cy="152400"/>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26" name="Oval 78"/>
          <p:cNvSpPr>
            <a:spLocks noChangeArrowheads="1"/>
          </p:cNvSpPr>
          <p:nvPr/>
        </p:nvSpPr>
        <p:spPr bwMode="auto">
          <a:xfrm>
            <a:off x="4511675" y="3657600"/>
            <a:ext cx="152400" cy="152400"/>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27" name="Oval 79"/>
          <p:cNvSpPr>
            <a:spLocks noChangeArrowheads="1"/>
          </p:cNvSpPr>
          <p:nvPr/>
        </p:nvSpPr>
        <p:spPr bwMode="auto">
          <a:xfrm>
            <a:off x="4206875" y="3581400"/>
            <a:ext cx="152400" cy="152400"/>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28" name="Oval 80"/>
          <p:cNvSpPr>
            <a:spLocks noChangeArrowheads="1"/>
          </p:cNvSpPr>
          <p:nvPr/>
        </p:nvSpPr>
        <p:spPr bwMode="auto">
          <a:xfrm>
            <a:off x="4206875" y="3733800"/>
            <a:ext cx="152400" cy="152400"/>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29" name="Oval 81"/>
          <p:cNvSpPr>
            <a:spLocks noChangeArrowheads="1"/>
          </p:cNvSpPr>
          <p:nvPr/>
        </p:nvSpPr>
        <p:spPr bwMode="auto">
          <a:xfrm>
            <a:off x="4511675" y="3352800"/>
            <a:ext cx="152400" cy="152400"/>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30" name="Oval 82"/>
          <p:cNvSpPr>
            <a:spLocks noChangeArrowheads="1"/>
          </p:cNvSpPr>
          <p:nvPr/>
        </p:nvSpPr>
        <p:spPr bwMode="auto">
          <a:xfrm>
            <a:off x="4283075" y="3657600"/>
            <a:ext cx="152400" cy="152400"/>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pic>
        <p:nvPicPr>
          <p:cNvPr id="25" name="Grafik 24"/>
          <p:cNvPicPr>
            <a:picLocks noChangeAspect="1"/>
          </p:cNvPicPr>
          <p:nvPr/>
        </p:nvPicPr>
        <p:blipFill>
          <a:blip r:embed="rId3"/>
          <a:stretch>
            <a:fillRect/>
          </a:stretch>
        </p:blipFill>
        <p:spPr>
          <a:xfrm>
            <a:off x="420329" y="96583"/>
            <a:ext cx="1093691" cy="692455"/>
          </a:xfrm>
          <a:prstGeom prst="rect">
            <a:avLst/>
          </a:prstGeom>
        </p:spPr>
      </p:pic>
    </p:spTree>
    <p:extLst>
      <p:ext uri="{BB962C8B-B14F-4D97-AF65-F5344CB8AC3E}">
        <p14:creationId xmlns:p14="http://schemas.microsoft.com/office/powerpoint/2010/main" val="2878766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6" name="Rectangle 4"/>
          <p:cNvSpPr>
            <a:spLocks noChangeArrowheads="1"/>
          </p:cNvSpPr>
          <p:nvPr/>
        </p:nvSpPr>
        <p:spPr bwMode="auto">
          <a:xfrm>
            <a:off x="457200" y="1752600"/>
            <a:ext cx="4038600" cy="4525963"/>
          </a:xfrm>
          <a:prstGeom prst="rect">
            <a:avLst/>
          </a:prstGeom>
          <a:noFill/>
          <a:ln w="9525">
            <a:noFill/>
            <a:miter lim="800000"/>
            <a:headEnd/>
            <a:tailEnd/>
          </a:ln>
          <a:effectLst>
            <a:outerShdw dist="35921" dir="2700000" algn="ctr" rotWithShape="0">
              <a:schemeClr val="tx1"/>
            </a:outerShdw>
          </a:effectLst>
        </p:spPr>
        <p:txBody>
          <a:bodyPr/>
          <a:lstStyle/>
          <a:p>
            <a:pPr marL="342900" indent="-342900">
              <a:lnSpc>
                <a:spcPct val="90000"/>
              </a:lnSpc>
              <a:spcAft>
                <a:spcPct val="25000"/>
              </a:spcAft>
              <a:buClr>
                <a:srgbClr val="D40026"/>
              </a:buClr>
              <a:buSzPct val="95000"/>
              <a:buFontTx/>
              <a:buChar char="•"/>
              <a:defRPr/>
            </a:pP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Precise and inaccurate</a:t>
            </a:r>
          </a:p>
        </p:txBody>
      </p:sp>
      <p:sp>
        <p:nvSpPr>
          <p:cNvPr id="525317" name="Rectangle 5"/>
          <p:cNvSpPr>
            <a:spLocks noChangeArrowheads="1"/>
          </p:cNvSpPr>
          <p:nvPr/>
        </p:nvSpPr>
        <p:spPr bwMode="auto">
          <a:xfrm>
            <a:off x="4648200" y="1752600"/>
            <a:ext cx="4495800" cy="4525963"/>
          </a:xfrm>
          <a:prstGeom prst="rect">
            <a:avLst/>
          </a:prstGeom>
          <a:noFill/>
          <a:ln w="9525">
            <a:noFill/>
            <a:miter lim="800000"/>
            <a:headEnd/>
            <a:tailEnd/>
          </a:ln>
          <a:effectLst>
            <a:outerShdw dist="35921" dir="2700000" algn="ctr" rotWithShape="0">
              <a:schemeClr val="tx1"/>
            </a:outerShdw>
          </a:effectLst>
        </p:spPr>
        <p:txBody>
          <a:bodyPr/>
          <a:lstStyle/>
          <a:p>
            <a:pPr marL="342900" indent="-342900">
              <a:lnSpc>
                <a:spcPct val="90000"/>
              </a:lnSpc>
              <a:spcAft>
                <a:spcPct val="25000"/>
              </a:spcAft>
              <a:buClr>
                <a:srgbClr val="D40026"/>
              </a:buClr>
              <a:buSzPct val="95000"/>
              <a:buFontTx/>
              <a:buChar char="•"/>
              <a:defRPr/>
            </a:pP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rPr>
              <a:t>Imprecise and inaccurate</a:t>
            </a:r>
          </a:p>
        </p:txBody>
      </p:sp>
      <p:sp>
        <p:nvSpPr>
          <p:cNvPr id="18436" name="Oval 6"/>
          <p:cNvSpPr>
            <a:spLocks noChangeArrowheads="1"/>
          </p:cNvSpPr>
          <p:nvPr/>
        </p:nvSpPr>
        <p:spPr bwMode="auto">
          <a:xfrm>
            <a:off x="1114425" y="2479675"/>
            <a:ext cx="3048000" cy="30480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8437" name="Oval 7"/>
          <p:cNvSpPr>
            <a:spLocks noChangeArrowheads="1"/>
          </p:cNvSpPr>
          <p:nvPr/>
        </p:nvSpPr>
        <p:spPr bwMode="auto">
          <a:xfrm>
            <a:off x="1219200" y="2590800"/>
            <a:ext cx="2819400" cy="28194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8438" name="Oval 8"/>
          <p:cNvSpPr>
            <a:spLocks noChangeArrowheads="1"/>
          </p:cNvSpPr>
          <p:nvPr/>
        </p:nvSpPr>
        <p:spPr bwMode="auto">
          <a:xfrm>
            <a:off x="1327150" y="2708275"/>
            <a:ext cx="2562225" cy="25908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8439" name="Oval 9"/>
          <p:cNvSpPr>
            <a:spLocks noChangeArrowheads="1"/>
          </p:cNvSpPr>
          <p:nvPr/>
        </p:nvSpPr>
        <p:spPr bwMode="auto">
          <a:xfrm>
            <a:off x="1479550" y="2889250"/>
            <a:ext cx="2286000" cy="22098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400"/>
          </a:p>
        </p:txBody>
      </p:sp>
      <p:sp>
        <p:nvSpPr>
          <p:cNvPr id="18440" name="Oval 10"/>
          <p:cNvSpPr>
            <a:spLocks noChangeArrowheads="1"/>
          </p:cNvSpPr>
          <p:nvPr/>
        </p:nvSpPr>
        <p:spPr bwMode="auto">
          <a:xfrm>
            <a:off x="1647825" y="3071813"/>
            <a:ext cx="1924050" cy="1798637"/>
          </a:xfrm>
          <a:prstGeom prst="ellipse">
            <a:avLst/>
          </a:prstGeom>
          <a:solidFill>
            <a:schemeClr val="tx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400"/>
          </a:p>
        </p:txBody>
      </p:sp>
      <p:sp>
        <p:nvSpPr>
          <p:cNvPr id="18441" name="Oval 11"/>
          <p:cNvSpPr>
            <a:spLocks noChangeArrowheads="1"/>
          </p:cNvSpPr>
          <p:nvPr/>
        </p:nvSpPr>
        <p:spPr bwMode="auto">
          <a:xfrm>
            <a:off x="1876425" y="3241675"/>
            <a:ext cx="1428750" cy="14478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400"/>
          </a:p>
        </p:txBody>
      </p:sp>
      <p:sp>
        <p:nvSpPr>
          <p:cNvPr id="18442" name="Oval 12"/>
          <p:cNvSpPr>
            <a:spLocks noChangeArrowheads="1"/>
          </p:cNvSpPr>
          <p:nvPr/>
        </p:nvSpPr>
        <p:spPr bwMode="auto">
          <a:xfrm>
            <a:off x="2181225" y="3622675"/>
            <a:ext cx="762000" cy="685800"/>
          </a:xfrm>
          <a:prstGeom prst="ellipse">
            <a:avLst/>
          </a:prstGeom>
          <a:solidFill>
            <a:schemeClr val="accent2"/>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8443" name="Oval 13"/>
          <p:cNvSpPr>
            <a:spLocks noChangeArrowheads="1"/>
          </p:cNvSpPr>
          <p:nvPr/>
        </p:nvSpPr>
        <p:spPr bwMode="auto">
          <a:xfrm>
            <a:off x="3476625" y="4460875"/>
            <a:ext cx="152400" cy="152400"/>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8444" name="Oval 14"/>
          <p:cNvSpPr>
            <a:spLocks noChangeArrowheads="1"/>
          </p:cNvSpPr>
          <p:nvPr/>
        </p:nvSpPr>
        <p:spPr bwMode="auto">
          <a:xfrm>
            <a:off x="3248025" y="4232275"/>
            <a:ext cx="152400" cy="152400"/>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8445" name="Oval 15"/>
          <p:cNvSpPr>
            <a:spLocks noChangeArrowheads="1"/>
          </p:cNvSpPr>
          <p:nvPr/>
        </p:nvSpPr>
        <p:spPr bwMode="auto">
          <a:xfrm>
            <a:off x="3095625" y="4460875"/>
            <a:ext cx="152400" cy="152400"/>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8446" name="Oval 16"/>
          <p:cNvSpPr>
            <a:spLocks noChangeArrowheads="1"/>
          </p:cNvSpPr>
          <p:nvPr/>
        </p:nvSpPr>
        <p:spPr bwMode="auto">
          <a:xfrm>
            <a:off x="3324225" y="4384675"/>
            <a:ext cx="152400" cy="152400"/>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8447" name="Oval 17"/>
          <p:cNvSpPr>
            <a:spLocks noChangeArrowheads="1"/>
          </p:cNvSpPr>
          <p:nvPr/>
        </p:nvSpPr>
        <p:spPr bwMode="auto">
          <a:xfrm>
            <a:off x="3324225" y="4689475"/>
            <a:ext cx="152400" cy="152400"/>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8448" name="Oval 18"/>
          <p:cNvSpPr>
            <a:spLocks noChangeArrowheads="1"/>
          </p:cNvSpPr>
          <p:nvPr/>
        </p:nvSpPr>
        <p:spPr bwMode="auto">
          <a:xfrm>
            <a:off x="3400425" y="4613275"/>
            <a:ext cx="152400" cy="152400"/>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8449" name="Oval 19"/>
          <p:cNvSpPr>
            <a:spLocks noChangeArrowheads="1"/>
          </p:cNvSpPr>
          <p:nvPr/>
        </p:nvSpPr>
        <p:spPr bwMode="auto">
          <a:xfrm>
            <a:off x="3171825" y="4613275"/>
            <a:ext cx="152400" cy="152400"/>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8450" name="Oval 20"/>
          <p:cNvSpPr>
            <a:spLocks noChangeArrowheads="1"/>
          </p:cNvSpPr>
          <p:nvPr/>
        </p:nvSpPr>
        <p:spPr bwMode="auto">
          <a:xfrm>
            <a:off x="3429000" y="4419600"/>
            <a:ext cx="152400" cy="152400"/>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8451" name="Oval 21"/>
          <p:cNvSpPr>
            <a:spLocks noChangeArrowheads="1"/>
          </p:cNvSpPr>
          <p:nvPr/>
        </p:nvSpPr>
        <p:spPr bwMode="auto">
          <a:xfrm>
            <a:off x="3171825" y="4308475"/>
            <a:ext cx="152400" cy="152400"/>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8452" name="Oval 22"/>
          <p:cNvSpPr>
            <a:spLocks noChangeArrowheads="1"/>
          </p:cNvSpPr>
          <p:nvPr/>
        </p:nvSpPr>
        <p:spPr bwMode="auto">
          <a:xfrm>
            <a:off x="3324225" y="4537075"/>
            <a:ext cx="152400" cy="152400"/>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8453" name="Oval 23"/>
          <p:cNvSpPr>
            <a:spLocks noChangeArrowheads="1"/>
          </p:cNvSpPr>
          <p:nvPr/>
        </p:nvSpPr>
        <p:spPr bwMode="auto">
          <a:xfrm>
            <a:off x="3400425" y="4232275"/>
            <a:ext cx="152400" cy="152400"/>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8454" name="Oval 24"/>
          <p:cNvSpPr>
            <a:spLocks noChangeArrowheads="1"/>
          </p:cNvSpPr>
          <p:nvPr/>
        </p:nvSpPr>
        <p:spPr bwMode="auto">
          <a:xfrm>
            <a:off x="3476625" y="4613275"/>
            <a:ext cx="152400" cy="152400"/>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25337" name="Rectangle 25"/>
          <p:cNvSpPr>
            <a:spLocks noChangeArrowheads="1"/>
          </p:cNvSpPr>
          <p:nvPr/>
        </p:nvSpPr>
        <p:spPr bwMode="auto">
          <a:xfrm>
            <a:off x="304800" y="381000"/>
            <a:ext cx="8229600" cy="1143000"/>
          </a:xfrm>
          <a:prstGeom prst="rect">
            <a:avLst/>
          </a:prstGeom>
          <a:noFill/>
          <a:ln w="9525">
            <a:noFill/>
            <a:miter lim="800000"/>
            <a:headEnd/>
            <a:tailEnd/>
          </a:ln>
          <a:effectLst>
            <a:outerShdw dist="53882" dir="2700000" algn="ctr" rotWithShape="0">
              <a:schemeClr val="tx1"/>
            </a:outerShdw>
          </a:effectLst>
        </p:spPr>
        <p:txBody>
          <a:bodyPr anchor="ctr"/>
          <a:lstStyle/>
          <a:p>
            <a:pPr algn="ctr">
              <a:defRPr/>
            </a:pPr>
            <a:r>
              <a:rPr lang="en-US" sz="4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rPr>
              <a:t>Precision and Accuracy</a:t>
            </a:r>
          </a:p>
        </p:txBody>
      </p:sp>
      <p:sp>
        <p:nvSpPr>
          <p:cNvPr id="18456" name="Rectangle 45"/>
          <p:cNvSpPr>
            <a:spLocks noChangeArrowheads="1"/>
          </p:cNvSpPr>
          <p:nvPr/>
        </p:nvSpPr>
        <p:spPr bwMode="auto">
          <a:xfrm>
            <a:off x="1066800" y="5638800"/>
            <a:ext cx="35814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nSpc>
                <a:spcPct val="90000"/>
              </a:lnSpc>
              <a:spcBef>
                <a:spcPct val="0"/>
              </a:spcBef>
              <a:spcAft>
                <a:spcPct val="25000"/>
              </a:spcAft>
              <a:buClr>
                <a:srgbClr val="D40026"/>
              </a:buClr>
              <a:buSzPct val="95000"/>
              <a:buFontTx/>
              <a:buNone/>
            </a:pPr>
            <a:r>
              <a:rPr lang="en-US" altLang="en-US" dirty="0"/>
              <a:t>Systematic Error</a:t>
            </a:r>
          </a:p>
        </p:txBody>
      </p:sp>
      <p:sp>
        <p:nvSpPr>
          <p:cNvPr id="18457" name="Oval 46"/>
          <p:cNvSpPr>
            <a:spLocks noChangeArrowheads="1"/>
          </p:cNvSpPr>
          <p:nvPr/>
        </p:nvSpPr>
        <p:spPr bwMode="auto">
          <a:xfrm>
            <a:off x="5305425" y="2479675"/>
            <a:ext cx="3048000" cy="30480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8458" name="Oval 47"/>
          <p:cNvSpPr>
            <a:spLocks noChangeArrowheads="1"/>
          </p:cNvSpPr>
          <p:nvPr/>
        </p:nvSpPr>
        <p:spPr bwMode="auto">
          <a:xfrm>
            <a:off x="5410200" y="2590800"/>
            <a:ext cx="2819400" cy="28194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8459" name="Oval 48"/>
          <p:cNvSpPr>
            <a:spLocks noChangeArrowheads="1"/>
          </p:cNvSpPr>
          <p:nvPr/>
        </p:nvSpPr>
        <p:spPr bwMode="auto">
          <a:xfrm>
            <a:off x="5518150" y="2708275"/>
            <a:ext cx="2562225" cy="25908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8460" name="Oval 49"/>
          <p:cNvSpPr>
            <a:spLocks noChangeArrowheads="1"/>
          </p:cNvSpPr>
          <p:nvPr/>
        </p:nvSpPr>
        <p:spPr bwMode="auto">
          <a:xfrm>
            <a:off x="5670550" y="2889250"/>
            <a:ext cx="2286000" cy="22098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400"/>
          </a:p>
        </p:txBody>
      </p:sp>
      <p:sp>
        <p:nvSpPr>
          <p:cNvPr id="18461" name="Oval 50"/>
          <p:cNvSpPr>
            <a:spLocks noChangeArrowheads="1"/>
          </p:cNvSpPr>
          <p:nvPr/>
        </p:nvSpPr>
        <p:spPr bwMode="auto">
          <a:xfrm>
            <a:off x="5838825" y="3071813"/>
            <a:ext cx="1924050" cy="1798637"/>
          </a:xfrm>
          <a:prstGeom prst="ellipse">
            <a:avLst/>
          </a:prstGeom>
          <a:solidFill>
            <a:schemeClr val="tx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400"/>
          </a:p>
        </p:txBody>
      </p:sp>
      <p:sp>
        <p:nvSpPr>
          <p:cNvPr id="18462" name="Oval 51"/>
          <p:cNvSpPr>
            <a:spLocks noChangeArrowheads="1"/>
          </p:cNvSpPr>
          <p:nvPr/>
        </p:nvSpPr>
        <p:spPr bwMode="auto">
          <a:xfrm>
            <a:off x="6067425" y="3241675"/>
            <a:ext cx="1428750" cy="1447800"/>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2400"/>
          </a:p>
        </p:txBody>
      </p:sp>
      <p:sp>
        <p:nvSpPr>
          <p:cNvPr id="18463" name="Oval 52"/>
          <p:cNvSpPr>
            <a:spLocks noChangeArrowheads="1"/>
          </p:cNvSpPr>
          <p:nvPr/>
        </p:nvSpPr>
        <p:spPr bwMode="auto">
          <a:xfrm>
            <a:off x="6372225" y="3622675"/>
            <a:ext cx="762000" cy="685800"/>
          </a:xfrm>
          <a:prstGeom prst="ellipse">
            <a:avLst/>
          </a:prstGeom>
          <a:solidFill>
            <a:schemeClr val="accent2"/>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8464" name="Oval 53"/>
          <p:cNvSpPr>
            <a:spLocks noChangeArrowheads="1"/>
          </p:cNvSpPr>
          <p:nvPr/>
        </p:nvSpPr>
        <p:spPr bwMode="auto">
          <a:xfrm>
            <a:off x="5610225" y="3394075"/>
            <a:ext cx="152400" cy="152400"/>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8465" name="Oval 54"/>
          <p:cNvSpPr>
            <a:spLocks noChangeArrowheads="1"/>
          </p:cNvSpPr>
          <p:nvPr/>
        </p:nvSpPr>
        <p:spPr bwMode="auto">
          <a:xfrm>
            <a:off x="7515225" y="3927475"/>
            <a:ext cx="152400" cy="152400"/>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8466" name="Oval 55"/>
          <p:cNvSpPr>
            <a:spLocks noChangeArrowheads="1"/>
          </p:cNvSpPr>
          <p:nvPr/>
        </p:nvSpPr>
        <p:spPr bwMode="auto">
          <a:xfrm>
            <a:off x="7286625" y="3317875"/>
            <a:ext cx="152400" cy="152400"/>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8467" name="Oval 56"/>
          <p:cNvSpPr>
            <a:spLocks noChangeArrowheads="1"/>
          </p:cNvSpPr>
          <p:nvPr/>
        </p:nvSpPr>
        <p:spPr bwMode="auto">
          <a:xfrm>
            <a:off x="6905625" y="2555875"/>
            <a:ext cx="152400" cy="152400"/>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8468" name="Oval 57"/>
          <p:cNvSpPr>
            <a:spLocks noChangeArrowheads="1"/>
          </p:cNvSpPr>
          <p:nvPr/>
        </p:nvSpPr>
        <p:spPr bwMode="auto">
          <a:xfrm>
            <a:off x="7134225" y="3013075"/>
            <a:ext cx="152400" cy="152400"/>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8469" name="Oval 58"/>
          <p:cNvSpPr>
            <a:spLocks noChangeArrowheads="1"/>
          </p:cNvSpPr>
          <p:nvPr/>
        </p:nvSpPr>
        <p:spPr bwMode="auto">
          <a:xfrm>
            <a:off x="7134225" y="4613275"/>
            <a:ext cx="152400" cy="152400"/>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8470" name="Oval 59"/>
          <p:cNvSpPr>
            <a:spLocks noChangeArrowheads="1"/>
          </p:cNvSpPr>
          <p:nvPr/>
        </p:nvSpPr>
        <p:spPr bwMode="auto">
          <a:xfrm>
            <a:off x="6753225" y="4003675"/>
            <a:ext cx="152400" cy="152400"/>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8471" name="Oval 60"/>
          <p:cNvSpPr>
            <a:spLocks noChangeArrowheads="1"/>
          </p:cNvSpPr>
          <p:nvPr/>
        </p:nvSpPr>
        <p:spPr bwMode="auto">
          <a:xfrm>
            <a:off x="7515225" y="3317875"/>
            <a:ext cx="152400" cy="152400"/>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8472" name="Oval 61"/>
          <p:cNvSpPr>
            <a:spLocks noChangeArrowheads="1"/>
          </p:cNvSpPr>
          <p:nvPr/>
        </p:nvSpPr>
        <p:spPr bwMode="auto">
          <a:xfrm>
            <a:off x="6219825" y="4384675"/>
            <a:ext cx="152400" cy="152400"/>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8473" name="Oval 62"/>
          <p:cNvSpPr>
            <a:spLocks noChangeArrowheads="1"/>
          </p:cNvSpPr>
          <p:nvPr/>
        </p:nvSpPr>
        <p:spPr bwMode="auto">
          <a:xfrm>
            <a:off x="7515225" y="4537075"/>
            <a:ext cx="152400" cy="152400"/>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8474" name="Oval 63"/>
          <p:cNvSpPr>
            <a:spLocks noChangeArrowheads="1"/>
          </p:cNvSpPr>
          <p:nvPr/>
        </p:nvSpPr>
        <p:spPr bwMode="auto">
          <a:xfrm>
            <a:off x="6296025" y="3089275"/>
            <a:ext cx="152400" cy="152400"/>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8475" name="Oval 64"/>
          <p:cNvSpPr>
            <a:spLocks noChangeArrowheads="1"/>
          </p:cNvSpPr>
          <p:nvPr/>
        </p:nvSpPr>
        <p:spPr bwMode="auto">
          <a:xfrm>
            <a:off x="7820025" y="3927475"/>
            <a:ext cx="152400" cy="152400"/>
          </a:xfrm>
          <a:prstGeom prst="ellipse">
            <a:avLst/>
          </a:prstGeom>
          <a:solidFill>
            <a:srgbClr val="FFFF00"/>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8476" name="Text Box 65"/>
          <p:cNvSpPr txBox="1">
            <a:spLocks noChangeArrowheads="1"/>
          </p:cNvSpPr>
          <p:nvPr/>
        </p:nvSpPr>
        <p:spPr bwMode="auto">
          <a:xfrm>
            <a:off x="5562600" y="5562600"/>
            <a:ext cx="3200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a:t>Random Error</a:t>
            </a:r>
          </a:p>
        </p:txBody>
      </p:sp>
      <p:pic>
        <p:nvPicPr>
          <p:cNvPr id="48" name="Grafik 47"/>
          <p:cNvPicPr>
            <a:picLocks noChangeAspect="1"/>
          </p:cNvPicPr>
          <p:nvPr/>
        </p:nvPicPr>
        <p:blipFill>
          <a:blip r:embed="rId3"/>
          <a:stretch>
            <a:fillRect/>
          </a:stretch>
        </p:blipFill>
        <p:spPr>
          <a:xfrm>
            <a:off x="420329" y="96583"/>
            <a:ext cx="1093691" cy="692455"/>
          </a:xfrm>
          <a:prstGeom prst="rect">
            <a:avLst/>
          </a:prstGeom>
        </p:spPr>
      </p:pic>
      <p:sp>
        <p:nvSpPr>
          <p:cNvPr id="47" name="Text Box 24"/>
          <p:cNvSpPr txBox="1">
            <a:spLocks noChangeArrowheads="1"/>
          </p:cNvSpPr>
          <p:nvPr/>
        </p:nvSpPr>
        <p:spPr bwMode="auto">
          <a:xfrm>
            <a:off x="2309091" y="6433743"/>
            <a:ext cx="4596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100" dirty="0"/>
              <a:t>www.austincc.edu/mlt/chem/QC_QA_Stat_2013_STUDENT.ppt</a:t>
            </a:r>
          </a:p>
        </p:txBody>
      </p:sp>
    </p:spTree>
    <p:extLst>
      <p:ext uri="{BB962C8B-B14F-4D97-AF65-F5344CB8AC3E}">
        <p14:creationId xmlns:p14="http://schemas.microsoft.com/office/powerpoint/2010/main" val="1172378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0329" y="995516"/>
            <a:ext cx="7675432" cy="807922"/>
          </a:xfrm>
        </p:spPr>
        <p:txBody>
          <a:bodyPr>
            <a:normAutofit/>
          </a:bodyPr>
          <a:lstStyle/>
          <a:p>
            <a:r>
              <a:rPr lang="en-US" sz="3200" dirty="0"/>
              <a:t>Causes of Random Error - 1 </a:t>
            </a:r>
            <a:endParaRPr lang="de-DE" sz="3200" dirty="0"/>
          </a:p>
        </p:txBody>
      </p:sp>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42</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sp>
        <p:nvSpPr>
          <p:cNvPr id="7" name="Inhaltsplatzhalter 6"/>
          <p:cNvSpPr>
            <a:spLocks noGrp="1"/>
          </p:cNvSpPr>
          <p:nvPr>
            <p:ph idx="1"/>
          </p:nvPr>
        </p:nvSpPr>
        <p:spPr>
          <a:xfrm>
            <a:off x="420328" y="1840960"/>
            <a:ext cx="7971503" cy="4104983"/>
          </a:xfrm>
        </p:spPr>
        <p:txBody>
          <a:bodyPr>
            <a:normAutofit/>
          </a:bodyPr>
          <a:lstStyle/>
          <a:p>
            <a:pPr marL="0" indent="0">
              <a:buNone/>
            </a:pPr>
            <a:endParaRPr lang="en-US" sz="800" dirty="0"/>
          </a:p>
          <a:p>
            <a:r>
              <a:rPr lang="en-US" sz="2000" b="1" dirty="0"/>
              <a:t>Matrix interference </a:t>
            </a:r>
            <a:r>
              <a:rPr lang="en-US" sz="2000" dirty="0"/>
              <a:t>– there is interference from another component in the quality control sample.</a:t>
            </a:r>
          </a:p>
          <a:p>
            <a:pPr marL="0" indent="0">
              <a:buNone/>
            </a:pPr>
            <a:endParaRPr lang="en-US" sz="800" dirty="0"/>
          </a:p>
          <a:p>
            <a:r>
              <a:rPr lang="en-US" sz="2000" b="1" dirty="0"/>
              <a:t>Mechanical variation </a:t>
            </a:r>
            <a:r>
              <a:rPr lang="en-US" sz="2000" dirty="0"/>
              <a:t>– there is fluctuation in detectors, light sources, </a:t>
            </a:r>
            <a:r>
              <a:rPr lang="en-US" sz="2000" dirty="0" err="1"/>
              <a:t>monochromators</a:t>
            </a:r>
            <a:r>
              <a:rPr lang="en-US" sz="2000" dirty="0"/>
              <a:t>, dispensing systems, aspiration systems, mixers or laundering systems.</a:t>
            </a:r>
          </a:p>
          <a:p>
            <a:pPr marL="0" indent="0">
              <a:buNone/>
            </a:pPr>
            <a:endParaRPr lang="en-US" sz="800" dirty="0"/>
          </a:p>
          <a:p>
            <a:r>
              <a:rPr lang="en-US" sz="2000" b="1" dirty="0"/>
              <a:t>Electrical interference </a:t>
            </a:r>
            <a:r>
              <a:rPr lang="en-US" sz="2000" dirty="0"/>
              <a:t>– there is random electronic problem with the instrument.</a:t>
            </a:r>
          </a:p>
          <a:p>
            <a:pPr marL="0" indent="0">
              <a:buNone/>
            </a:pPr>
            <a:endParaRPr lang="en-US" sz="800" dirty="0"/>
          </a:p>
          <a:p>
            <a:r>
              <a:rPr lang="en-US" sz="2000" b="1" dirty="0"/>
              <a:t>Variation in reagent quality</a:t>
            </a:r>
            <a:r>
              <a:rPr lang="en-US" sz="2000" dirty="0"/>
              <a:t>.</a:t>
            </a:r>
          </a:p>
          <a:p>
            <a:pPr marL="0" indent="0">
              <a:buNone/>
            </a:pPr>
            <a:endParaRPr lang="en-US" sz="800" dirty="0"/>
          </a:p>
          <a:p>
            <a:r>
              <a:rPr lang="en-US" sz="2000" b="1" dirty="0"/>
              <a:t>Variation in Calibrator consistency</a:t>
            </a:r>
            <a:r>
              <a:rPr lang="en-US" sz="2000" dirty="0"/>
              <a:t>. </a:t>
            </a:r>
          </a:p>
        </p:txBody>
      </p:sp>
      <p:sp>
        <p:nvSpPr>
          <p:cNvPr id="8" name="Rechteck 7"/>
          <p:cNvSpPr/>
          <p:nvPr/>
        </p:nvSpPr>
        <p:spPr>
          <a:xfrm>
            <a:off x="6145175" y="6417988"/>
            <a:ext cx="2252122" cy="261610"/>
          </a:xfrm>
          <a:prstGeom prst="rect">
            <a:avLst/>
          </a:prstGeom>
        </p:spPr>
        <p:txBody>
          <a:bodyPr wrap="square">
            <a:spAutoFit/>
          </a:bodyPr>
          <a:lstStyle/>
          <a:p>
            <a:r>
              <a:rPr lang="en-US" sz="1100" dirty="0"/>
              <a:t> Source: Tony </a:t>
            </a:r>
            <a:r>
              <a:rPr lang="en-US" sz="1100" dirty="0" err="1"/>
              <a:t>Badrick</a:t>
            </a:r>
            <a:r>
              <a:rPr lang="en-US" sz="1100" dirty="0"/>
              <a:t>, 2013 </a:t>
            </a:r>
          </a:p>
        </p:txBody>
      </p:sp>
    </p:spTree>
    <p:extLst>
      <p:ext uri="{BB962C8B-B14F-4D97-AF65-F5344CB8AC3E}">
        <p14:creationId xmlns:p14="http://schemas.microsoft.com/office/powerpoint/2010/main" val="35219780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0329" y="789038"/>
            <a:ext cx="7675432" cy="1143000"/>
          </a:xfrm>
        </p:spPr>
        <p:txBody>
          <a:bodyPr>
            <a:normAutofit/>
          </a:bodyPr>
          <a:lstStyle/>
          <a:p>
            <a:r>
              <a:rPr lang="en-US" sz="3200" dirty="0"/>
              <a:t>Causes of Random Error - 2</a:t>
            </a:r>
            <a:endParaRPr lang="de-DE" sz="3200" dirty="0"/>
          </a:p>
        </p:txBody>
      </p:sp>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43</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sp>
        <p:nvSpPr>
          <p:cNvPr id="7" name="Inhaltsplatzhalter 6"/>
          <p:cNvSpPr>
            <a:spLocks noGrp="1"/>
          </p:cNvSpPr>
          <p:nvPr>
            <p:ph idx="1"/>
          </p:nvPr>
        </p:nvSpPr>
        <p:spPr/>
        <p:txBody>
          <a:bodyPr>
            <a:normAutofit/>
          </a:bodyPr>
          <a:lstStyle/>
          <a:p>
            <a:pPr marL="0" indent="0">
              <a:buNone/>
            </a:pPr>
            <a:r>
              <a:rPr lang="en-US" sz="2400" b="1" dirty="0">
                <a:solidFill>
                  <a:srgbClr val="FF0000"/>
                </a:solidFill>
              </a:rPr>
              <a:t>Inconsistent Reagent Preparation &amp; Handling</a:t>
            </a:r>
          </a:p>
          <a:p>
            <a:pPr marL="0" indent="0">
              <a:buNone/>
            </a:pPr>
            <a:endParaRPr lang="en-US" sz="800" dirty="0"/>
          </a:p>
          <a:p>
            <a:r>
              <a:rPr lang="en-US" sz="2400" dirty="0"/>
              <a:t>Reagent deterioration / contamination</a:t>
            </a:r>
          </a:p>
          <a:p>
            <a:pPr marL="0" indent="0">
              <a:buNone/>
            </a:pPr>
            <a:endParaRPr lang="en-US" sz="800" dirty="0"/>
          </a:p>
          <a:p>
            <a:r>
              <a:rPr lang="en-US" sz="2400" dirty="0"/>
              <a:t>Lack of instrument maintenance</a:t>
            </a:r>
          </a:p>
          <a:p>
            <a:pPr marL="0" indent="0">
              <a:buNone/>
            </a:pPr>
            <a:endParaRPr lang="en-US" sz="800" dirty="0"/>
          </a:p>
          <a:p>
            <a:r>
              <a:rPr lang="en-US" sz="2400" dirty="0"/>
              <a:t>Intermittent dripping – sample / reagent probes</a:t>
            </a:r>
          </a:p>
          <a:p>
            <a:pPr marL="0" indent="0">
              <a:buNone/>
            </a:pPr>
            <a:endParaRPr lang="en-US" sz="800" dirty="0"/>
          </a:p>
          <a:p>
            <a:r>
              <a:rPr lang="en-US" sz="2400" dirty="0"/>
              <a:t>Intermittent Electronic Problems (e.g.,) – Sticky solenoid valves, shear values</a:t>
            </a:r>
          </a:p>
          <a:p>
            <a:pPr marL="0" indent="0">
              <a:buNone/>
            </a:pPr>
            <a:endParaRPr lang="en-US" sz="800" dirty="0"/>
          </a:p>
          <a:p>
            <a:r>
              <a:rPr lang="en-US" sz="2400" dirty="0"/>
              <a:t>Scratched Reagent Mixers </a:t>
            </a:r>
          </a:p>
        </p:txBody>
      </p:sp>
      <p:sp>
        <p:nvSpPr>
          <p:cNvPr id="8" name="Rechteck 7"/>
          <p:cNvSpPr/>
          <p:nvPr/>
        </p:nvSpPr>
        <p:spPr>
          <a:xfrm>
            <a:off x="6145175" y="6417988"/>
            <a:ext cx="2252122" cy="261610"/>
          </a:xfrm>
          <a:prstGeom prst="rect">
            <a:avLst/>
          </a:prstGeom>
        </p:spPr>
        <p:txBody>
          <a:bodyPr wrap="square">
            <a:spAutoFit/>
          </a:bodyPr>
          <a:lstStyle/>
          <a:p>
            <a:r>
              <a:rPr lang="en-US" sz="1100" dirty="0"/>
              <a:t> Source: Tony </a:t>
            </a:r>
            <a:r>
              <a:rPr lang="en-US" sz="1100" dirty="0" err="1"/>
              <a:t>Badrick</a:t>
            </a:r>
            <a:r>
              <a:rPr lang="en-US" sz="1100" dirty="0"/>
              <a:t>, 2013 </a:t>
            </a:r>
          </a:p>
        </p:txBody>
      </p:sp>
    </p:spTree>
    <p:extLst>
      <p:ext uri="{BB962C8B-B14F-4D97-AF65-F5344CB8AC3E}">
        <p14:creationId xmlns:p14="http://schemas.microsoft.com/office/powerpoint/2010/main" val="2895023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0329" y="1246238"/>
            <a:ext cx="7675432" cy="457199"/>
          </a:xfrm>
        </p:spPr>
        <p:txBody>
          <a:bodyPr>
            <a:normAutofit fontScale="90000"/>
          </a:bodyPr>
          <a:lstStyle/>
          <a:p>
            <a:r>
              <a:rPr lang="en-US" sz="3200" dirty="0"/>
              <a:t>Causes of Systematic Error</a:t>
            </a:r>
            <a:endParaRPr lang="de-DE" sz="3200" dirty="0"/>
          </a:p>
        </p:txBody>
      </p:sp>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44</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sp>
        <p:nvSpPr>
          <p:cNvPr id="7" name="Inhaltsplatzhalter 6"/>
          <p:cNvSpPr>
            <a:spLocks noGrp="1"/>
          </p:cNvSpPr>
          <p:nvPr>
            <p:ph idx="1"/>
          </p:nvPr>
        </p:nvSpPr>
        <p:spPr>
          <a:xfrm>
            <a:off x="648000" y="2021180"/>
            <a:ext cx="7751206" cy="4104983"/>
          </a:xfrm>
        </p:spPr>
        <p:txBody>
          <a:bodyPr>
            <a:normAutofit/>
          </a:bodyPr>
          <a:lstStyle/>
          <a:p>
            <a:pPr marL="0" indent="0">
              <a:buNone/>
            </a:pPr>
            <a:endParaRPr lang="en-US" sz="800" dirty="0"/>
          </a:p>
          <a:p>
            <a:r>
              <a:rPr lang="en-US" sz="2400" dirty="0"/>
              <a:t>Quality control material not prepared appropriately – too dilute or concentrated or a new batch of quality control material is being used.</a:t>
            </a:r>
          </a:p>
          <a:p>
            <a:pPr marL="0" indent="0">
              <a:buNone/>
            </a:pPr>
            <a:endParaRPr lang="en-US" sz="800" dirty="0"/>
          </a:p>
          <a:p>
            <a:r>
              <a:rPr lang="en-US" sz="2400" dirty="0"/>
              <a:t>Reagent lot bias – a new reagent lot has a different background </a:t>
            </a:r>
            <a:r>
              <a:rPr lang="en-US" sz="2400" dirty="0" err="1"/>
              <a:t>colour</a:t>
            </a:r>
            <a:r>
              <a:rPr lang="en-US" sz="2400" dirty="0"/>
              <a:t>.</a:t>
            </a:r>
          </a:p>
          <a:p>
            <a:pPr marL="0" indent="0">
              <a:buNone/>
            </a:pPr>
            <a:endParaRPr lang="en-US" sz="900" dirty="0"/>
          </a:p>
          <a:p>
            <a:r>
              <a:rPr lang="en-US" sz="2400" dirty="0"/>
              <a:t>Calibration – the method has been recalibrated with calibrators material that has deteriorated from when freshly prepared.</a:t>
            </a:r>
          </a:p>
          <a:p>
            <a:pPr marL="0" indent="0">
              <a:buNone/>
            </a:pPr>
            <a:endParaRPr lang="en-US" sz="800" dirty="0"/>
          </a:p>
        </p:txBody>
      </p:sp>
      <p:sp>
        <p:nvSpPr>
          <p:cNvPr id="8" name="Rechteck 7"/>
          <p:cNvSpPr/>
          <p:nvPr/>
        </p:nvSpPr>
        <p:spPr>
          <a:xfrm>
            <a:off x="6145175" y="6417988"/>
            <a:ext cx="2252122" cy="261610"/>
          </a:xfrm>
          <a:prstGeom prst="rect">
            <a:avLst/>
          </a:prstGeom>
        </p:spPr>
        <p:txBody>
          <a:bodyPr wrap="square">
            <a:spAutoFit/>
          </a:bodyPr>
          <a:lstStyle/>
          <a:p>
            <a:r>
              <a:rPr lang="en-US" sz="1100" dirty="0"/>
              <a:t> Source: Tony </a:t>
            </a:r>
            <a:r>
              <a:rPr lang="en-US" sz="1100" dirty="0" err="1"/>
              <a:t>Badrick</a:t>
            </a:r>
            <a:r>
              <a:rPr lang="en-US" sz="1100" dirty="0"/>
              <a:t>, 2013 </a:t>
            </a:r>
          </a:p>
        </p:txBody>
      </p:sp>
    </p:spTree>
    <p:extLst>
      <p:ext uri="{BB962C8B-B14F-4D97-AF65-F5344CB8AC3E}">
        <p14:creationId xmlns:p14="http://schemas.microsoft.com/office/powerpoint/2010/main" val="21785067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0329" y="660438"/>
            <a:ext cx="7675432" cy="1143000"/>
          </a:xfrm>
        </p:spPr>
        <p:txBody>
          <a:bodyPr>
            <a:normAutofit/>
          </a:bodyPr>
          <a:lstStyle/>
          <a:p>
            <a:r>
              <a:rPr lang="en-US" sz="3200" dirty="0"/>
              <a:t>Method Bias and Systematic Error </a:t>
            </a:r>
            <a:endParaRPr lang="de-DE" sz="3200" dirty="0"/>
          </a:p>
        </p:txBody>
      </p:sp>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45</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sp>
        <p:nvSpPr>
          <p:cNvPr id="7" name="Inhaltsplatzhalter 6"/>
          <p:cNvSpPr>
            <a:spLocks noGrp="1"/>
          </p:cNvSpPr>
          <p:nvPr>
            <p:ph idx="1"/>
          </p:nvPr>
        </p:nvSpPr>
        <p:spPr>
          <a:xfrm>
            <a:off x="493141" y="1932689"/>
            <a:ext cx="7987181" cy="4104983"/>
          </a:xfrm>
        </p:spPr>
        <p:txBody>
          <a:bodyPr>
            <a:normAutofit fontScale="92500"/>
          </a:bodyPr>
          <a:lstStyle/>
          <a:p>
            <a:pPr marL="0" indent="0">
              <a:buNone/>
            </a:pPr>
            <a:r>
              <a:rPr lang="en-US" sz="2000" dirty="0"/>
              <a:t>A certain level of </a:t>
            </a:r>
            <a:r>
              <a:rPr lang="en-US" sz="2000" b="1" dirty="0">
                <a:solidFill>
                  <a:srgbClr val="FF0000"/>
                </a:solidFill>
              </a:rPr>
              <a:t>Systematic Error </a:t>
            </a:r>
            <a:r>
              <a:rPr lang="en-US" sz="2000" dirty="0"/>
              <a:t>will be </a:t>
            </a:r>
            <a:r>
              <a:rPr lang="en-US" sz="2000" b="1" dirty="0">
                <a:solidFill>
                  <a:srgbClr val="FF0000"/>
                </a:solidFill>
              </a:rPr>
              <a:t>inherent</a:t>
            </a:r>
            <a:r>
              <a:rPr lang="en-US" sz="2000" dirty="0">
                <a:solidFill>
                  <a:srgbClr val="FF0000"/>
                </a:solidFill>
              </a:rPr>
              <a:t> </a:t>
            </a:r>
            <a:r>
              <a:rPr lang="en-US" sz="2000" dirty="0"/>
              <a:t>to a method causing a </a:t>
            </a:r>
            <a:r>
              <a:rPr lang="en-US" sz="2000" b="1" dirty="0">
                <a:solidFill>
                  <a:srgbClr val="FF0000"/>
                </a:solidFill>
              </a:rPr>
              <a:t>consistent deviation form the true value</a:t>
            </a:r>
            <a:r>
              <a:rPr lang="en-US" sz="2000" dirty="0"/>
              <a:t>.</a:t>
            </a:r>
          </a:p>
          <a:p>
            <a:pPr marL="0" indent="0">
              <a:buNone/>
            </a:pPr>
            <a:endParaRPr lang="en-US" sz="800" dirty="0"/>
          </a:p>
          <a:p>
            <a:pPr marL="0" indent="0">
              <a:buNone/>
            </a:pPr>
            <a:r>
              <a:rPr lang="en-US" sz="2000" dirty="0"/>
              <a:t>This leads to </a:t>
            </a:r>
            <a:r>
              <a:rPr lang="en-US" sz="2000" b="1" dirty="0">
                <a:solidFill>
                  <a:srgbClr val="FF0000"/>
                </a:solidFill>
              </a:rPr>
              <a:t>Method Bias </a:t>
            </a:r>
            <a:r>
              <a:rPr lang="en-US" sz="2000" dirty="0"/>
              <a:t>where there is a constant difference between results from a particular method and results form other methods. This Method Bias is caused by:</a:t>
            </a:r>
          </a:p>
          <a:p>
            <a:pPr marL="0" indent="0">
              <a:buNone/>
            </a:pPr>
            <a:endParaRPr lang="en-US" sz="900" dirty="0"/>
          </a:p>
          <a:p>
            <a:r>
              <a:rPr lang="en-US" sz="2000" dirty="0"/>
              <a:t>Differences in the standardization and traceability of the calibrator used in different methods,</a:t>
            </a:r>
          </a:p>
          <a:p>
            <a:r>
              <a:rPr lang="en-US" sz="2000" dirty="0"/>
              <a:t>Types of calibrators used (Serum, Aqueous, Frozen, Freeze dried),</a:t>
            </a:r>
          </a:p>
          <a:p>
            <a:r>
              <a:rPr lang="en-US" sz="2000" dirty="0"/>
              <a:t>Interferences to the method (Bilirubin, </a:t>
            </a:r>
            <a:r>
              <a:rPr lang="en-US" sz="2000" dirty="0" err="1"/>
              <a:t>Lipaemia</a:t>
            </a:r>
            <a:r>
              <a:rPr lang="en-US" sz="2000" dirty="0"/>
              <a:t>, </a:t>
            </a:r>
            <a:r>
              <a:rPr lang="en-US" sz="2000" dirty="0" err="1"/>
              <a:t>Haemoglobin</a:t>
            </a:r>
            <a:r>
              <a:rPr lang="en-US" sz="2000" dirty="0"/>
              <a:t>, Drugs).</a:t>
            </a:r>
          </a:p>
          <a:p>
            <a:pPr marL="0" indent="0">
              <a:buNone/>
            </a:pPr>
            <a:endParaRPr lang="en-US" sz="900" dirty="0"/>
          </a:p>
          <a:p>
            <a:pPr marL="0" indent="0">
              <a:buNone/>
            </a:pPr>
            <a:r>
              <a:rPr lang="en-US" sz="2000" dirty="0"/>
              <a:t>But </a:t>
            </a:r>
            <a:r>
              <a:rPr lang="en-US" sz="2000" b="1" dirty="0">
                <a:solidFill>
                  <a:srgbClr val="FF0000"/>
                </a:solidFill>
              </a:rPr>
              <a:t>Systematic Error </a:t>
            </a:r>
            <a:r>
              <a:rPr lang="en-US" sz="2000" dirty="0"/>
              <a:t>in Quality Control is an additional error to this </a:t>
            </a:r>
            <a:r>
              <a:rPr lang="en-US" sz="2000" b="1" dirty="0">
                <a:solidFill>
                  <a:srgbClr val="FF0000"/>
                </a:solidFill>
              </a:rPr>
              <a:t>Method Bias</a:t>
            </a:r>
            <a:r>
              <a:rPr lang="en-US" sz="2000" dirty="0">
                <a:solidFill>
                  <a:srgbClr val="FF0000"/>
                </a:solidFill>
              </a:rPr>
              <a:t>.  </a:t>
            </a:r>
          </a:p>
        </p:txBody>
      </p:sp>
      <p:sp>
        <p:nvSpPr>
          <p:cNvPr id="8" name="Rechteck 7"/>
          <p:cNvSpPr/>
          <p:nvPr/>
        </p:nvSpPr>
        <p:spPr>
          <a:xfrm>
            <a:off x="6145175" y="6417988"/>
            <a:ext cx="2252122" cy="261610"/>
          </a:xfrm>
          <a:prstGeom prst="rect">
            <a:avLst/>
          </a:prstGeom>
        </p:spPr>
        <p:txBody>
          <a:bodyPr wrap="square">
            <a:spAutoFit/>
          </a:bodyPr>
          <a:lstStyle/>
          <a:p>
            <a:r>
              <a:rPr lang="en-US" sz="1100" dirty="0"/>
              <a:t> Source: Tony </a:t>
            </a:r>
            <a:r>
              <a:rPr lang="en-US" sz="1100" dirty="0" err="1"/>
              <a:t>Badrick</a:t>
            </a:r>
            <a:r>
              <a:rPr lang="en-US" sz="1100" dirty="0"/>
              <a:t>, 2013 </a:t>
            </a:r>
          </a:p>
        </p:txBody>
      </p:sp>
    </p:spTree>
    <p:extLst>
      <p:ext uri="{BB962C8B-B14F-4D97-AF65-F5344CB8AC3E}">
        <p14:creationId xmlns:p14="http://schemas.microsoft.com/office/powerpoint/2010/main" val="34872357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0329" y="660438"/>
            <a:ext cx="7675432" cy="1143000"/>
          </a:xfrm>
        </p:spPr>
        <p:txBody>
          <a:bodyPr>
            <a:normAutofit/>
          </a:bodyPr>
          <a:lstStyle/>
          <a:p>
            <a:r>
              <a:rPr lang="en-US" sz="3200" dirty="0"/>
              <a:t>Designing a QC System</a:t>
            </a:r>
            <a:endParaRPr lang="de-DE" sz="3200" dirty="0"/>
          </a:p>
        </p:txBody>
      </p:sp>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46</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sp>
        <p:nvSpPr>
          <p:cNvPr id="7" name="Inhaltsplatzhalter 6"/>
          <p:cNvSpPr>
            <a:spLocks noGrp="1"/>
          </p:cNvSpPr>
          <p:nvPr>
            <p:ph idx="1"/>
          </p:nvPr>
        </p:nvSpPr>
        <p:spPr>
          <a:xfrm>
            <a:off x="420329" y="1874591"/>
            <a:ext cx="7994555" cy="4104983"/>
          </a:xfrm>
        </p:spPr>
        <p:txBody>
          <a:bodyPr>
            <a:normAutofit lnSpcReduction="10000"/>
          </a:bodyPr>
          <a:lstStyle/>
          <a:p>
            <a:pPr marL="0" indent="0">
              <a:buNone/>
            </a:pPr>
            <a:r>
              <a:rPr lang="en-US" sz="2000" dirty="0"/>
              <a:t>The laboratory </a:t>
            </a:r>
            <a:r>
              <a:rPr lang="en-US" sz="2000" b="1" dirty="0"/>
              <a:t>shall document its quality control plan </a:t>
            </a:r>
            <a:r>
              <a:rPr lang="en-US" sz="2000" dirty="0"/>
              <a:t>in detail, including the </a:t>
            </a:r>
            <a:r>
              <a:rPr lang="en-US" sz="2000" b="1" dirty="0"/>
              <a:t>levels </a:t>
            </a:r>
            <a:r>
              <a:rPr lang="en-US" sz="2000" dirty="0"/>
              <a:t>of quality control materials each day, </a:t>
            </a:r>
            <a:r>
              <a:rPr lang="en-US" sz="2000" b="1" dirty="0"/>
              <a:t>frequency of performing QC</a:t>
            </a:r>
            <a:r>
              <a:rPr lang="en-US" sz="2000" dirty="0"/>
              <a:t>, </a:t>
            </a:r>
            <a:r>
              <a:rPr lang="en-US" sz="2000" b="1" dirty="0"/>
              <a:t>types of QC materials </a:t>
            </a:r>
            <a:r>
              <a:rPr lang="en-US" sz="2000" dirty="0"/>
              <a:t>and the </a:t>
            </a:r>
            <a:r>
              <a:rPr lang="en-US" sz="2000" b="1" dirty="0"/>
              <a:t>QC acceptance criteria </a:t>
            </a:r>
            <a:r>
              <a:rPr lang="en-US" sz="2000" dirty="0"/>
              <a:t>customized for each examination procedure based on that procedure’s capabilities.  </a:t>
            </a:r>
          </a:p>
          <a:p>
            <a:pPr marL="0" indent="0">
              <a:buNone/>
            </a:pPr>
            <a:endParaRPr lang="en-US" sz="2000" dirty="0"/>
          </a:p>
          <a:p>
            <a:pPr marL="0" indent="0">
              <a:buNone/>
            </a:pPr>
            <a:r>
              <a:rPr lang="en-US" sz="2000" b="1" dirty="0"/>
              <a:t>Acceptable ranges (confidence limits) </a:t>
            </a:r>
            <a:r>
              <a:rPr lang="en-US" sz="2000" dirty="0"/>
              <a:t>must be defined for </a:t>
            </a:r>
            <a:r>
              <a:rPr lang="en-US" sz="2000" b="1" dirty="0"/>
              <a:t>internal quality control material</a:t>
            </a:r>
            <a:r>
              <a:rPr lang="en-US" sz="2000" dirty="0"/>
              <a:t>. Where acceptable ranges are set to limits other than ± 2SD based on current analytical performance, the </a:t>
            </a:r>
            <a:r>
              <a:rPr lang="en-US" sz="2000" b="1" dirty="0"/>
              <a:t>rationale for the limits </a:t>
            </a:r>
            <a:r>
              <a:rPr lang="en-US" sz="2000" dirty="0"/>
              <a:t>should be documented.</a:t>
            </a:r>
          </a:p>
          <a:p>
            <a:pPr marL="0" indent="0">
              <a:buNone/>
            </a:pPr>
            <a:endParaRPr lang="en-US" sz="2000" dirty="0"/>
          </a:p>
          <a:p>
            <a:pPr marL="0" indent="0">
              <a:buNone/>
            </a:pPr>
            <a:r>
              <a:rPr lang="en-US" sz="2000" dirty="0"/>
              <a:t>(Supplementary Requirements for accreditation in the field of Medical Testing, NATA)</a:t>
            </a:r>
          </a:p>
        </p:txBody>
      </p:sp>
      <p:sp>
        <p:nvSpPr>
          <p:cNvPr id="8" name="Rechteck 7"/>
          <p:cNvSpPr/>
          <p:nvPr/>
        </p:nvSpPr>
        <p:spPr>
          <a:xfrm>
            <a:off x="6145175" y="6417988"/>
            <a:ext cx="2252122" cy="261610"/>
          </a:xfrm>
          <a:prstGeom prst="rect">
            <a:avLst/>
          </a:prstGeom>
        </p:spPr>
        <p:txBody>
          <a:bodyPr wrap="square">
            <a:spAutoFit/>
          </a:bodyPr>
          <a:lstStyle/>
          <a:p>
            <a:r>
              <a:rPr lang="en-US" sz="1100" dirty="0"/>
              <a:t> Source: Tony </a:t>
            </a:r>
            <a:r>
              <a:rPr lang="en-US" sz="1100" dirty="0" err="1"/>
              <a:t>Badrick</a:t>
            </a:r>
            <a:r>
              <a:rPr lang="en-US" sz="1100" dirty="0"/>
              <a:t>, 2013 </a:t>
            </a:r>
          </a:p>
        </p:txBody>
      </p:sp>
    </p:spTree>
    <p:extLst>
      <p:ext uri="{BB962C8B-B14F-4D97-AF65-F5344CB8AC3E}">
        <p14:creationId xmlns:p14="http://schemas.microsoft.com/office/powerpoint/2010/main" val="35198484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0329" y="660438"/>
            <a:ext cx="7675432" cy="1143000"/>
          </a:xfrm>
        </p:spPr>
        <p:txBody>
          <a:bodyPr>
            <a:normAutofit/>
          </a:bodyPr>
          <a:lstStyle/>
          <a:p>
            <a:r>
              <a:rPr lang="en-US" sz="3200" dirty="0"/>
              <a:t>Quality Control Sera </a:t>
            </a:r>
            <a:endParaRPr lang="de-DE" sz="3200" dirty="0"/>
          </a:p>
        </p:txBody>
      </p:sp>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47</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sp>
        <p:nvSpPr>
          <p:cNvPr id="7" name="Inhaltsplatzhalter 6"/>
          <p:cNvSpPr>
            <a:spLocks noGrp="1"/>
          </p:cNvSpPr>
          <p:nvPr>
            <p:ph idx="1"/>
          </p:nvPr>
        </p:nvSpPr>
        <p:spPr>
          <a:xfrm>
            <a:off x="420328" y="1903193"/>
            <a:ext cx="7971503" cy="4305878"/>
          </a:xfrm>
        </p:spPr>
        <p:txBody>
          <a:bodyPr>
            <a:normAutofit fontScale="85000" lnSpcReduction="20000"/>
          </a:bodyPr>
          <a:lstStyle/>
          <a:p>
            <a:r>
              <a:rPr lang="en-US" sz="2400" b="1" dirty="0"/>
              <a:t>Quality Control samples </a:t>
            </a:r>
            <a:r>
              <a:rPr lang="en-US" sz="2400" dirty="0"/>
              <a:t>are substances that are inserted into the run alongside the test materials and subjected to </a:t>
            </a:r>
            <a:r>
              <a:rPr lang="en-US" sz="2400" b="1" dirty="0"/>
              <a:t>exactly the same treatment</a:t>
            </a:r>
            <a:r>
              <a:rPr lang="en-US" sz="2400" dirty="0"/>
              <a:t>.</a:t>
            </a:r>
          </a:p>
          <a:p>
            <a:pPr marL="0" indent="0">
              <a:buNone/>
            </a:pPr>
            <a:endParaRPr lang="en-US" sz="900" dirty="0"/>
          </a:p>
          <a:p>
            <a:r>
              <a:rPr lang="en-US" sz="2400" dirty="0"/>
              <a:t>A control material must contain an </a:t>
            </a:r>
            <a:r>
              <a:rPr lang="en-US" sz="2400" b="1" dirty="0"/>
              <a:t>appropriate concentration of the </a:t>
            </a:r>
            <a:r>
              <a:rPr lang="en-US" sz="2400" b="1" dirty="0" err="1"/>
              <a:t>analyte</a:t>
            </a:r>
            <a:r>
              <a:rPr lang="en-US" sz="2400" dirty="0"/>
              <a:t>, and a value of that concentration must be </a:t>
            </a:r>
            <a:r>
              <a:rPr lang="en-US" sz="2400" b="1" dirty="0"/>
              <a:t>assigned</a:t>
            </a:r>
            <a:r>
              <a:rPr lang="en-US" sz="2400" dirty="0"/>
              <a:t> to the material. </a:t>
            </a:r>
          </a:p>
          <a:p>
            <a:pPr marL="0" indent="0">
              <a:buNone/>
            </a:pPr>
            <a:endParaRPr lang="en-US" sz="1000" dirty="0"/>
          </a:p>
          <a:p>
            <a:r>
              <a:rPr lang="en-US" sz="2400" dirty="0"/>
              <a:t>Control materials act as </a:t>
            </a:r>
            <a:r>
              <a:rPr lang="en-US" sz="2400" b="1" dirty="0"/>
              <a:t>surrogates for the test materials </a:t>
            </a:r>
            <a:r>
              <a:rPr lang="en-US" sz="2400" dirty="0"/>
              <a:t>and must therefore be </a:t>
            </a:r>
            <a:r>
              <a:rPr lang="en-US" sz="2400" b="1" dirty="0"/>
              <a:t>representative</a:t>
            </a:r>
            <a:r>
              <a:rPr lang="en-US" sz="2400" dirty="0"/>
              <a:t>, i.e., they should be subject to the same potential source of error. </a:t>
            </a:r>
          </a:p>
          <a:p>
            <a:pPr marL="0" indent="0">
              <a:buNone/>
            </a:pPr>
            <a:endParaRPr lang="en-US" sz="1000" dirty="0"/>
          </a:p>
          <a:p>
            <a:r>
              <a:rPr lang="en-US" sz="2400" dirty="0"/>
              <a:t>To be fully representative, a control material must have the </a:t>
            </a:r>
            <a:r>
              <a:rPr lang="en-US" sz="2400" b="1" dirty="0"/>
              <a:t>same matrix </a:t>
            </a:r>
            <a:r>
              <a:rPr lang="en-US" sz="2400" dirty="0"/>
              <a:t>in terms of bulk composition, including minor constituents that may have a bearing on accuracy.</a:t>
            </a:r>
          </a:p>
          <a:p>
            <a:pPr marL="0" indent="0">
              <a:buNone/>
            </a:pPr>
            <a:endParaRPr lang="en-US" sz="1100" dirty="0"/>
          </a:p>
          <a:p>
            <a:r>
              <a:rPr lang="en-US" sz="2400" dirty="0"/>
              <a:t>Control materials must be </a:t>
            </a:r>
            <a:r>
              <a:rPr lang="en-US" sz="2400" b="1" dirty="0"/>
              <a:t>adequately stable </a:t>
            </a:r>
            <a:r>
              <a:rPr lang="en-US" sz="2400" dirty="0"/>
              <a:t>over the period of interest.    </a:t>
            </a:r>
          </a:p>
        </p:txBody>
      </p:sp>
      <p:sp>
        <p:nvSpPr>
          <p:cNvPr id="8" name="Rechteck 7"/>
          <p:cNvSpPr/>
          <p:nvPr/>
        </p:nvSpPr>
        <p:spPr>
          <a:xfrm>
            <a:off x="6145175" y="6417988"/>
            <a:ext cx="2252122" cy="261610"/>
          </a:xfrm>
          <a:prstGeom prst="rect">
            <a:avLst/>
          </a:prstGeom>
        </p:spPr>
        <p:txBody>
          <a:bodyPr wrap="square">
            <a:spAutoFit/>
          </a:bodyPr>
          <a:lstStyle/>
          <a:p>
            <a:r>
              <a:rPr lang="en-US" sz="1100" dirty="0"/>
              <a:t> Source: Tony </a:t>
            </a:r>
            <a:r>
              <a:rPr lang="en-US" sz="1100" dirty="0" err="1"/>
              <a:t>Badrick</a:t>
            </a:r>
            <a:r>
              <a:rPr lang="en-US" sz="1100" dirty="0"/>
              <a:t>, 2013 </a:t>
            </a:r>
          </a:p>
        </p:txBody>
      </p:sp>
    </p:spTree>
    <p:extLst>
      <p:ext uri="{BB962C8B-B14F-4D97-AF65-F5344CB8AC3E}">
        <p14:creationId xmlns:p14="http://schemas.microsoft.com/office/powerpoint/2010/main" val="33942732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8000" y="928203"/>
            <a:ext cx="7675432" cy="609652"/>
          </a:xfrm>
        </p:spPr>
        <p:txBody>
          <a:bodyPr>
            <a:normAutofit/>
          </a:bodyPr>
          <a:lstStyle/>
          <a:p>
            <a:r>
              <a:rPr lang="en-US" sz="3200" dirty="0"/>
              <a:t>QC Statistical rules</a:t>
            </a:r>
            <a:endParaRPr lang="de-DE" sz="3200" dirty="0"/>
          </a:p>
        </p:txBody>
      </p:sp>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48</a:t>
            </a:fld>
            <a:endParaRPr lang="de-DE" dirty="0"/>
          </a:p>
        </p:txBody>
      </p:sp>
      <p:sp>
        <p:nvSpPr>
          <p:cNvPr id="3" name="Inhaltsplatzhalter 2"/>
          <p:cNvSpPr>
            <a:spLocks noGrp="1"/>
          </p:cNvSpPr>
          <p:nvPr>
            <p:ph idx="1"/>
          </p:nvPr>
        </p:nvSpPr>
        <p:spPr>
          <a:xfrm>
            <a:off x="420328" y="1787814"/>
            <a:ext cx="7968599" cy="3956185"/>
          </a:xfrm>
        </p:spPr>
        <p:txBody>
          <a:bodyPr>
            <a:normAutofit fontScale="70000" lnSpcReduction="20000"/>
          </a:bodyPr>
          <a:lstStyle/>
          <a:p>
            <a:r>
              <a:rPr lang="en-US" dirty="0"/>
              <a:t>Statistical process control is a </a:t>
            </a:r>
            <a:r>
              <a:rPr lang="en-US" b="1" dirty="0">
                <a:solidFill>
                  <a:srgbClr val="FF0000"/>
                </a:solidFill>
              </a:rPr>
              <a:t>set of rules </a:t>
            </a:r>
            <a:r>
              <a:rPr lang="en-US" dirty="0"/>
              <a:t>that is used to </a:t>
            </a:r>
            <a:r>
              <a:rPr lang="en-US" b="1" dirty="0">
                <a:solidFill>
                  <a:srgbClr val="FF0000"/>
                </a:solidFill>
              </a:rPr>
              <a:t>verify the reliability of patient results </a:t>
            </a:r>
            <a:r>
              <a:rPr lang="en-US" dirty="0"/>
              <a:t>based on statistics calculated from the regular testing of control materials. </a:t>
            </a:r>
          </a:p>
          <a:p>
            <a:pPr marL="0" indent="0">
              <a:buNone/>
            </a:pPr>
            <a:endParaRPr lang="en-US" sz="1100" dirty="0"/>
          </a:p>
          <a:p>
            <a:r>
              <a:rPr lang="en-US" b="1" dirty="0">
                <a:solidFill>
                  <a:srgbClr val="FF0000"/>
                </a:solidFill>
              </a:rPr>
              <a:t>Westgard rules </a:t>
            </a:r>
            <a:r>
              <a:rPr lang="en-US" dirty="0"/>
              <a:t>and </a:t>
            </a:r>
            <a:r>
              <a:rPr lang="en-US" b="1" dirty="0">
                <a:solidFill>
                  <a:srgbClr val="FF0000"/>
                </a:solidFill>
              </a:rPr>
              <a:t>Levey-Jennings charts </a:t>
            </a:r>
            <a:r>
              <a:rPr lang="en-US" dirty="0"/>
              <a:t>are the statistical tools typically used by clinical labs. </a:t>
            </a:r>
          </a:p>
          <a:p>
            <a:pPr marL="0" indent="0">
              <a:buNone/>
            </a:pPr>
            <a:endParaRPr lang="en-US" sz="1100" dirty="0"/>
          </a:p>
          <a:p>
            <a:r>
              <a:rPr lang="en-US" dirty="0"/>
              <a:t>The most fundamental statistics used by the laboratory are the </a:t>
            </a:r>
            <a:r>
              <a:rPr lang="en-US" b="1" dirty="0">
                <a:solidFill>
                  <a:srgbClr val="FF0000"/>
                </a:solidFill>
              </a:rPr>
              <a:t>mean [x]</a:t>
            </a:r>
            <a:r>
              <a:rPr lang="en-US" dirty="0"/>
              <a:t> and </a:t>
            </a:r>
            <a:r>
              <a:rPr lang="en-US" b="1" dirty="0">
                <a:solidFill>
                  <a:srgbClr val="FF0000"/>
                </a:solidFill>
              </a:rPr>
              <a:t>standard deviation[s]. </a:t>
            </a:r>
          </a:p>
          <a:p>
            <a:pPr marL="0" indent="0">
              <a:buNone/>
            </a:pPr>
            <a:endParaRPr lang="en-US" sz="1100" dirty="0"/>
          </a:p>
          <a:p>
            <a:r>
              <a:rPr lang="en-US" dirty="0"/>
              <a:t>The mean, or average, is the </a:t>
            </a:r>
            <a:r>
              <a:rPr lang="en-US" b="1" dirty="0">
                <a:solidFill>
                  <a:srgbClr val="FF0000"/>
                </a:solidFill>
              </a:rPr>
              <a:t>sum of the control values divided by the total number of values</a:t>
            </a:r>
            <a:r>
              <a:rPr lang="en-US" dirty="0"/>
              <a:t>. </a:t>
            </a:r>
          </a:p>
          <a:p>
            <a:pPr marL="0" indent="0">
              <a:buNone/>
            </a:pPr>
            <a:endParaRPr lang="en-US" sz="1100" dirty="0"/>
          </a:p>
          <a:p>
            <a:r>
              <a:rPr lang="en-US" dirty="0"/>
              <a:t>The standard deviation measures how far, on average, the numbers are from their mean.</a:t>
            </a:r>
          </a:p>
        </p:txBody>
      </p:sp>
      <p:sp>
        <p:nvSpPr>
          <p:cNvPr id="6" name="Rechteck 5"/>
          <p:cNvSpPr/>
          <p:nvPr/>
        </p:nvSpPr>
        <p:spPr>
          <a:xfrm>
            <a:off x="5363143" y="6354316"/>
            <a:ext cx="2257862" cy="276999"/>
          </a:xfrm>
          <a:prstGeom prst="rect">
            <a:avLst/>
          </a:prstGeom>
        </p:spPr>
        <p:txBody>
          <a:bodyPr wrap="none">
            <a:spAutoFit/>
          </a:bodyPr>
          <a:lstStyle/>
          <a:p>
            <a:r>
              <a:rPr lang="en-US" sz="1200" dirty="0"/>
              <a:t>https://www.ccs.gr/products/qc/</a:t>
            </a:r>
          </a:p>
        </p:txBody>
      </p:sp>
      <p:pic>
        <p:nvPicPr>
          <p:cNvPr id="7" name="Grafik 6"/>
          <p:cNvPicPr>
            <a:picLocks noChangeAspect="1"/>
          </p:cNvPicPr>
          <p:nvPr/>
        </p:nvPicPr>
        <p:blipFill>
          <a:blip r:embed="rId3"/>
          <a:stretch>
            <a:fillRect/>
          </a:stretch>
        </p:blipFill>
        <p:spPr>
          <a:xfrm>
            <a:off x="420329" y="96583"/>
            <a:ext cx="1093691" cy="692455"/>
          </a:xfrm>
          <a:prstGeom prst="rect">
            <a:avLst/>
          </a:prstGeom>
        </p:spPr>
      </p:pic>
    </p:spTree>
    <p:extLst>
      <p:ext uri="{BB962C8B-B14F-4D97-AF65-F5344CB8AC3E}">
        <p14:creationId xmlns:p14="http://schemas.microsoft.com/office/powerpoint/2010/main" val="35531153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49</a:t>
            </a:fld>
            <a:endParaRPr lang="de-DE" dirty="0"/>
          </a:p>
        </p:txBody>
      </p:sp>
      <p:pic>
        <p:nvPicPr>
          <p:cNvPr id="8" name="Grafik 7"/>
          <p:cNvPicPr>
            <a:picLocks noChangeAspect="1"/>
          </p:cNvPicPr>
          <p:nvPr/>
        </p:nvPicPr>
        <p:blipFill>
          <a:blip r:embed="rId3"/>
          <a:stretch>
            <a:fillRect/>
          </a:stretch>
        </p:blipFill>
        <p:spPr>
          <a:xfrm>
            <a:off x="248713" y="1043341"/>
            <a:ext cx="8088704" cy="4933459"/>
          </a:xfrm>
          <a:prstGeom prst="rect">
            <a:avLst/>
          </a:prstGeom>
        </p:spPr>
      </p:pic>
      <p:sp>
        <p:nvSpPr>
          <p:cNvPr id="9" name="Rechteck 8"/>
          <p:cNvSpPr/>
          <p:nvPr/>
        </p:nvSpPr>
        <p:spPr>
          <a:xfrm>
            <a:off x="1513910" y="6473965"/>
            <a:ext cx="6930436" cy="261610"/>
          </a:xfrm>
          <a:prstGeom prst="rect">
            <a:avLst/>
          </a:prstGeom>
        </p:spPr>
        <p:txBody>
          <a:bodyPr wrap="square">
            <a:spAutoFit/>
          </a:bodyPr>
          <a:lstStyle/>
          <a:p>
            <a:r>
              <a:rPr lang="en-US" sz="1100" dirty="0"/>
              <a:t>http://www.hit-karlsruhe.de/hit-info/info-ws14/WS14_Evaluation%20Abstandsmessung/standdertechnik.html</a:t>
            </a:r>
          </a:p>
        </p:txBody>
      </p:sp>
      <p:pic>
        <p:nvPicPr>
          <p:cNvPr id="10" name="Grafik 9"/>
          <p:cNvPicPr>
            <a:picLocks noChangeAspect="1"/>
          </p:cNvPicPr>
          <p:nvPr/>
        </p:nvPicPr>
        <p:blipFill>
          <a:blip r:embed="rId4"/>
          <a:stretch>
            <a:fillRect/>
          </a:stretch>
        </p:blipFill>
        <p:spPr>
          <a:xfrm>
            <a:off x="420329" y="96583"/>
            <a:ext cx="1093691" cy="692455"/>
          </a:xfrm>
          <a:prstGeom prst="rect">
            <a:avLst/>
          </a:prstGeom>
        </p:spPr>
      </p:pic>
    </p:spTree>
    <p:extLst>
      <p:ext uri="{BB962C8B-B14F-4D97-AF65-F5344CB8AC3E}">
        <p14:creationId xmlns:p14="http://schemas.microsoft.com/office/powerpoint/2010/main" val="1965616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5</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pic>
        <p:nvPicPr>
          <p:cNvPr id="7" name="Inhaltsplatzhalter 6"/>
          <p:cNvPicPr>
            <a:picLocks noGrp="1" noChangeAspect="1"/>
          </p:cNvPicPr>
          <p:nvPr>
            <p:ph idx="1"/>
          </p:nvPr>
        </p:nvPicPr>
        <p:blipFill>
          <a:blip r:embed="rId4"/>
          <a:stretch>
            <a:fillRect/>
          </a:stretch>
        </p:blipFill>
        <p:spPr>
          <a:xfrm>
            <a:off x="2648319" y="1459420"/>
            <a:ext cx="3440925" cy="4639038"/>
          </a:xfrm>
          <a:prstGeom prst="rect">
            <a:avLst/>
          </a:prstGeom>
        </p:spPr>
      </p:pic>
      <p:pic>
        <p:nvPicPr>
          <p:cNvPr id="9" name="Grafik 8"/>
          <p:cNvPicPr>
            <a:picLocks noChangeAspect="1"/>
          </p:cNvPicPr>
          <p:nvPr/>
        </p:nvPicPr>
        <p:blipFill>
          <a:blip r:embed="rId5"/>
          <a:stretch>
            <a:fillRect/>
          </a:stretch>
        </p:blipFill>
        <p:spPr>
          <a:xfrm>
            <a:off x="5786342" y="6492816"/>
            <a:ext cx="1969179" cy="329213"/>
          </a:xfrm>
          <a:prstGeom prst="rect">
            <a:avLst/>
          </a:prstGeom>
        </p:spPr>
      </p:pic>
      <p:sp>
        <p:nvSpPr>
          <p:cNvPr id="10" name="Rechteck 9"/>
          <p:cNvSpPr/>
          <p:nvPr/>
        </p:nvSpPr>
        <p:spPr>
          <a:xfrm>
            <a:off x="1113503" y="930503"/>
            <a:ext cx="6850625" cy="400110"/>
          </a:xfrm>
          <a:prstGeom prst="rect">
            <a:avLst/>
          </a:prstGeom>
        </p:spPr>
        <p:txBody>
          <a:bodyPr wrap="square">
            <a:spAutoFit/>
          </a:bodyPr>
          <a:lstStyle/>
          <a:p>
            <a:r>
              <a:rPr lang="en-US" sz="2000" b="1" dirty="0">
                <a:latin typeface="Source Sans Pro"/>
                <a:ea typeface="+mj-ea"/>
                <a:cs typeface="Source Sans Pro"/>
              </a:rPr>
              <a:t>Quality system essentials (QSEs): A set of building blocks</a:t>
            </a:r>
          </a:p>
        </p:txBody>
      </p:sp>
    </p:spTree>
    <p:extLst>
      <p:ext uri="{BB962C8B-B14F-4D97-AF65-F5344CB8AC3E}">
        <p14:creationId xmlns:p14="http://schemas.microsoft.com/office/powerpoint/2010/main" val="5735170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0329" y="848805"/>
            <a:ext cx="7675432" cy="1143000"/>
          </a:xfrm>
        </p:spPr>
        <p:txBody>
          <a:bodyPr>
            <a:normAutofit/>
          </a:bodyPr>
          <a:lstStyle/>
          <a:p>
            <a:r>
              <a:rPr lang="en-US" sz="2400" dirty="0"/>
              <a:t>Setting the Mean and SD of a new batch of QC materials (CLSI) </a:t>
            </a:r>
            <a:endParaRPr lang="de-DE" sz="2400" dirty="0"/>
          </a:p>
        </p:txBody>
      </p:sp>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50</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sp>
        <p:nvSpPr>
          <p:cNvPr id="7" name="Inhaltsplatzhalter 6"/>
          <p:cNvSpPr>
            <a:spLocks noGrp="1"/>
          </p:cNvSpPr>
          <p:nvPr>
            <p:ph idx="1"/>
          </p:nvPr>
        </p:nvSpPr>
        <p:spPr>
          <a:xfrm>
            <a:off x="420328" y="2043303"/>
            <a:ext cx="7971503" cy="3937168"/>
          </a:xfrm>
        </p:spPr>
        <p:txBody>
          <a:bodyPr>
            <a:noAutofit/>
          </a:bodyPr>
          <a:lstStyle/>
          <a:p>
            <a:r>
              <a:rPr lang="en-US" sz="2000" dirty="0"/>
              <a:t>Over a </a:t>
            </a:r>
            <a:r>
              <a:rPr lang="en-US" sz="2000" b="1" dirty="0"/>
              <a:t>20 days period</a:t>
            </a:r>
            <a:r>
              <a:rPr lang="en-US" sz="2000" dirty="0"/>
              <a:t>, assay one set of new QC material on each on each day along with the existing QC materials.</a:t>
            </a:r>
          </a:p>
          <a:p>
            <a:pPr marL="0" indent="0">
              <a:buNone/>
            </a:pPr>
            <a:endParaRPr lang="en-US" sz="800" dirty="0"/>
          </a:p>
          <a:p>
            <a:r>
              <a:rPr lang="en-US" sz="2000" dirty="0"/>
              <a:t>After the runs are accepted based on the existing QC materials, calculate the </a:t>
            </a:r>
            <a:r>
              <a:rPr lang="en-US" sz="2000" b="1" dirty="0"/>
              <a:t>mean, standard deviation (SD) </a:t>
            </a:r>
            <a:r>
              <a:rPr lang="en-US" sz="2000" dirty="0"/>
              <a:t>and </a:t>
            </a:r>
            <a:r>
              <a:rPr lang="en-US" sz="2000" b="1" dirty="0"/>
              <a:t>coefficient of variance (%CV)</a:t>
            </a:r>
            <a:r>
              <a:rPr lang="en-US" sz="2000" dirty="0"/>
              <a:t> for the new QC material. </a:t>
            </a:r>
          </a:p>
          <a:p>
            <a:pPr marL="0" indent="0">
              <a:buNone/>
            </a:pPr>
            <a:endParaRPr lang="en-US" sz="800" dirty="0"/>
          </a:p>
          <a:p>
            <a:r>
              <a:rPr lang="en-US" sz="2000" dirty="0"/>
              <a:t>Prepare a </a:t>
            </a:r>
            <a:r>
              <a:rPr lang="en-US" sz="2000" b="1" dirty="0"/>
              <a:t>tentative QC chart </a:t>
            </a:r>
            <a:r>
              <a:rPr lang="en-US" sz="2000" dirty="0"/>
              <a:t>for the </a:t>
            </a:r>
            <a:r>
              <a:rPr lang="en-US" sz="2000" dirty="0" err="1"/>
              <a:t>analyte</a:t>
            </a:r>
            <a:r>
              <a:rPr lang="en-US" sz="2000" dirty="0"/>
              <a:t>. Set mean ± 2SD, the 95% confidence limit, as the temporary target ranges, which should be less than the mean ± ALE. </a:t>
            </a:r>
          </a:p>
          <a:p>
            <a:pPr marL="0" indent="0">
              <a:buNone/>
            </a:pPr>
            <a:endParaRPr lang="en-US" sz="800" dirty="0"/>
          </a:p>
          <a:p>
            <a:r>
              <a:rPr lang="en-US" sz="2000" dirty="0"/>
              <a:t>Ideally, the new lot of QC material should overlap with the existing lot of QC for at least 20 batches of assays.</a:t>
            </a:r>
          </a:p>
        </p:txBody>
      </p:sp>
      <p:sp>
        <p:nvSpPr>
          <p:cNvPr id="8" name="Rechteck 7"/>
          <p:cNvSpPr/>
          <p:nvPr/>
        </p:nvSpPr>
        <p:spPr>
          <a:xfrm>
            <a:off x="6145175" y="6417988"/>
            <a:ext cx="2252122" cy="261610"/>
          </a:xfrm>
          <a:prstGeom prst="rect">
            <a:avLst/>
          </a:prstGeom>
        </p:spPr>
        <p:txBody>
          <a:bodyPr wrap="square">
            <a:spAutoFit/>
          </a:bodyPr>
          <a:lstStyle/>
          <a:p>
            <a:r>
              <a:rPr lang="en-US" sz="1100" dirty="0"/>
              <a:t> Source: Tony </a:t>
            </a:r>
            <a:r>
              <a:rPr lang="en-US" sz="1100" dirty="0" err="1"/>
              <a:t>Badrick</a:t>
            </a:r>
            <a:r>
              <a:rPr lang="en-US" sz="1100" dirty="0"/>
              <a:t>, 2013 </a:t>
            </a:r>
          </a:p>
        </p:txBody>
      </p:sp>
    </p:spTree>
    <p:extLst>
      <p:ext uri="{BB962C8B-B14F-4D97-AF65-F5344CB8AC3E}">
        <p14:creationId xmlns:p14="http://schemas.microsoft.com/office/powerpoint/2010/main" val="37557082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0329" y="848805"/>
            <a:ext cx="7675432" cy="1143000"/>
          </a:xfrm>
        </p:spPr>
        <p:txBody>
          <a:bodyPr>
            <a:normAutofit/>
          </a:bodyPr>
          <a:lstStyle/>
          <a:p>
            <a:r>
              <a:rPr lang="en-US" sz="2400" dirty="0"/>
              <a:t>General guidelines for planning and design of QC procedures (CLSI) </a:t>
            </a:r>
            <a:endParaRPr lang="de-DE" sz="2400" dirty="0"/>
          </a:p>
        </p:txBody>
      </p:sp>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51</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sp>
        <p:nvSpPr>
          <p:cNvPr id="7" name="Inhaltsplatzhalter 6"/>
          <p:cNvSpPr>
            <a:spLocks noGrp="1"/>
          </p:cNvSpPr>
          <p:nvPr>
            <p:ph idx="1"/>
          </p:nvPr>
        </p:nvSpPr>
        <p:spPr>
          <a:xfrm>
            <a:off x="420328" y="2043303"/>
            <a:ext cx="7971503" cy="3937168"/>
          </a:xfrm>
        </p:spPr>
        <p:txBody>
          <a:bodyPr>
            <a:noAutofit/>
          </a:bodyPr>
          <a:lstStyle/>
          <a:p>
            <a:pPr marL="0" indent="0">
              <a:buNone/>
            </a:pPr>
            <a:r>
              <a:rPr lang="en-US" sz="2400" dirty="0">
                <a:solidFill>
                  <a:srgbClr val="FF0000"/>
                </a:solidFill>
              </a:rPr>
              <a:t>The essential steps for planning a statistical QC procedure are as follows:</a:t>
            </a:r>
          </a:p>
          <a:p>
            <a:pPr marL="0" indent="0">
              <a:buNone/>
            </a:pPr>
            <a:endParaRPr lang="en-US" sz="800" dirty="0"/>
          </a:p>
          <a:p>
            <a:pPr marL="457200" indent="-457200">
              <a:buAutoNum type="arabicPeriod"/>
            </a:pPr>
            <a:r>
              <a:rPr lang="en-US" sz="2400" dirty="0"/>
              <a:t>Define the quality requirements for the test.</a:t>
            </a:r>
          </a:p>
          <a:p>
            <a:pPr marL="457200" indent="-457200">
              <a:buAutoNum type="arabicPeriod"/>
            </a:pPr>
            <a:r>
              <a:rPr lang="en-US" sz="2400" dirty="0"/>
              <a:t>Determine method precision an bias.</a:t>
            </a:r>
          </a:p>
          <a:p>
            <a:pPr marL="457200" indent="-457200">
              <a:buAutoNum type="arabicPeriod"/>
            </a:pPr>
            <a:r>
              <a:rPr lang="en-US" sz="2400" dirty="0"/>
              <a:t>Identify candidate QC procedures.</a:t>
            </a:r>
          </a:p>
          <a:p>
            <a:pPr marL="457200" indent="-457200">
              <a:buAutoNum type="arabicPeriod"/>
            </a:pPr>
            <a:r>
              <a:rPr lang="en-US" sz="2400" dirty="0"/>
              <a:t>Predict QC performance.</a:t>
            </a:r>
          </a:p>
          <a:p>
            <a:pPr marL="457200" indent="-457200">
              <a:buAutoNum type="arabicPeriod"/>
            </a:pPr>
            <a:r>
              <a:rPr lang="en-US" sz="2400" dirty="0"/>
              <a:t>Set goals for QC performance.</a:t>
            </a:r>
          </a:p>
          <a:p>
            <a:pPr marL="457200" indent="-457200">
              <a:buAutoNum type="arabicPeriod"/>
            </a:pPr>
            <a:r>
              <a:rPr lang="en-US" sz="2400" dirty="0"/>
              <a:t>Select and appropriate QC procedure</a:t>
            </a:r>
          </a:p>
        </p:txBody>
      </p:sp>
      <p:sp>
        <p:nvSpPr>
          <p:cNvPr id="8" name="Rechteck 7"/>
          <p:cNvSpPr/>
          <p:nvPr/>
        </p:nvSpPr>
        <p:spPr>
          <a:xfrm>
            <a:off x="6145175" y="6417988"/>
            <a:ext cx="2252122" cy="261610"/>
          </a:xfrm>
          <a:prstGeom prst="rect">
            <a:avLst/>
          </a:prstGeom>
        </p:spPr>
        <p:txBody>
          <a:bodyPr wrap="square">
            <a:spAutoFit/>
          </a:bodyPr>
          <a:lstStyle/>
          <a:p>
            <a:r>
              <a:rPr lang="en-US" sz="1100" dirty="0"/>
              <a:t> Source: Tony </a:t>
            </a:r>
            <a:r>
              <a:rPr lang="en-US" sz="1100" dirty="0" err="1"/>
              <a:t>Badrick</a:t>
            </a:r>
            <a:r>
              <a:rPr lang="en-US" sz="1100" dirty="0"/>
              <a:t>, 2013 </a:t>
            </a:r>
          </a:p>
        </p:txBody>
      </p:sp>
    </p:spTree>
    <p:extLst>
      <p:ext uri="{BB962C8B-B14F-4D97-AF65-F5344CB8AC3E}">
        <p14:creationId xmlns:p14="http://schemas.microsoft.com/office/powerpoint/2010/main" val="24502652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0329" y="848805"/>
            <a:ext cx="7675432" cy="1143000"/>
          </a:xfrm>
        </p:spPr>
        <p:txBody>
          <a:bodyPr>
            <a:normAutofit/>
          </a:bodyPr>
          <a:lstStyle/>
          <a:p>
            <a:r>
              <a:rPr lang="en-US" sz="2400" dirty="0"/>
              <a:t>Frequency of QC - 1 </a:t>
            </a:r>
            <a:endParaRPr lang="de-DE" sz="2400" dirty="0"/>
          </a:p>
        </p:txBody>
      </p:sp>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52</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sp>
        <p:nvSpPr>
          <p:cNvPr id="7" name="Inhaltsplatzhalter 6"/>
          <p:cNvSpPr>
            <a:spLocks noGrp="1"/>
          </p:cNvSpPr>
          <p:nvPr>
            <p:ph idx="1"/>
          </p:nvPr>
        </p:nvSpPr>
        <p:spPr>
          <a:xfrm>
            <a:off x="420328" y="1910568"/>
            <a:ext cx="7971503" cy="3708568"/>
          </a:xfrm>
        </p:spPr>
        <p:txBody>
          <a:bodyPr>
            <a:noAutofit/>
          </a:bodyPr>
          <a:lstStyle/>
          <a:p>
            <a:r>
              <a:rPr lang="en-US" sz="2000" dirty="0"/>
              <a:t>Although </a:t>
            </a:r>
            <a:r>
              <a:rPr lang="en-US" sz="2000" b="1" dirty="0"/>
              <a:t>minimum regulatory standards </a:t>
            </a:r>
            <a:r>
              <a:rPr lang="en-US" sz="2000" dirty="0"/>
              <a:t>exist for determining QC testing frequency, decision regarding when and how to run QC samples are </a:t>
            </a:r>
            <a:r>
              <a:rPr lang="en-US" sz="2000" b="1" dirty="0"/>
              <a:t>not standardized</a:t>
            </a:r>
            <a:r>
              <a:rPr lang="en-US" sz="2000" dirty="0"/>
              <a:t>.</a:t>
            </a:r>
          </a:p>
          <a:p>
            <a:pPr marL="0" indent="0">
              <a:buNone/>
            </a:pPr>
            <a:endParaRPr lang="en-US" sz="800" dirty="0"/>
          </a:p>
          <a:p>
            <a:r>
              <a:rPr lang="en-US" sz="2000" dirty="0"/>
              <a:t>Most QC testing strategies test control samples at </a:t>
            </a:r>
            <a:r>
              <a:rPr lang="en-US" sz="2000" b="1" dirty="0"/>
              <a:t>fixed time intervals</a:t>
            </a:r>
            <a:r>
              <a:rPr lang="en-US" sz="2000" dirty="0"/>
              <a:t>, often placing the same samples in the same position on the instrument during subsequent QC events and leaving large gaps of time when control samples are never run, yet patient samples are being tested.</a:t>
            </a:r>
          </a:p>
          <a:p>
            <a:pPr marL="0" indent="0">
              <a:buNone/>
            </a:pPr>
            <a:endParaRPr lang="en-US" sz="800" dirty="0"/>
          </a:p>
          <a:p>
            <a:r>
              <a:rPr lang="en-US" sz="2000" dirty="0"/>
              <a:t>An analytical run is generally defined by CLIA as an </a:t>
            </a:r>
            <a:r>
              <a:rPr lang="en-US" sz="2000" b="1" dirty="0"/>
              <a:t>8 hour to 24 hour interval </a:t>
            </a:r>
            <a:r>
              <a:rPr lang="en-US" sz="2000" dirty="0"/>
              <a:t>during which </a:t>
            </a:r>
            <a:r>
              <a:rPr lang="en-US" sz="2000" b="1" dirty="0"/>
              <a:t>control materials must be analyzed</a:t>
            </a:r>
            <a:r>
              <a:rPr lang="en-US" sz="2000" dirty="0"/>
              <a:t>.</a:t>
            </a:r>
          </a:p>
          <a:p>
            <a:pPr marL="0" indent="0">
              <a:buNone/>
            </a:pPr>
            <a:endParaRPr lang="en-US" sz="800" dirty="0"/>
          </a:p>
        </p:txBody>
      </p:sp>
      <p:sp>
        <p:nvSpPr>
          <p:cNvPr id="8" name="Rechteck 7"/>
          <p:cNvSpPr/>
          <p:nvPr/>
        </p:nvSpPr>
        <p:spPr>
          <a:xfrm>
            <a:off x="6145175" y="6417988"/>
            <a:ext cx="2252122" cy="261610"/>
          </a:xfrm>
          <a:prstGeom prst="rect">
            <a:avLst/>
          </a:prstGeom>
        </p:spPr>
        <p:txBody>
          <a:bodyPr wrap="square">
            <a:spAutoFit/>
          </a:bodyPr>
          <a:lstStyle/>
          <a:p>
            <a:r>
              <a:rPr lang="en-US" sz="1100" dirty="0"/>
              <a:t> Source: Tony </a:t>
            </a:r>
            <a:r>
              <a:rPr lang="en-US" sz="1100" dirty="0" err="1"/>
              <a:t>Badrick</a:t>
            </a:r>
            <a:r>
              <a:rPr lang="en-US" sz="1100" dirty="0"/>
              <a:t>, 2013 </a:t>
            </a:r>
          </a:p>
        </p:txBody>
      </p:sp>
    </p:spTree>
    <p:extLst>
      <p:ext uri="{BB962C8B-B14F-4D97-AF65-F5344CB8AC3E}">
        <p14:creationId xmlns:p14="http://schemas.microsoft.com/office/powerpoint/2010/main" val="19172031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0329" y="848805"/>
            <a:ext cx="7675432" cy="1143000"/>
          </a:xfrm>
        </p:spPr>
        <p:txBody>
          <a:bodyPr>
            <a:normAutofit/>
          </a:bodyPr>
          <a:lstStyle/>
          <a:p>
            <a:r>
              <a:rPr lang="en-US" sz="2400" dirty="0"/>
              <a:t>Frequency of QC - 2 </a:t>
            </a:r>
            <a:endParaRPr lang="de-DE" sz="2400" dirty="0"/>
          </a:p>
        </p:txBody>
      </p:sp>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53</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sp>
        <p:nvSpPr>
          <p:cNvPr id="7" name="Inhaltsplatzhalter 6"/>
          <p:cNvSpPr>
            <a:spLocks noGrp="1"/>
          </p:cNvSpPr>
          <p:nvPr>
            <p:ph idx="1"/>
          </p:nvPr>
        </p:nvSpPr>
        <p:spPr>
          <a:xfrm>
            <a:off x="420328" y="1925316"/>
            <a:ext cx="7971503" cy="4180516"/>
          </a:xfrm>
        </p:spPr>
        <p:txBody>
          <a:bodyPr>
            <a:noAutofit/>
          </a:bodyPr>
          <a:lstStyle/>
          <a:p>
            <a:pPr marL="0" indent="0">
              <a:buNone/>
            </a:pPr>
            <a:r>
              <a:rPr lang="en-US" sz="2000" b="1" dirty="0">
                <a:solidFill>
                  <a:srgbClr val="FF0000"/>
                </a:solidFill>
              </a:rPr>
              <a:t>Strategies for QC testing Schedules:</a:t>
            </a:r>
          </a:p>
          <a:p>
            <a:pPr marL="0" indent="0">
              <a:buNone/>
            </a:pPr>
            <a:endParaRPr lang="en-US" sz="800" dirty="0"/>
          </a:p>
          <a:p>
            <a:r>
              <a:rPr lang="en-US" sz="2000" b="1" dirty="0"/>
              <a:t>Strategy 1:</a:t>
            </a:r>
            <a:r>
              <a:rPr lang="en-US" sz="2000" dirty="0"/>
              <a:t> QC events scheduled at fixed time intervals. </a:t>
            </a:r>
          </a:p>
          <a:p>
            <a:pPr marL="0" indent="0">
              <a:buNone/>
            </a:pPr>
            <a:endParaRPr lang="en-US" sz="800" dirty="0"/>
          </a:p>
          <a:p>
            <a:r>
              <a:rPr lang="en-US" sz="2000" b="1" dirty="0"/>
              <a:t>Strategy 2: </a:t>
            </a:r>
            <a:r>
              <a:rPr lang="en-US" sz="2000" dirty="0"/>
              <a:t>QC events randomly scheduled within fixed time intervals.</a:t>
            </a:r>
          </a:p>
          <a:p>
            <a:pPr marL="0" indent="0">
              <a:buNone/>
            </a:pPr>
            <a:endParaRPr lang="en-US" sz="800" dirty="0"/>
          </a:p>
          <a:p>
            <a:r>
              <a:rPr lang="en-US" sz="2000" b="1" dirty="0"/>
              <a:t>Strategy 3:</a:t>
            </a:r>
            <a:r>
              <a:rPr lang="en-US" sz="2000" dirty="0"/>
              <a:t> QC events scheduled at random intervals.</a:t>
            </a:r>
          </a:p>
          <a:p>
            <a:pPr marL="0" indent="0">
              <a:buNone/>
            </a:pPr>
            <a:endParaRPr lang="en-US" sz="800" dirty="0"/>
          </a:p>
          <a:p>
            <a:r>
              <a:rPr lang="en-US" sz="2000" b="1" dirty="0"/>
              <a:t>Strategy 4:</a:t>
            </a:r>
            <a:r>
              <a:rPr lang="en-US" sz="2000" dirty="0"/>
              <a:t> QC events scheduled at a random interval, followed by a series of </a:t>
            </a:r>
            <a:r>
              <a:rPr lang="en-US" sz="2000" i="1" dirty="0"/>
              <a:t>n</a:t>
            </a:r>
            <a:r>
              <a:rPr lang="en-US" sz="2000" dirty="0"/>
              <a:t> QC events scheduled at fixed intervals.</a:t>
            </a:r>
          </a:p>
          <a:p>
            <a:pPr marL="0" indent="0">
              <a:buNone/>
            </a:pPr>
            <a:endParaRPr lang="en-US" sz="800" dirty="0"/>
          </a:p>
          <a:p>
            <a:r>
              <a:rPr lang="en-US" sz="2000" b="1" dirty="0"/>
              <a:t>Strategy 5:</a:t>
            </a:r>
            <a:r>
              <a:rPr lang="en-US" sz="2000" dirty="0"/>
              <a:t> The average interval between QC events was set at eight hours for all of the evaluated scheduling strategies.   </a:t>
            </a:r>
          </a:p>
          <a:p>
            <a:pPr marL="0" indent="0">
              <a:buNone/>
            </a:pPr>
            <a:endParaRPr lang="en-US" sz="2000" dirty="0"/>
          </a:p>
        </p:txBody>
      </p:sp>
      <p:sp>
        <p:nvSpPr>
          <p:cNvPr id="8" name="Rechteck 7"/>
          <p:cNvSpPr/>
          <p:nvPr/>
        </p:nvSpPr>
        <p:spPr>
          <a:xfrm>
            <a:off x="6145175" y="6417988"/>
            <a:ext cx="2252122" cy="261610"/>
          </a:xfrm>
          <a:prstGeom prst="rect">
            <a:avLst/>
          </a:prstGeom>
        </p:spPr>
        <p:txBody>
          <a:bodyPr wrap="square">
            <a:spAutoFit/>
          </a:bodyPr>
          <a:lstStyle/>
          <a:p>
            <a:r>
              <a:rPr lang="en-US" sz="1100" dirty="0"/>
              <a:t> Source: Tony </a:t>
            </a:r>
            <a:r>
              <a:rPr lang="en-US" sz="1100" dirty="0" err="1"/>
              <a:t>Badrick</a:t>
            </a:r>
            <a:r>
              <a:rPr lang="en-US" sz="1100" dirty="0"/>
              <a:t>, 2013 </a:t>
            </a:r>
          </a:p>
        </p:txBody>
      </p:sp>
    </p:spTree>
    <p:extLst>
      <p:ext uri="{BB962C8B-B14F-4D97-AF65-F5344CB8AC3E}">
        <p14:creationId xmlns:p14="http://schemas.microsoft.com/office/powerpoint/2010/main" val="3732666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0329" y="848805"/>
            <a:ext cx="4906744" cy="668268"/>
          </a:xfrm>
        </p:spPr>
        <p:txBody>
          <a:bodyPr>
            <a:normAutofit/>
          </a:bodyPr>
          <a:lstStyle/>
          <a:p>
            <a:r>
              <a:rPr lang="en-US" sz="2400" dirty="0"/>
              <a:t>How to Implement a QC Program </a:t>
            </a:r>
            <a:endParaRPr lang="de-DE" sz="2400" dirty="0"/>
          </a:p>
        </p:txBody>
      </p:sp>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54</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sp>
        <p:nvSpPr>
          <p:cNvPr id="3" name="Inhaltsplatzhalter 2"/>
          <p:cNvSpPr>
            <a:spLocks noGrp="1"/>
          </p:cNvSpPr>
          <p:nvPr>
            <p:ph idx="1"/>
          </p:nvPr>
        </p:nvSpPr>
        <p:spPr>
          <a:xfrm>
            <a:off x="481744" y="1672069"/>
            <a:ext cx="7844837" cy="4104983"/>
          </a:xfrm>
        </p:spPr>
        <p:txBody>
          <a:bodyPr>
            <a:normAutofit fontScale="92500" lnSpcReduction="10000"/>
          </a:bodyPr>
          <a:lstStyle/>
          <a:p>
            <a:pPr marL="457200" indent="-457200">
              <a:buAutoNum type="arabicPeriod"/>
            </a:pPr>
            <a:r>
              <a:rPr lang="en-US" sz="2400" dirty="0"/>
              <a:t>Establish written policies and procedures</a:t>
            </a:r>
          </a:p>
          <a:p>
            <a:pPr marL="457200" indent="-457200">
              <a:buAutoNum type="arabicPeriod"/>
            </a:pPr>
            <a:r>
              <a:rPr lang="en-US" sz="2400" dirty="0"/>
              <a:t>Assign responsibility for monitoring and reviewing.</a:t>
            </a:r>
          </a:p>
          <a:p>
            <a:pPr marL="457200" indent="-457200">
              <a:buAutoNum type="arabicPeriod"/>
            </a:pPr>
            <a:r>
              <a:rPr lang="en-US" sz="2400" dirty="0"/>
              <a:t>Train staff.</a:t>
            </a:r>
          </a:p>
          <a:p>
            <a:pPr marL="457200" indent="-457200">
              <a:buAutoNum type="arabicPeriod"/>
            </a:pPr>
            <a:r>
              <a:rPr lang="en-US" sz="2400" dirty="0"/>
              <a:t>Obtain control materials.</a:t>
            </a:r>
          </a:p>
          <a:p>
            <a:pPr marL="457200" indent="-457200">
              <a:buAutoNum type="arabicPeriod"/>
            </a:pPr>
            <a:r>
              <a:rPr lang="en-US" sz="2400" dirty="0"/>
              <a:t>Collect data.</a:t>
            </a:r>
          </a:p>
          <a:p>
            <a:pPr marL="457200" indent="-457200">
              <a:buAutoNum type="arabicPeriod"/>
            </a:pPr>
            <a:r>
              <a:rPr lang="en-US" sz="2400" dirty="0"/>
              <a:t>Set target values (mean, SD).</a:t>
            </a:r>
          </a:p>
          <a:p>
            <a:pPr marL="457200" indent="-457200">
              <a:buAutoNum type="arabicPeriod"/>
            </a:pPr>
            <a:r>
              <a:rPr lang="en-US" sz="2400" dirty="0"/>
              <a:t>Establish Levey-Jennings charts.</a:t>
            </a:r>
          </a:p>
          <a:p>
            <a:pPr marL="457200" indent="-457200">
              <a:buAutoNum type="arabicPeriod"/>
            </a:pPr>
            <a:r>
              <a:rPr lang="en-US" sz="2400" dirty="0"/>
              <a:t>Routinely plot control data.</a:t>
            </a:r>
          </a:p>
          <a:p>
            <a:pPr marL="457200" indent="-457200">
              <a:buAutoNum type="arabicPeriod"/>
            </a:pPr>
            <a:r>
              <a:rPr lang="en-US" sz="2400" dirty="0"/>
              <a:t>Establish and implement troubleshooting and corrective action protocols.</a:t>
            </a:r>
          </a:p>
          <a:p>
            <a:pPr marL="457200" indent="-457200">
              <a:buAutoNum type="arabicPeriod"/>
            </a:pPr>
            <a:r>
              <a:rPr lang="en-US" sz="2400" dirty="0"/>
              <a:t>Establish and maintain system for documentation. </a:t>
            </a:r>
          </a:p>
        </p:txBody>
      </p:sp>
      <p:sp>
        <p:nvSpPr>
          <p:cNvPr id="7" name="Rechteck 6"/>
          <p:cNvSpPr/>
          <p:nvPr/>
        </p:nvSpPr>
        <p:spPr>
          <a:xfrm>
            <a:off x="6145175" y="6417988"/>
            <a:ext cx="2252122" cy="261610"/>
          </a:xfrm>
          <a:prstGeom prst="rect">
            <a:avLst/>
          </a:prstGeom>
        </p:spPr>
        <p:txBody>
          <a:bodyPr wrap="square">
            <a:spAutoFit/>
          </a:bodyPr>
          <a:lstStyle/>
          <a:p>
            <a:r>
              <a:rPr lang="en-US" sz="1100" dirty="0"/>
              <a:t> Source: Tony </a:t>
            </a:r>
            <a:r>
              <a:rPr lang="en-US" sz="1100" dirty="0" err="1"/>
              <a:t>Badrick</a:t>
            </a:r>
            <a:r>
              <a:rPr lang="en-US" sz="1100" dirty="0"/>
              <a:t>, 2013 </a:t>
            </a:r>
          </a:p>
        </p:txBody>
      </p:sp>
    </p:spTree>
    <p:extLst>
      <p:ext uri="{BB962C8B-B14F-4D97-AF65-F5344CB8AC3E}">
        <p14:creationId xmlns:p14="http://schemas.microsoft.com/office/powerpoint/2010/main" val="22075398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0329" y="848805"/>
            <a:ext cx="7675432" cy="1143000"/>
          </a:xfrm>
        </p:spPr>
        <p:txBody>
          <a:bodyPr>
            <a:normAutofit/>
          </a:bodyPr>
          <a:lstStyle/>
          <a:p>
            <a:r>
              <a:rPr lang="en-US" sz="2400" dirty="0"/>
              <a:t>Control Rules </a:t>
            </a:r>
            <a:endParaRPr lang="de-DE" sz="2400" dirty="0"/>
          </a:p>
        </p:txBody>
      </p:sp>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55</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sp>
        <p:nvSpPr>
          <p:cNvPr id="3" name="Inhaltsplatzhalter 2"/>
          <p:cNvSpPr>
            <a:spLocks noGrp="1"/>
          </p:cNvSpPr>
          <p:nvPr>
            <p:ph idx="1"/>
          </p:nvPr>
        </p:nvSpPr>
        <p:spPr>
          <a:xfrm>
            <a:off x="474818" y="2227415"/>
            <a:ext cx="7675432" cy="2787931"/>
          </a:xfrm>
        </p:spPr>
        <p:txBody>
          <a:bodyPr>
            <a:normAutofit/>
          </a:bodyPr>
          <a:lstStyle/>
          <a:p>
            <a:r>
              <a:rPr lang="en-US" sz="2400" dirty="0"/>
              <a:t>The laboratory uses </a:t>
            </a:r>
            <a:r>
              <a:rPr lang="en-US" sz="2400" b="1" dirty="0">
                <a:solidFill>
                  <a:srgbClr val="FF0000"/>
                </a:solidFill>
              </a:rPr>
              <a:t>control rules </a:t>
            </a:r>
            <a:r>
              <a:rPr lang="en-US" sz="2400" dirty="0"/>
              <a:t>to assess if an analytical run has performed according to specifications.</a:t>
            </a:r>
          </a:p>
          <a:p>
            <a:pPr marL="0" indent="0">
              <a:buNone/>
            </a:pPr>
            <a:endParaRPr lang="en-US" sz="1000" dirty="0"/>
          </a:p>
          <a:p>
            <a:r>
              <a:rPr lang="en-US" sz="2400" dirty="0"/>
              <a:t>The laboratory assesses this on the basis of repeated measurements of quality control material and comparing these against </a:t>
            </a:r>
            <a:r>
              <a:rPr lang="en-US" sz="2400" b="1" dirty="0">
                <a:solidFill>
                  <a:srgbClr val="FF0000"/>
                </a:solidFill>
              </a:rPr>
              <a:t>statistical rules</a:t>
            </a:r>
            <a:r>
              <a:rPr lang="en-US" sz="2400" dirty="0"/>
              <a:t>.</a:t>
            </a:r>
          </a:p>
        </p:txBody>
      </p:sp>
      <p:sp>
        <p:nvSpPr>
          <p:cNvPr id="7" name="Rechteck 6"/>
          <p:cNvSpPr/>
          <p:nvPr/>
        </p:nvSpPr>
        <p:spPr>
          <a:xfrm>
            <a:off x="6145175" y="6417988"/>
            <a:ext cx="2252122" cy="261610"/>
          </a:xfrm>
          <a:prstGeom prst="rect">
            <a:avLst/>
          </a:prstGeom>
        </p:spPr>
        <p:txBody>
          <a:bodyPr wrap="square">
            <a:spAutoFit/>
          </a:bodyPr>
          <a:lstStyle/>
          <a:p>
            <a:r>
              <a:rPr lang="en-US" sz="1100" dirty="0"/>
              <a:t> Source: Tony </a:t>
            </a:r>
            <a:r>
              <a:rPr lang="en-US" sz="1100" dirty="0" err="1"/>
              <a:t>Badrick</a:t>
            </a:r>
            <a:r>
              <a:rPr lang="en-US" sz="1100" dirty="0"/>
              <a:t>, 2013 </a:t>
            </a:r>
          </a:p>
        </p:txBody>
      </p:sp>
    </p:spTree>
    <p:extLst>
      <p:ext uri="{BB962C8B-B14F-4D97-AF65-F5344CB8AC3E}">
        <p14:creationId xmlns:p14="http://schemas.microsoft.com/office/powerpoint/2010/main" val="7538472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0329" y="848805"/>
            <a:ext cx="2669235" cy="758322"/>
          </a:xfrm>
        </p:spPr>
        <p:txBody>
          <a:bodyPr>
            <a:normAutofit/>
          </a:bodyPr>
          <a:lstStyle/>
          <a:p>
            <a:r>
              <a:rPr lang="en-US" sz="2400" dirty="0"/>
              <a:t>Quality Control </a:t>
            </a:r>
            <a:endParaRPr lang="de-DE" sz="2400" dirty="0"/>
          </a:p>
        </p:txBody>
      </p:sp>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56</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sp>
        <p:nvSpPr>
          <p:cNvPr id="3" name="Inhaltsplatzhalter 2"/>
          <p:cNvSpPr>
            <a:spLocks noGrp="1"/>
          </p:cNvSpPr>
          <p:nvPr>
            <p:ph idx="1"/>
          </p:nvPr>
        </p:nvSpPr>
        <p:spPr>
          <a:xfrm>
            <a:off x="363981" y="1841071"/>
            <a:ext cx="7955673" cy="4104983"/>
          </a:xfrm>
        </p:spPr>
        <p:txBody>
          <a:bodyPr>
            <a:normAutofit/>
          </a:bodyPr>
          <a:lstStyle/>
          <a:p>
            <a:r>
              <a:rPr lang="en-US" sz="2400" dirty="0"/>
              <a:t>Each laboratory will have a </a:t>
            </a:r>
            <a:r>
              <a:rPr lang="en-US" sz="2400" b="1" dirty="0">
                <a:solidFill>
                  <a:srgbClr val="FF0000"/>
                </a:solidFill>
              </a:rPr>
              <a:t>quality control system </a:t>
            </a:r>
            <a:r>
              <a:rPr lang="en-US" sz="2400" dirty="0"/>
              <a:t>which consists of </a:t>
            </a:r>
            <a:r>
              <a:rPr lang="en-US" sz="2400" b="1" dirty="0">
                <a:solidFill>
                  <a:srgbClr val="FF0000"/>
                </a:solidFill>
              </a:rPr>
              <a:t>quality control material</a:t>
            </a:r>
            <a:r>
              <a:rPr lang="en-US" sz="2400" dirty="0"/>
              <a:t>, </a:t>
            </a:r>
            <a:r>
              <a:rPr lang="en-US" sz="2400" b="1" dirty="0">
                <a:solidFill>
                  <a:srgbClr val="FF0000"/>
                </a:solidFill>
              </a:rPr>
              <a:t>quality control rules </a:t>
            </a:r>
            <a:r>
              <a:rPr lang="en-US" sz="2400" dirty="0"/>
              <a:t>and a process to follow when </a:t>
            </a:r>
            <a:r>
              <a:rPr lang="en-US" sz="2400" b="1" dirty="0">
                <a:solidFill>
                  <a:srgbClr val="FF0000"/>
                </a:solidFill>
              </a:rPr>
              <a:t>rules alert the operator</a:t>
            </a:r>
            <a:r>
              <a:rPr lang="en-US" sz="2400" dirty="0"/>
              <a:t> to a failure or a warning. </a:t>
            </a:r>
          </a:p>
          <a:p>
            <a:pPr marL="0" indent="0">
              <a:buNone/>
            </a:pPr>
            <a:endParaRPr lang="en-US" sz="800" dirty="0"/>
          </a:p>
          <a:p>
            <a:r>
              <a:rPr lang="en-US" sz="2400" dirty="0"/>
              <a:t>Quality control materials will often consist of </a:t>
            </a:r>
            <a:r>
              <a:rPr lang="en-US" sz="2400" b="1" dirty="0">
                <a:solidFill>
                  <a:srgbClr val="FF0000"/>
                </a:solidFill>
              </a:rPr>
              <a:t>multiple samples </a:t>
            </a:r>
            <a:r>
              <a:rPr lang="en-US" sz="2400" dirty="0"/>
              <a:t>containing </a:t>
            </a:r>
            <a:r>
              <a:rPr lang="en-US" sz="2400" dirty="0" err="1"/>
              <a:t>analytes</a:t>
            </a:r>
            <a:r>
              <a:rPr lang="en-US" sz="2400" dirty="0"/>
              <a:t> at </a:t>
            </a:r>
            <a:r>
              <a:rPr lang="en-US" sz="2400" b="1" dirty="0">
                <a:solidFill>
                  <a:srgbClr val="FF0000"/>
                </a:solidFill>
              </a:rPr>
              <a:t>different concentration </a:t>
            </a:r>
            <a:r>
              <a:rPr lang="en-US" sz="2400" dirty="0"/>
              <a:t>levels.</a:t>
            </a:r>
          </a:p>
          <a:p>
            <a:pPr marL="0" indent="0">
              <a:buNone/>
            </a:pPr>
            <a:endParaRPr lang="en-US" sz="800" dirty="0"/>
          </a:p>
          <a:p>
            <a:r>
              <a:rPr lang="en-US" sz="2400" dirty="0"/>
              <a:t>Quality control rules are usually </a:t>
            </a:r>
            <a:r>
              <a:rPr lang="en-US" sz="2400" b="1" dirty="0">
                <a:solidFill>
                  <a:srgbClr val="FF0000"/>
                </a:solidFill>
              </a:rPr>
              <a:t>different</a:t>
            </a:r>
            <a:r>
              <a:rPr lang="en-US" sz="2400" dirty="0"/>
              <a:t> for different laboratories. </a:t>
            </a:r>
          </a:p>
        </p:txBody>
      </p:sp>
      <p:sp>
        <p:nvSpPr>
          <p:cNvPr id="7" name="Rechteck 6"/>
          <p:cNvSpPr/>
          <p:nvPr/>
        </p:nvSpPr>
        <p:spPr>
          <a:xfrm>
            <a:off x="6145175" y="6417988"/>
            <a:ext cx="2252122" cy="261610"/>
          </a:xfrm>
          <a:prstGeom prst="rect">
            <a:avLst/>
          </a:prstGeom>
        </p:spPr>
        <p:txBody>
          <a:bodyPr wrap="square">
            <a:spAutoFit/>
          </a:bodyPr>
          <a:lstStyle/>
          <a:p>
            <a:r>
              <a:rPr lang="en-US" sz="1100" dirty="0"/>
              <a:t> Source: Tony </a:t>
            </a:r>
            <a:r>
              <a:rPr lang="en-US" sz="1100" dirty="0" err="1"/>
              <a:t>Badrick</a:t>
            </a:r>
            <a:r>
              <a:rPr lang="en-US" sz="1100" dirty="0"/>
              <a:t>, 2013 </a:t>
            </a:r>
          </a:p>
        </p:txBody>
      </p:sp>
    </p:spTree>
    <p:extLst>
      <p:ext uri="{BB962C8B-B14F-4D97-AF65-F5344CB8AC3E}">
        <p14:creationId xmlns:p14="http://schemas.microsoft.com/office/powerpoint/2010/main" val="36880684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0329" y="952714"/>
            <a:ext cx="7675432" cy="640559"/>
          </a:xfrm>
        </p:spPr>
        <p:txBody>
          <a:bodyPr>
            <a:normAutofit/>
          </a:bodyPr>
          <a:lstStyle/>
          <a:p>
            <a:r>
              <a:rPr lang="en-US" sz="2400" dirty="0"/>
              <a:t>Simple Quality Control Rule </a:t>
            </a:r>
            <a:endParaRPr lang="de-DE" sz="2400" dirty="0"/>
          </a:p>
        </p:txBody>
      </p:sp>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57</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sp>
        <p:nvSpPr>
          <p:cNvPr id="3" name="Inhaltsplatzhalter 2"/>
          <p:cNvSpPr>
            <a:spLocks noGrp="1"/>
          </p:cNvSpPr>
          <p:nvPr>
            <p:ph idx="1"/>
          </p:nvPr>
        </p:nvSpPr>
        <p:spPr>
          <a:xfrm>
            <a:off x="420329" y="1756949"/>
            <a:ext cx="7675432" cy="4104983"/>
          </a:xfrm>
        </p:spPr>
        <p:txBody>
          <a:bodyPr>
            <a:normAutofit fontScale="92500"/>
          </a:bodyPr>
          <a:lstStyle/>
          <a:p>
            <a:r>
              <a:rPr lang="en-US" sz="2400" dirty="0"/>
              <a:t>As an example of how these quality control rules work consider the 1</a:t>
            </a:r>
            <a:r>
              <a:rPr lang="en-US" sz="2400" baseline="-25000" dirty="0"/>
              <a:t>2s</a:t>
            </a:r>
            <a:r>
              <a:rPr lang="en-US" sz="2400" dirty="0"/>
              <a:t> rule which rejects an analytical run (or warns of analytical problems) when 1 control observation exceeds the 2s control limit (2 standard deviations from the mean).</a:t>
            </a:r>
          </a:p>
          <a:p>
            <a:pPr marL="0" indent="0">
              <a:buNone/>
            </a:pPr>
            <a:endParaRPr lang="en-US" sz="900" dirty="0"/>
          </a:p>
          <a:p>
            <a:r>
              <a:rPr lang="en-US" sz="2400" dirty="0"/>
              <a:t>If a quality control sample is measured many times the mean and standard deviation of these measurements can be calculated.</a:t>
            </a:r>
          </a:p>
          <a:p>
            <a:pPr marL="0" indent="0">
              <a:buNone/>
            </a:pPr>
            <a:endParaRPr lang="en-US" sz="900" dirty="0"/>
          </a:p>
          <a:p>
            <a:r>
              <a:rPr lang="en-US" sz="2400" dirty="0"/>
              <a:t>Then 95% of all measurements will lie writhing the range mean +/- 2SD.</a:t>
            </a:r>
          </a:p>
          <a:p>
            <a:pPr marL="0" indent="0">
              <a:buNone/>
            </a:pPr>
            <a:endParaRPr lang="en-US" sz="900" dirty="0"/>
          </a:p>
          <a:p>
            <a:r>
              <a:rPr lang="en-US" sz="2400" dirty="0"/>
              <a:t>This means that 19 of 20 results should fall within this range.</a:t>
            </a:r>
          </a:p>
        </p:txBody>
      </p:sp>
      <p:sp>
        <p:nvSpPr>
          <p:cNvPr id="7" name="Rechteck 6"/>
          <p:cNvSpPr/>
          <p:nvPr/>
        </p:nvSpPr>
        <p:spPr>
          <a:xfrm>
            <a:off x="6145175" y="6417988"/>
            <a:ext cx="2252122" cy="261610"/>
          </a:xfrm>
          <a:prstGeom prst="rect">
            <a:avLst/>
          </a:prstGeom>
        </p:spPr>
        <p:txBody>
          <a:bodyPr wrap="square">
            <a:spAutoFit/>
          </a:bodyPr>
          <a:lstStyle/>
          <a:p>
            <a:r>
              <a:rPr lang="en-US" sz="1100" dirty="0"/>
              <a:t> Source: Tony </a:t>
            </a:r>
            <a:r>
              <a:rPr lang="en-US" sz="1100" dirty="0" err="1"/>
              <a:t>Badrick</a:t>
            </a:r>
            <a:r>
              <a:rPr lang="en-US" sz="1100" dirty="0"/>
              <a:t>, 2013 </a:t>
            </a:r>
          </a:p>
        </p:txBody>
      </p:sp>
    </p:spTree>
    <p:extLst>
      <p:ext uri="{BB962C8B-B14F-4D97-AF65-F5344CB8AC3E}">
        <p14:creationId xmlns:p14="http://schemas.microsoft.com/office/powerpoint/2010/main" val="26028997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fld id="{C916D949-773C-3845-BFBA-C7D9987445EE}" type="datetime1">
              <a:rPr lang="de-DE" smtClean="0">
                <a:solidFill>
                  <a:prstClr val="black"/>
                </a:solidFill>
              </a:rPr>
              <a:pPr/>
              <a:t>02.05.2018</a:t>
            </a:fld>
            <a:endParaRPr lang="de-DE" dirty="0">
              <a:solidFill>
                <a:prstClr val="black"/>
              </a:solidFill>
            </a:endParaRPr>
          </a:p>
        </p:txBody>
      </p:sp>
      <p:sp>
        <p:nvSpPr>
          <p:cNvPr id="5" name="Foliennummernplatzhalter 4"/>
          <p:cNvSpPr>
            <a:spLocks noGrp="1"/>
          </p:cNvSpPr>
          <p:nvPr>
            <p:ph type="sldNum" sz="quarter" idx="4"/>
          </p:nvPr>
        </p:nvSpPr>
        <p:spPr/>
        <p:txBody>
          <a:bodyPr/>
          <a:lstStyle/>
          <a:p>
            <a:fld id="{E7BE1CCD-89A0-CC45-BF3E-2A331A7F0490}" type="slidenum">
              <a:rPr lang="de-DE" smtClean="0">
                <a:solidFill>
                  <a:prstClr val="black"/>
                </a:solidFill>
              </a:rPr>
              <a:pPr/>
              <a:t>58</a:t>
            </a:fld>
            <a:endParaRPr lang="de-DE" dirty="0">
              <a:solidFill>
                <a:prstClr val="black"/>
              </a:solidFill>
            </a:endParaRPr>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pic>
        <p:nvPicPr>
          <p:cNvPr id="7" name="Inhaltsplatzhalter 6"/>
          <p:cNvPicPr>
            <a:picLocks noGrp="1" noChangeAspect="1"/>
          </p:cNvPicPr>
          <p:nvPr>
            <p:ph idx="1"/>
          </p:nvPr>
        </p:nvPicPr>
        <p:blipFill>
          <a:blip r:embed="rId4"/>
          <a:stretch>
            <a:fillRect/>
          </a:stretch>
        </p:blipFill>
        <p:spPr>
          <a:xfrm>
            <a:off x="420329" y="929844"/>
            <a:ext cx="7082836" cy="5317678"/>
          </a:xfrm>
          <a:prstGeom prst="rect">
            <a:avLst/>
          </a:prstGeom>
        </p:spPr>
      </p:pic>
      <p:pic>
        <p:nvPicPr>
          <p:cNvPr id="2" name="Grafik 1"/>
          <p:cNvPicPr>
            <a:picLocks noChangeAspect="1"/>
          </p:cNvPicPr>
          <p:nvPr/>
        </p:nvPicPr>
        <p:blipFill>
          <a:blip r:embed="rId5"/>
          <a:stretch>
            <a:fillRect/>
          </a:stretch>
        </p:blipFill>
        <p:spPr>
          <a:xfrm>
            <a:off x="7174011" y="1422203"/>
            <a:ext cx="1492574" cy="1859055"/>
          </a:xfrm>
          <a:prstGeom prst="rect">
            <a:avLst/>
          </a:prstGeom>
        </p:spPr>
      </p:pic>
      <p:sp>
        <p:nvSpPr>
          <p:cNvPr id="8" name="Textfeld 7"/>
          <p:cNvSpPr txBox="1"/>
          <p:nvPr/>
        </p:nvSpPr>
        <p:spPr>
          <a:xfrm>
            <a:off x="7174011" y="3525470"/>
            <a:ext cx="1532407" cy="338554"/>
          </a:xfrm>
          <a:prstGeom prst="rect">
            <a:avLst/>
          </a:prstGeom>
          <a:noFill/>
        </p:spPr>
        <p:txBody>
          <a:bodyPr wrap="none" rtlCol="0">
            <a:spAutoFit/>
          </a:bodyPr>
          <a:lstStyle/>
          <a:p>
            <a:r>
              <a:rPr lang="en-US" sz="1600" dirty="0"/>
              <a:t>James Westgard</a:t>
            </a:r>
          </a:p>
        </p:txBody>
      </p:sp>
      <p:sp>
        <p:nvSpPr>
          <p:cNvPr id="9" name="Rechteck 8"/>
          <p:cNvSpPr/>
          <p:nvPr/>
        </p:nvSpPr>
        <p:spPr>
          <a:xfrm>
            <a:off x="2304382" y="6373937"/>
            <a:ext cx="5160818" cy="276999"/>
          </a:xfrm>
          <a:prstGeom prst="rect">
            <a:avLst/>
          </a:prstGeom>
        </p:spPr>
        <p:txBody>
          <a:bodyPr wrap="square">
            <a:spAutoFit/>
          </a:bodyPr>
          <a:lstStyle/>
          <a:p>
            <a:r>
              <a:rPr lang="en-US" sz="1200" dirty="0"/>
              <a:t>https://de.slideshare.net/drgomibasar/quality-control-in-clinical-laboratory</a:t>
            </a:r>
          </a:p>
        </p:txBody>
      </p:sp>
    </p:spTree>
    <p:extLst>
      <p:ext uri="{BB962C8B-B14F-4D97-AF65-F5344CB8AC3E}">
        <p14:creationId xmlns:p14="http://schemas.microsoft.com/office/powerpoint/2010/main" val="2658188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fld id="{C916D949-773C-3845-BFBA-C7D9987445EE}" type="datetime1">
              <a:rPr lang="de-DE" smtClean="0">
                <a:solidFill>
                  <a:prstClr val="black"/>
                </a:solidFill>
              </a:rPr>
              <a:pPr/>
              <a:t>02.05.2018</a:t>
            </a:fld>
            <a:endParaRPr lang="de-DE" dirty="0">
              <a:solidFill>
                <a:prstClr val="black"/>
              </a:solidFill>
            </a:endParaRPr>
          </a:p>
        </p:txBody>
      </p:sp>
      <p:sp>
        <p:nvSpPr>
          <p:cNvPr id="5" name="Foliennummernplatzhalter 4"/>
          <p:cNvSpPr>
            <a:spLocks noGrp="1"/>
          </p:cNvSpPr>
          <p:nvPr>
            <p:ph type="sldNum" sz="quarter" idx="4"/>
          </p:nvPr>
        </p:nvSpPr>
        <p:spPr/>
        <p:txBody>
          <a:bodyPr/>
          <a:lstStyle/>
          <a:p>
            <a:fld id="{E7BE1CCD-89A0-CC45-BF3E-2A331A7F0490}" type="slidenum">
              <a:rPr lang="de-DE" smtClean="0">
                <a:solidFill>
                  <a:prstClr val="black"/>
                </a:solidFill>
              </a:rPr>
              <a:pPr/>
              <a:t>59</a:t>
            </a:fld>
            <a:endParaRPr lang="de-DE" dirty="0">
              <a:solidFill>
                <a:prstClr val="black"/>
              </a:solidFill>
            </a:endParaRPr>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pic>
        <p:nvPicPr>
          <p:cNvPr id="7" name="Inhaltsplatzhalter 6"/>
          <p:cNvPicPr>
            <a:picLocks noGrp="1" noChangeAspect="1"/>
          </p:cNvPicPr>
          <p:nvPr>
            <p:ph idx="1"/>
          </p:nvPr>
        </p:nvPicPr>
        <p:blipFill>
          <a:blip r:embed="rId4"/>
          <a:stretch>
            <a:fillRect/>
          </a:stretch>
        </p:blipFill>
        <p:spPr>
          <a:xfrm>
            <a:off x="321707" y="864033"/>
            <a:ext cx="8067703" cy="5107276"/>
          </a:xfrm>
          <a:prstGeom prst="rect">
            <a:avLst/>
          </a:prstGeom>
        </p:spPr>
      </p:pic>
      <p:sp>
        <p:nvSpPr>
          <p:cNvPr id="3" name="Textfeld 2"/>
          <p:cNvSpPr txBox="1"/>
          <p:nvPr/>
        </p:nvSpPr>
        <p:spPr>
          <a:xfrm>
            <a:off x="4274127" y="6407773"/>
            <a:ext cx="2255746" cy="276999"/>
          </a:xfrm>
          <a:prstGeom prst="rect">
            <a:avLst/>
          </a:prstGeom>
          <a:noFill/>
        </p:spPr>
        <p:txBody>
          <a:bodyPr wrap="none" rtlCol="0">
            <a:spAutoFit/>
          </a:bodyPr>
          <a:lstStyle/>
          <a:p>
            <a:r>
              <a:rPr lang="en-US" sz="1200" dirty="0" err="1"/>
              <a:t>Clin</a:t>
            </a:r>
            <a:r>
              <a:rPr lang="en-US" sz="1200" dirty="0"/>
              <a:t>. Chem. 27/3, 493-501 (1981)</a:t>
            </a:r>
          </a:p>
        </p:txBody>
      </p:sp>
    </p:spTree>
    <p:extLst>
      <p:ext uri="{BB962C8B-B14F-4D97-AF65-F5344CB8AC3E}">
        <p14:creationId xmlns:p14="http://schemas.microsoft.com/office/powerpoint/2010/main" val="1136666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0329" y="848805"/>
            <a:ext cx="7675432" cy="834432"/>
          </a:xfrm>
        </p:spPr>
        <p:txBody>
          <a:bodyPr>
            <a:normAutofit/>
          </a:bodyPr>
          <a:lstStyle/>
          <a:p>
            <a:r>
              <a:rPr lang="en-US" sz="2400" dirty="0"/>
              <a:t>What are quality standards and guidelines?</a:t>
            </a:r>
            <a:endParaRPr lang="de-DE" sz="2400" dirty="0"/>
          </a:p>
        </p:txBody>
      </p:sp>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6</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sp>
        <p:nvSpPr>
          <p:cNvPr id="3" name="Inhaltsplatzhalter 2"/>
          <p:cNvSpPr>
            <a:spLocks noGrp="1"/>
          </p:cNvSpPr>
          <p:nvPr>
            <p:ph idx="1"/>
          </p:nvPr>
        </p:nvSpPr>
        <p:spPr>
          <a:xfrm>
            <a:off x="482511" y="1743004"/>
            <a:ext cx="7931443" cy="4466067"/>
          </a:xfrm>
        </p:spPr>
        <p:txBody>
          <a:bodyPr>
            <a:noAutofit/>
          </a:bodyPr>
          <a:lstStyle/>
          <a:p>
            <a:r>
              <a:rPr lang="en-US" sz="1600" dirty="0"/>
              <a:t>A technical committee that consists of an international group of experts of the </a:t>
            </a:r>
            <a:r>
              <a:rPr lang="en-US" sz="1600" b="1" dirty="0">
                <a:solidFill>
                  <a:srgbClr val="FF0000"/>
                </a:solidFill>
              </a:rPr>
              <a:t>International Organization for Standardization (ISO)</a:t>
            </a:r>
            <a:r>
              <a:rPr lang="en-US" sz="1600" dirty="0">
                <a:solidFill>
                  <a:srgbClr val="FF0000"/>
                </a:solidFill>
              </a:rPr>
              <a:t> </a:t>
            </a:r>
            <a:r>
              <a:rPr lang="en-US" sz="1600" dirty="0"/>
              <a:t>has formulated requirements for quality and competence in medical laboratories. </a:t>
            </a:r>
          </a:p>
          <a:p>
            <a:pPr marL="0" indent="0">
              <a:buNone/>
            </a:pPr>
            <a:endParaRPr lang="en-US" sz="800" dirty="0"/>
          </a:p>
          <a:p>
            <a:r>
              <a:rPr lang="en-US" sz="1600" dirty="0"/>
              <a:t>These requirements were recorded in a document and published as the </a:t>
            </a:r>
            <a:r>
              <a:rPr lang="en-US" sz="1600" b="1" dirty="0">
                <a:solidFill>
                  <a:srgbClr val="FF0000"/>
                </a:solidFill>
              </a:rPr>
              <a:t>ISO 15189 quality standard</a:t>
            </a:r>
            <a:r>
              <a:rPr lang="en-US" sz="1600" dirty="0"/>
              <a:t>. </a:t>
            </a:r>
          </a:p>
          <a:p>
            <a:pPr marL="0" indent="0">
              <a:buNone/>
            </a:pPr>
            <a:endParaRPr lang="en-US" sz="800" dirty="0"/>
          </a:p>
          <a:p>
            <a:r>
              <a:rPr lang="en-US" sz="1600" dirty="0"/>
              <a:t>This standard is internationally recognized and used as the standard for accreditation of medical laboratories: if laboratories have implemented a quality management system that complies with all the requirements formulated in the ISO 15189 standard it can be </a:t>
            </a:r>
            <a:r>
              <a:rPr lang="en-US" sz="1600" b="1" dirty="0"/>
              <a:t>accredited.</a:t>
            </a:r>
            <a:r>
              <a:rPr lang="en-US" sz="1600" dirty="0"/>
              <a:t> </a:t>
            </a:r>
          </a:p>
          <a:p>
            <a:pPr marL="0" indent="0">
              <a:buNone/>
            </a:pPr>
            <a:endParaRPr lang="en-US" sz="800" dirty="0"/>
          </a:p>
          <a:p>
            <a:r>
              <a:rPr lang="en-US" sz="1600" dirty="0"/>
              <a:t>The accreditation bodies that assess the compliance of laboratories with ISO 15189 are united in the </a:t>
            </a:r>
            <a:r>
              <a:rPr lang="en-US" sz="1600" b="1" dirty="0">
                <a:solidFill>
                  <a:srgbClr val="FF0000"/>
                </a:solidFill>
              </a:rPr>
              <a:t>International Laboratory Accreditation Cooperation (ILAC). </a:t>
            </a:r>
          </a:p>
          <a:p>
            <a:pPr marL="0" indent="0">
              <a:buNone/>
            </a:pPr>
            <a:endParaRPr lang="en-US" sz="800" dirty="0"/>
          </a:p>
          <a:p>
            <a:r>
              <a:rPr lang="en-US" sz="1600" dirty="0"/>
              <a:t>As ISO 15189 is an international quality standard, countries can also choose to formulate </a:t>
            </a:r>
            <a:r>
              <a:rPr lang="en-US" sz="1600" b="1" dirty="0"/>
              <a:t>national quality standards </a:t>
            </a:r>
            <a:r>
              <a:rPr lang="en-US" sz="1600" dirty="0"/>
              <a:t>based, or not based on ISO 15189, which can either be stricter or less strict compared to ISO 15189.</a:t>
            </a:r>
          </a:p>
        </p:txBody>
      </p:sp>
      <p:pic>
        <p:nvPicPr>
          <p:cNvPr id="7" name="Grafik 6"/>
          <p:cNvPicPr>
            <a:picLocks noChangeAspect="1"/>
          </p:cNvPicPr>
          <p:nvPr/>
        </p:nvPicPr>
        <p:blipFill>
          <a:blip r:embed="rId4"/>
          <a:stretch>
            <a:fillRect/>
          </a:stretch>
        </p:blipFill>
        <p:spPr>
          <a:xfrm>
            <a:off x="5864300" y="6440163"/>
            <a:ext cx="1969179" cy="329213"/>
          </a:xfrm>
          <a:prstGeom prst="rect">
            <a:avLst/>
          </a:prstGeom>
        </p:spPr>
      </p:pic>
    </p:spTree>
    <p:extLst>
      <p:ext uri="{BB962C8B-B14F-4D97-AF65-F5344CB8AC3E}">
        <p14:creationId xmlns:p14="http://schemas.microsoft.com/office/powerpoint/2010/main" val="6558563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fld id="{C916D949-773C-3845-BFBA-C7D9987445EE}" type="datetime1">
              <a:rPr lang="de-DE" smtClean="0">
                <a:solidFill>
                  <a:prstClr val="black"/>
                </a:solidFill>
              </a:rPr>
              <a:pPr/>
              <a:t>02.05.2018</a:t>
            </a:fld>
            <a:endParaRPr lang="de-DE" dirty="0">
              <a:solidFill>
                <a:prstClr val="black"/>
              </a:solidFill>
            </a:endParaRPr>
          </a:p>
        </p:txBody>
      </p:sp>
      <p:sp>
        <p:nvSpPr>
          <p:cNvPr id="5" name="Foliennummernplatzhalter 4"/>
          <p:cNvSpPr>
            <a:spLocks noGrp="1"/>
          </p:cNvSpPr>
          <p:nvPr>
            <p:ph type="sldNum" sz="quarter" idx="4"/>
          </p:nvPr>
        </p:nvSpPr>
        <p:spPr/>
        <p:txBody>
          <a:bodyPr/>
          <a:lstStyle/>
          <a:p>
            <a:fld id="{E7BE1CCD-89A0-CC45-BF3E-2A331A7F0490}" type="slidenum">
              <a:rPr lang="de-DE" smtClean="0">
                <a:solidFill>
                  <a:prstClr val="black"/>
                </a:solidFill>
              </a:rPr>
              <a:pPr/>
              <a:t>60</a:t>
            </a:fld>
            <a:endParaRPr lang="de-DE" dirty="0">
              <a:solidFill>
                <a:prstClr val="black"/>
              </a:solidFill>
            </a:endParaRPr>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pic>
        <p:nvPicPr>
          <p:cNvPr id="7" name="Inhaltsplatzhalter 6"/>
          <p:cNvPicPr>
            <a:picLocks noGrp="1" noChangeAspect="1"/>
          </p:cNvPicPr>
          <p:nvPr>
            <p:ph idx="1"/>
          </p:nvPr>
        </p:nvPicPr>
        <p:blipFill>
          <a:blip r:embed="rId4"/>
          <a:stretch>
            <a:fillRect/>
          </a:stretch>
        </p:blipFill>
        <p:spPr>
          <a:xfrm>
            <a:off x="648000" y="850179"/>
            <a:ext cx="7226257" cy="5425356"/>
          </a:xfrm>
          <a:prstGeom prst="rect">
            <a:avLst/>
          </a:prstGeom>
        </p:spPr>
      </p:pic>
      <p:sp>
        <p:nvSpPr>
          <p:cNvPr id="8" name="Rechteck 7"/>
          <p:cNvSpPr/>
          <p:nvPr/>
        </p:nvSpPr>
        <p:spPr>
          <a:xfrm>
            <a:off x="2304382" y="6373937"/>
            <a:ext cx="5160818" cy="276999"/>
          </a:xfrm>
          <a:prstGeom prst="rect">
            <a:avLst/>
          </a:prstGeom>
        </p:spPr>
        <p:txBody>
          <a:bodyPr wrap="square">
            <a:spAutoFit/>
          </a:bodyPr>
          <a:lstStyle/>
          <a:p>
            <a:r>
              <a:rPr lang="en-US" sz="1200" dirty="0"/>
              <a:t>https://de.slideshare.net/drgomibasar/quality-control-in-clinical-laboratory</a:t>
            </a:r>
          </a:p>
        </p:txBody>
      </p:sp>
    </p:spTree>
    <p:extLst>
      <p:ext uri="{BB962C8B-B14F-4D97-AF65-F5344CB8AC3E}">
        <p14:creationId xmlns:p14="http://schemas.microsoft.com/office/powerpoint/2010/main" val="24562999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fld id="{C916D949-773C-3845-BFBA-C7D9987445EE}" type="datetime1">
              <a:rPr lang="de-DE" smtClean="0">
                <a:solidFill>
                  <a:prstClr val="black"/>
                </a:solidFill>
              </a:rPr>
              <a:pPr/>
              <a:t>02.05.2018</a:t>
            </a:fld>
            <a:endParaRPr lang="de-DE" dirty="0">
              <a:solidFill>
                <a:prstClr val="black"/>
              </a:solidFill>
            </a:endParaRPr>
          </a:p>
        </p:txBody>
      </p:sp>
      <p:sp>
        <p:nvSpPr>
          <p:cNvPr id="5" name="Foliennummernplatzhalter 4"/>
          <p:cNvSpPr>
            <a:spLocks noGrp="1"/>
          </p:cNvSpPr>
          <p:nvPr>
            <p:ph type="sldNum" sz="quarter" idx="4"/>
          </p:nvPr>
        </p:nvSpPr>
        <p:spPr/>
        <p:txBody>
          <a:bodyPr/>
          <a:lstStyle/>
          <a:p>
            <a:fld id="{E7BE1CCD-89A0-CC45-BF3E-2A331A7F0490}" type="slidenum">
              <a:rPr lang="de-DE" smtClean="0">
                <a:solidFill>
                  <a:prstClr val="black"/>
                </a:solidFill>
              </a:rPr>
              <a:pPr/>
              <a:t>61</a:t>
            </a:fld>
            <a:endParaRPr lang="de-DE" dirty="0">
              <a:solidFill>
                <a:prstClr val="black"/>
              </a:solidFill>
            </a:endParaRPr>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pic>
        <p:nvPicPr>
          <p:cNvPr id="7" name="Inhaltsplatzhalter 6"/>
          <p:cNvPicPr>
            <a:picLocks noGrp="1" noChangeAspect="1"/>
          </p:cNvPicPr>
          <p:nvPr>
            <p:ph idx="1"/>
          </p:nvPr>
        </p:nvPicPr>
        <p:blipFill>
          <a:blip r:embed="rId4"/>
          <a:stretch>
            <a:fillRect/>
          </a:stretch>
        </p:blipFill>
        <p:spPr>
          <a:xfrm>
            <a:off x="648000" y="891743"/>
            <a:ext cx="7087712" cy="5321339"/>
          </a:xfrm>
          <a:prstGeom prst="rect">
            <a:avLst/>
          </a:prstGeom>
        </p:spPr>
      </p:pic>
      <p:sp>
        <p:nvSpPr>
          <p:cNvPr id="8" name="Rechteck 7"/>
          <p:cNvSpPr/>
          <p:nvPr/>
        </p:nvSpPr>
        <p:spPr>
          <a:xfrm>
            <a:off x="2304382" y="6373937"/>
            <a:ext cx="5160818" cy="276999"/>
          </a:xfrm>
          <a:prstGeom prst="rect">
            <a:avLst/>
          </a:prstGeom>
        </p:spPr>
        <p:txBody>
          <a:bodyPr wrap="square">
            <a:spAutoFit/>
          </a:bodyPr>
          <a:lstStyle/>
          <a:p>
            <a:r>
              <a:rPr lang="en-US" sz="1200" dirty="0"/>
              <a:t>https://de.slideshare.net/drgomibasar/quality-control-in-clinical-laboratory</a:t>
            </a:r>
          </a:p>
        </p:txBody>
      </p:sp>
    </p:spTree>
    <p:extLst>
      <p:ext uri="{BB962C8B-B14F-4D97-AF65-F5344CB8AC3E}">
        <p14:creationId xmlns:p14="http://schemas.microsoft.com/office/powerpoint/2010/main" val="16672961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fld id="{C916D949-773C-3845-BFBA-C7D9987445EE}" type="datetime1">
              <a:rPr lang="de-DE" smtClean="0">
                <a:solidFill>
                  <a:prstClr val="black"/>
                </a:solidFill>
              </a:rPr>
              <a:pPr/>
              <a:t>02.05.2018</a:t>
            </a:fld>
            <a:endParaRPr lang="de-DE" dirty="0">
              <a:solidFill>
                <a:prstClr val="black"/>
              </a:solidFill>
            </a:endParaRPr>
          </a:p>
        </p:txBody>
      </p:sp>
      <p:sp>
        <p:nvSpPr>
          <p:cNvPr id="5" name="Foliennummernplatzhalter 4"/>
          <p:cNvSpPr>
            <a:spLocks noGrp="1"/>
          </p:cNvSpPr>
          <p:nvPr>
            <p:ph type="sldNum" sz="quarter" idx="4"/>
          </p:nvPr>
        </p:nvSpPr>
        <p:spPr/>
        <p:txBody>
          <a:bodyPr/>
          <a:lstStyle/>
          <a:p>
            <a:fld id="{E7BE1CCD-89A0-CC45-BF3E-2A331A7F0490}" type="slidenum">
              <a:rPr lang="de-DE" smtClean="0">
                <a:solidFill>
                  <a:prstClr val="black"/>
                </a:solidFill>
              </a:rPr>
              <a:pPr/>
              <a:t>62</a:t>
            </a:fld>
            <a:endParaRPr lang="de-DE" dirty="0">
              <a:solidFill>
                <a:prstClr val="black"/>
              </a:solidFill>
            </a:endParaRPr>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pic>
        <p:nvPicPr>
          <p:cNvPr id="7" name="Inhaltsplatzhalter 6"/>
          <p:cNvPicPr>
            <a:picLocks noGrp="1" noChangeAspect="1"/>
          </p:cNvPicPr>
          <p:nvPr>
            <p:ph idx="1"/>
          </p:nvPr>
        </p:nvPicPr>
        <p:blipFill>
          <a:blip r:embed="rId4"/>
          <a:stretch>
            <a:fillRect/>
          </a:stretch>
        </p:blipFill>
        <p:spPr>
          <a:xfrm>
            <a:off x="747033" y="843252"/>
            <a:ext cx="7070166" cy="5308166"/>
          </a:xfrm>
          <a:prstGeom prst="rect">
            <a:avLst/>
          </a:prstGeom>
        </p:spPr>
      </p:pic>
      <p:sp>
        <p:nvSpPr>
          <p:cNvPr id="8" name="Rechteck 7"/>
          <p:cNvSpPr/>
          <p:nvPr/>
        </p:nvSpPr>
        <p:spPr>
          <a:xfrm>
            <a:off x="2304382" y="6373937"/>
            <a:ext cx="5160818" cy="276999"/>
          </a:xfrm>
          <a:prstGeom prst="rect">
            <a:avLst/>
          </a:prstGeom>
        </p:spPr>
        <p:txBody>
          <a:bodyPr wrap="square">
            <a:spAutoFit/>
          </a:bodyPr>
          <a:lstStyle/>
          <a:p>
            <a:r>
              <a:rPr lang="en-US" sz="1200" dirty="0"/>
              <a:t>https://de.slideshare.net/drgomibasar/quality-control-in-clinical-laboratory</a:t>
            </a:r>
          </a:p>
        </p:txBody>
      </p:sp>
    </p:spTree>
    <p:extLst>
      <p:ext uri="{BB962C8B-B14F-4D97-AF65-F5344CB8AC3E}">
        <p14:creationId xmlns:p14="http://schemas.microsoft.com/office/powerpoint/2010/main" val="34880607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63</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pic>
        <p:nvPicPr>
          <p:cNvPr id="7" name="Grafik 6"/>
          <p:cNvPicPr>
            <a:picLocks noChangeAspect="1"/>
          </p:cNvPicPr>
          <p:nvPr/>
        </p:nvPicPr>
        <p:blipFill>
          <a:blip r:embed="rId4"/>
          <a:stretch>
            <a:fillRect/>
          </a:stretch>
        </p:blipFill>
        <p:spPr>
          <a:xfrm>
            <a:off x="1243453" y="557637"/>
            <a:ext cx="5832648" cy="4613242"/>
          </a:xfrm>
          <a:prstGeom prst="rect">
            <a:avLst/>
          </a:prstGeom>
        </p:spPr>
      </p:pic>
      <p:cxnSp>
        <p:nvCxnSpPr>
          <p:cNvPr id="9" name="Gerade Verbindung mit Pfeil 8"/>
          <p:cNvCxnSpPr/>
          <p:nvPr/>
        </p:nvCxnSpPr>
        <p:spPr>
          <a:xfrm>
            <a:off x="4296962" y="1556792"/>
            <a:ext cx="0" cy="2880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Gerade Verbindung mit Pfeil 9"/>
          <p:cNvCxnSpPr/>
          <p:nvPr/>
        </p:nvCxnSpPr>
        <p:spPr>
          <a:xfrm>
            <a:off x="4296962" y="2640798"/>
            <a:ext cx="0" cy="2880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1" name="Grafik 10"/>
          <p:cNvPicPr>
            <a:picLocks noChangeAspect="1"/>
          </p:cNvPicPr>
          <p:nvPr/>
        </p:nvPicPr>
        <p:blipFill>
          <a:blip r:embed="rId5"/>
          <a:stretch>
            <a:fillRect/>
          </a:stretch>
        </p:blipFill>
        <p:spPr>
          <a:xfrm>
            <a:off x="2736081" y="3608966"/>
            <a:ext cx="3097036" cy="566977"/>
          </a:xfrm>
          <a:prstGeom prst="rect">
            <a:avLst/>
          </a:prstGeom>
        </p:spPr>
      </p:pic>
      <p:cxnSp>
        <p:nvCxnSpPr>
          <p:cNvPr id="12" name="Gerade Verbindung mit Pfeil 11"/>
          <p:cNvCxnSpPr/>
          <p:nvPr/>
        </p:nvCxnSpPr>
        <p:spPr>
          <a:xfrm flipH="1">
            <a:off x="3259331" y="4138457"/>
            <a:ext cx="900446" cy="2971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Gerade Verbindung mit Pfeil 12"/>
          <p:cNvCxnSpPr/>
          <p:nvPr/>
        </p:nvCxnSpPr>
        <p:spPr>
          <a:xfrm>
            <a:off x="4159777" y="4138458"/>
            <a:ext cx="899754" cy="2971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4" name="Grafik 13"/>
          <p:cNvPicPr>
            <a:picLocks noChangeAspect="1"/>
          </p:cNvPicPr>
          <p:nvPr/>
        </p:nvPicPr>
        <p:blipFill>
          <a:blip r:embed="rId6"/>
          <a:stretch>
            <a:fillRect/>
          </a:stretch>
        </p:blipFill>
        <p:spPr>
          <a:xfrm>
            <a:off x="3613926" y="5614913"/>
            <a:ext cx="1822862" cy="780356"/>
          </a:xfrm>
          <a:prstGeom prst="rect">
            <a:avLst/>
          </a:prstGeom>
        </p:spPr>
      </p:pic>
      <p:pic>
        <p:nvPicPr>
          <p:cNvPr id="15" name="Grafik 14"/>
          <p:cNvPicPr>
            <a:picLocks noChangeAspect="1"/>
          </p:cNvPicPr>
          <p:nvPr/>
        </p:nvPicPr>
        <p:blipFill>
          <a:blip r:embed="rId7"/>
          <a:stretch>
            <a:fillRect/>
          </a:stretch>
        </p:blipFill>
        <p:spPr>
          <a:xfrm>
            <a:off x="6164670" y="5614913"/>
            <a:ext cx="1822862" cy="780356"/>
          </a:xfrm>
          <a:prstGeom prst="rect">
            <a:avLst/>
          </a:prstGeom>
        </p:spPr>
      </p:pic>
      <p:cxnSp>
        <p:nvCxnSpPr>
          <p:cNvPr id="16" name="Gerade Verbindung mit Pfeil 15"/>
          <p:cNvCxnSpPr/>
          <p:nvPr/>
        </p:nvCxnSpPr>
        <p:spPr>
          <a:xfrm flipH="1">
            <a:off x="4880767" y="5176872"/>
            <a:ext cx="1008804" cy="4320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Gerade Verbindung mit Pfeil 16"/>
          <p:cNvCxnSpPr/>
          <p:nvPr/>
        </p:nvCxnSpPr>
        <p:spPr>
          <a:xfrm>
            <a:off x="5920083" y="5176872"/>
            <a:ext cx="1079428" cy="4320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21570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64</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sp>
        <p:nvSpPr>
          <p:cNvPr id="3" name="Inhaltsplatzhalter 2"/>
          <p:cNvSpPr>
            <a:spLocks noGrp="1"/>
          </p:cNvSpPr>
          <p:nvPr>
            <p:ph idx="1"/>
          </p:nvPr>
        </p:nvSpPr>
        <p:spPr>
          <a:xfrm>
            <a:off x="2454678" y="2588994"/>
            <a:ext cx="4130477" cy="1643794"/>
          </a:xfrm>
        </p:spPr>
        <p:txBody>
          <a:bodyPr>
            <a:normAutofit/>
          </a:bodyPr>
          <a:lstStyle/>
          <a:p>
            <a:pPr marL="0" indent="0">
              <a:buNone/>
            </a:pPr>
            <a:r>
              <a:rPr lang="en-US" sz="7200" dirty="0"/>
              <a:t>BACKUPS</a:t>
            </a:r>
          </a:p>
        </p:txBody>
      </p:sp>
    </p:spTree>
    <p:extLst>
      <p:ext uri="{BB962C8B-B14F-4D97-AF65-F5344CB8AC3E}">
        <p14:creationId xmlns:p14="http://schemas.microsoft.com/office/powerpoint/2010/main" val="8393705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962" y="1165509"/>
            <a:ext cx="3613355" cy="633408"/>
          </a:xfrm>
        </p:spPr>
        <p:txBody>
          <a:bodyPr>
            <a:normAutofit/>
          </a:bodyPr>
          <a:lstStyle/>
          <a:p>
            <a:r>
              <a:rPr lang="en-US" sz="2400" dirty="0"/>
              <a:t>Phases of the LQSI Tool  </a:t>
            </a:r>
            <a:endParaRPr lang="de-DE" sz="2400" dirty="0"/>
          </a:p>
        </p:txBody>
      </p:sp>
      <p:sp>
        <p:nvSpPr>
          <p:cNvPr id="4" name="Datumsplatzhalter 3"/>
          <p:cNvSpPr>
            <a:spLocks noGrp="1"/>
          </p:cNvSpPr>
          <p:nvPr>
            <p:ph type="dt" sz="half" idx="2"/>
          </p:nvPr>
        </p:nvSpPr>
        <p:spPr/>
        <p:txBody>
          <a:bodyPr/>
          <a:lstStyle/>
          <a:p>
            <a:fld id="{C916D949-773C-3845-BFBA-C7D9987445EE}" type="datetime1">
              <a:rPr lang="de-DE" smtClean="0">
                <a:solidFill>
                  <a:prstClr val="black"/>
                </a:solidFill>
              </a:rPr>
              <a:pPr/>
              <a:t>02.05.2018</a:t>
            </a:fld>
            <a:endParaRPr lang="de-DE" dirty="0">
              <a:solidFill>
                <a:prstClr val="black"/>
              </a:solidFill>
            </a:endParaRPr>
          </a:p>
        </p:txBody>
      </p:sp>
      <p:sp>
        <p:nvSpPr>
          <p:cNvPr id="5" name="Foliennummernplatzhalter 4"/>
          <p:cNvSpPr>
            <a:spLocks noGrp="1"/>
          </p:cNvSpPr>
          <p:nvPr>
            <p:ph type="sldNum" sz="quarter" idx="4"/>
          </p:nvPr>
        </p:nvSpPr>
        <p:spPr/>
        <p:txBody>
          <a:bodyPr/>
          <a:lstStyle/>
          <a:p>
            <a:fld id="{E7BE1CCD-89A0-CC45-BF3E-2A331A7F0490}" type="slidenum">
              <a:rPr lang="de-DE" smtClean="0">
                <a:solidFill>
                  <a:prstClr val="black"/>
                </a:solidFill>
              </a:rPr>
              <a:pPr/>
              <a:t>65</a:t>
            </a:fld>
            <a:endParaRPr lang="de-DE" dirty="0">
              <a:solidFill>
                <a:prstClr val="black"/>
              </a:solidFill>
            </a:endParaRPr>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pic>
        <p:nvPicPr>
          <p:cNvPr id="7" name="Inhaltsplatzhalter 6"/>
          <p:cNvPicPr>
            <a:picLocks noGrp="1" noChangeAspect="1"/>
          </p:cNvPicPr>
          <p:nvPr>
            <p:ph idx="1"/>
          </p:nvPr>
        </p:nvPicPr>
        <p:blipFill>
          <a:blip r:embed="rId4"/>
          <a:stretch>
            <a:fillRect/>
          </a:stretch>
        </p:blipFill>
        <p:spPr>
          <a:xfrm>
            <a:off x="213852" y="2323081"/>
            <a:ext cx="8318148" cy="2635692"/>
          </a:xfrm>
          <a:prstGeom prst="rect">
            <a:avLst/>
          </a:prstGeom>
        </p:spPr>
      </p:pic>
      <p:pic>
        <p:nvPicPr>
          <p:cNvPr id="8" name="Grafik 7"/>
          <p:cNvPicPr>
            <a:picLocks noChangeAspect="1"/>
          </p:cNvPicPr>
          <p:nvPr/>
        </p:nvPicPr>
        <p:blipFill>
          <a:blip r:embed="rId5"/>
          <a:stretch>
            <a:fillRect/>
          </a:stretch>
        </p:blipFill>
        <p:spPr>
          <a:xfrm>
            <a:off x="5786342" y="6492816"/>
            <a:ext cx="1969179" cy="329213"/>
          </a:xfrm>
          <a:prstGeom prst="rect">
            <a:avLst/>
          </a:prstGeom>
        </p:spPr>
      </p:pic>
    </p:spTree>
    <p:extLst>
      <p:ext uri="{BB962C8B-B14F-4D97-AF65-F5344CB8AC3E}">
        <p14:creationId xmlns:p14="http://schemas.microsoft.com/office/powerpoint/2010/main" val="1326539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29348" y="1013449"/>
            <a:ext cx="3532239" cy="524340"/>
          </a:xfrm>
        </p:spPr>
        <p:txBody>
          <a:bodyPr>
            <a:normAutofit/>
          </a:bodyPr>
          <a:lstStyle/>
          <a:p>
            <a:r>
              <a:rPr lang="en-US" sz="2400" dirty="0"/>
              <a:t> Phases of the LQSI Tool </a:t>
            </a:r>
            <a:endParaRPr lang="de-DE" sz="2400" dirty="0"/>
          </a:p>
        </p:txBody>
      </p:sp>
      <p:sp>
        <p:nvSpPr>
          <p:cNvPr id="4" name="Datumsplatzhalter 3"/>
          <p:cNvSpPr>
            <a:spLocks noGrp="1"/>
          </p:cNvSpPr>
          <p:nvPr>
            <p:ph type="dt" sz="half" idx="2"/>
          </p:nvPr>
        </p:nvSpPr>
        <p:spPr/>
        <p:txBody>
          <a:bodyPr/>
          <a:lstStyle/>
          <a:p>
            <a:fld id="{C916D949-773C-3845-BFBA-C7D9987445EE}" type="datetime1">
              <a:rPr lang="de-DE" smtClean="0">
                <a:solidFill>
                  <a:prstClr val="black"/>
                </a:solidFill>
              </a:rPr>
              <a:pPr/>
              <a:t>02.05.2018</a:t>
            </a:fld>
            <a:endParaRPr lang="de-DE" dirty="0">
              <a:solidFill>
                <a:prstClr val="black"/>
              </a:solidFill>
            </a:endParaRPr>
          </a:p>
        </p:txBody>
      </p:sp>
      <p:sp>
        <p:nvSpPr>
          <p:cNvPr id="5" name="Foliennummernplatzhalter 4"/>
          <p:cNvSpPr>
            <a:spLocks noGrp="1"/>
          </p:cNvSpPr>
          <p:nvPr>
            <p:ph type="sldNum" sz="quarter" idx="4"/>
          </p:nvPr>
        </p:nvSpPr>
        <p:spPr/>
        <p:txBody>
          <a:bodyPr/>
          <a:lstStyle/>
          <a:p>
            <a:fld id="{E7BE1CCD-89A0-CC45-BF3E-2A331A7F0490}" type="slidenum">
              <a:rPr lang="de-DE" smtClean="0">
                <a:solidFill>
                  <a:prstClr val="black"/>
                </a:solidFill>
              </a:rPr>
              <a:pPr/>
              <a:t>66</a:t>
            </a:fld>
            <a:endParaRPr lang="de-DE" dirty="0">
              <a:solidFill>
                <a:prstClr val="black"/>
              </a:solidFill>
            </a:endParaRPr>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pic>
        <p:nvPicPr>
          <p:cNvPr id="7" name="Inhaltsplatzhalter 6"/>
          <p:cNvPicPr>
            <a:picLocks noGrp="1" noChangeAspect="1"/>
          </p:cNvPicPr>
          <p:nvPr>
            <p:ph idx="1"/>
          </p:nvPr>
        </p:nvPicPr>
        <p:blipFill>
          <a:blip r:embed="rId4"/>
          <a:stretch>
            <a:fillRect/>
          </a:stretch>
        </p:blipFill>
        <p:spPr>
          <a:xfrm>
            <a:off x="197387" y="1991805"/>
            <a:ext cx="8307314" cy="4032911"/>
          </a:xfrm>
          <a:prstGeom prst="rect">
            <a:avLst/>
          </a:prstGeom>
        </p:spPr>
      </p:pic>
      <p:pic>
        <p:nvPicPr>
          <p:cNvPr id="8" name="Grafik 7"/>
          <p:cNvPicPr>
            <a:picLocks noChangeAspect="1"/>
          </p:cNvPicPr>
          <p:nvPr/>
        </p:nvPicPr>
        <p:blipFill>
          <a:blip r:embed="rId5"/>
          <a:stretch>
            <a:fillRect/>
          </a:stretch>
        </p:blipFill>
        <p:spPr>
          <a:xfrm>
            <a:off x="5786342" y="6492816"/>
            <a:ext cx="1969179" cy="329213"/>
          </a:xfrm>
          <a:prstGeom prst="rect">
            <a:avLst/>
          </a:prstGeom>
        </p:spPr>
      </p:pic>
    </p:spTree>
    <p:extLst>
      <p:ext uri="{BB962C8B-B14F-4D97-AF65-F5344CB8AC3E}">
        <p14:creationId xmlns:p14="http://schemas.microsoft.com/office/powerpoint/2010/main" val="24112417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fld id="{C916D949-773C-3845-BFBA-C7D9987445EE}" type="datetime1">
              <a:rPr lang="de-DE" smtClean="0">
                <a:solidFill>
                  <a:prstClr val="black"/>
                </a:solidFill>
              </a:rPr>
              <a:pPr/>
              <a:t>02.05.2018</a:t>
            </a:fld>
            <a:endParaRPr lang="de-DE" dirty="0">
              <a:solidFill>
                <a:prstClr val="black"/>
              </a:solidFill>
            </a:endParaRPr>
          </a:p>
        </p:txBody>
      </p:sp>
      <p:sp>
        <p:nvSpPr>
          <p:cNvPr id="5" name="Foliennummernplatzhalter 4"/>
          <p:cNvSpPr>
            <a:spLocks noGrp="1"/>
          </p:cNvSpPr>
          <p:nvPr>
            <p:ph type="sldNum" sz="quarter" idx="4"/>
          </p:nvPr>
        </p:nvSpPr>
        <p:spPr/>
        <p:txBody>
          <a:bodyPr/>
          <a:lstStyle/>
          <a:p>
            <a:fld id="{E7BE1CCD-89A0-CC45-BF3E-2A331A7F0490}" type="slidenum">
              <a:rPr lang="de-DE" smtClean="0">
                <a:solidFill>
                  <a:prstClr val="black"/>
                </a:solidFill>
              </a:rPr>
              <a:pPr/>
              <a:t>67</a:t>
            </a:fld>
            <a:endParaRPr lang="de-DE" dirty="0">
              <a:solidFill>
                <a:prstClr val="black"/>
              </a:solidFill>
            </a:endParaRPr>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pic>
        <p:nvPicPr>
          <p:cNvPr id="7" name="Inhaltsplatzhalter 6"/>
          <p:cNvPicPr>
            <a:picLocks noGrp="1" noChangeAspect="1"/>
          </p:cNvPicPr>
          <p:nvPr>
            <p:ph idx="1"/>
          </p:nvPr>
        </p:nvPicPr>
        <p:blipFill>
          <a:blip r:embed="rId4"/>
          <a:stretch>
            <a:fillRect/>
          </a:stretch>
        </p:blipFill>
        <p:spPr>
          <a:xfrm>
            <a:off x="213364" y="1335113"/>
            <a:ext cx="8230088" cy="4940445"/>
          </a:xfrm>
          <a:prstGeom prst="rect">
            <a:avLst/>
          </a:prstGeom>
        </p:spPr>
      </p:pic>
      <p:pic>
        <p:nvPicPr>
          <p:cNvPr id="9" name="Grafik 8"/>
          <p:cNvPicPr>
            <a:picLocks noChangeAspect="1"/>
          </p:cNvPicPr>
          <p:nvPr/>
        </p:nvPicPr>
        <p:blipFill>
          <a:blip r:embed="rId5"/>
          <a:stretch>
            <a:fillRect/>
          </a:stretch>
        </p:blipFill>
        <p:spPr>
          <a:xfrm>
            <a:off x="5786342" y="6492816"/>
            <a:ext cx="1969179" cy="329213"/>
          </a:xfrm>
          <a:prstGeom prst="rect">
            <a:avLst/>
          </a:prstGeom>
        </p:spPr>
      </p:pic>
      <p:sp>
        <p:nvSpPr>
          <p:cNvPr id="8" name="Titel 1"/>
          <p:cNvSpPr>
            <a:spLocks noGrp="1"/>
          </p:cNvSpPr>
          <p:nvPr>
            <p:ph type="title"/>
          </p:nvPr>
        </p:nvSpPr>
        <p:spPr>
          <a:xfrm>
            <a:off x="2525417" y="789038"/>
            <a:ext cx="3605981" cy="437446"/>
          </a:xfrm>
        </p:spPr>
        <p:txBody>
          <a:bodyPr>
            <a:normAutofit fontScale="90000"/>
          </a:bodyPr>
          <a:lstStyle/>
          <a:p>
            <a:r>
              <a:rPr lang="en-US" sz="2400" dirty="0"/>
              <a:t>Phases of the LQSI Tool  </a:t>
            </a:r>
            <a:endParaRPr lang="de-DE" sz="2400" dirty="0"/>
          </a:p>
        </p:txBody>
      </p:sp>
    </p:spTree>
    <p:extLst>
      <p:ext uri="{BB962C8B-B14F-4D97-AF65-F5344CB8AC3E}">
        <p14:creationId xmlns:p14="http://schemas.microsoft.com/office/powerpoint/2010/main" val="7656267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67116" y="1195005"/>
            <a:ext cx="3605981" cy="692401"/>
          </a:xfrm>
        </p:spPr>
        <p:txBody>
          <a:bodyPr>
            <a:normAutofit/>
          </a:bodyPr>
          <a:lstStyle/>
          <a:p>
            <a:r>
              <a:rPr lang="en-US" sz="2400" dirty="0"/>
              <a:t>Phases of the LQSI Tool  </a:t>
            </a:r>
            <a:endParaRPr lang="de-DE" sz="2400" dirty="0"/>
          </a:p>
        </p:txBody>
      </p:sp>
      <p:sp>
        <p:nvSpPr>
          <p:cNvPr id="4" name="Datumsplatzhalter 3"/>
          <p:cNvSpPr>
            <a:spLocks noGrp="1"/>
          </p:cNvSpPr>
          <p:nvPr>
            <p:ph type="dt" sz="half" idx="2"/>
          </p:nvPr>
        </p:nvSpPr>
        <p:spPr/>
        <p:txBody>
          <a:bodyPr/>
          <a:lstStyle/>
          <a:p>
            <a:fld id="{C916D949-773C-3845-BFBA-C7D9987445EE}" type="datetime1">
              <a:rPr lang="de-DE" smtClean="0">
                <a:solidFill>
                  <a:prstClr val="black"/>
                </a:solidFill>
              </a:rPr>
              <a:pPr/>
              <a:t>02.05.2018</a:t>
            </a:fld>
            <a:endParaRPr lang="de-DE" dirty="0">
              <a:solidFill>
                <a:prstClr val="black"/>
              </a:solidFill>
            </a:endParaRPr>
          </a:p>
        </p:txBody>
      </p:sp>
      <p:sp>
        <p:nvSpPr>
          <p:cNvPr id="5" name="Foliennummernplatzhalter 4"/>
          <p:cNvSpPr>
            <a:spLocks noGrp="1"/>
          </p:cNvSpPr>
          <p:nvPr>
            <p:ph type="sldNum" sz="quarter" idx="4"/>
          </p:nvPr>
        </p:nvSpPr>
        <p:spPr/>
        <p:txBody>
          <a:bodyPr/>
          <a:lstStyle/>
          <a:p>
            <a:fld id="{E7BE1CCD-89A0-CC45-BF3E-2A331A7F0490}" type="slidenum">
              <a:rPr lang="de-DE" smtClean="0">
                <a:solidFill>
                  <a:prstClr val="black"/>
                </a:solidFill>
              </a:rPr>
              <a:pPr/>
              <a:t>68</a:t>
            </a:fld>
            <a:endParaRPr lang="de-DE" dirty="0">
              <a:solidFill>
                <a:prstClr val="black"/>
              </a:solidFill>
            </a:endParaRPr>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pic>
        <p:nvPicPr>
          <p:cNvPr id="7" name="Inhaltsplatzhalter 6"/>
          <p:cNvPicPr>
            <a:picLocks noGrp="1" noChangeAspect="1"/>
          </p:cNvPicPr>
          <p:nvPr>
            <p:ph idx="1"/>
          </p:nvPr>
        </p:nvPicPr>
        <p:blipFill>
          <a:blip r:embed="rId4"/>
          <a:stretch>
            <a:fillRect/>
          </a:stretch>
        </p:blipFill>
        <p:spPr>
          <a:xfrm>
            <a:off x="158131" y="2475243"/>
            <a:ext cx="8199827" cy="2598201"/>
          </a:xfrm>
          <a:prstGeom prst="rect">
            <a:avLst/>
          </a:prstGeom>
        </p:spPr>
      </p:pic>
      <p:pic>
        <p:nvPicPr>
          <p:cNvPr id="8" name="Grafik 7"/>
          <p:cNvPicPr>
            <a:picLocks noChangeAspect="1"/>
          </p:cNvPicPr>
          <p:nvPr/>
        </p:nvPicPr>
        <p:blipFill>
          <a:blip r:embed="rId5"/>
          <a:stretch>
            <a:fillRect/>
          </a:stretch>
        </p:blipFill>
        <p:spPr>
          <a:xfrm>
            <a:off x="5786342" y="6492816"/>
            <a:ext cx="1969179" cy="329213"/>
          </a:xfrm>
          <a:prstGeom prst="rect">
            <a:avLst/>
          </a:prstGeom>
        </p:spPr>
      </p:pic>
    </p:spTree>
    <p:extLst>
      <p:ext uri="{BB962C8B-B14F-4D97-AF65-F5344CB8AC3E}">
        <p14:creationId xmlns:p14="http://schemas.microsoft.com/office/powerpoint/2010/main" val="37265607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fld id="{C916D949-773C-3845-BFBA-C7D9987445EE}" type="datetime1">
              <a:rPr lang="de-DE" smtClean="0">
                <a:solidFill>
                  <a:prstClr val="black"/>
                </a:solidFill>
              </a:rPr>
              <a:pPr/>
              <a:t>02.05.2018</a:t>
            </a:fld>
            <a:endParaRPr lang="de-DE" dirty="0">
              <a:solidFill>
                <a:prstClr val="black"/>
              </a:solidFill>
            </a:endParaRPr>
          </a:p>
        </p:txBody>
      </p:sp>
      <p:sp>
        <p:nvSpPr>
          <p:cNvPr id="5" name="Foliennummernplatzhalter 4"/>
          <p:cNvSpPr>
            <a:spLocks noGrp="1"/>
          </p:cNvSpPr>
          <p:nvPr>
            <p:ph type="sldNum" sz="quarter" idx="4"/>
          </p:nvPr>
        </p:nvSpPr>
        <p:spPr/>
        <p:txBody>
          <a:bodyPr/>
          <a:lstStyle/>
          <a:p>
            <a:fld id="{E7BE1CCD-89A0-CC45-BF3E-2A331A7F0490}" type="slidenum">
              <a:rPr lang="de-DE" smtClean="0">
                <a:solidFill>
                  <a:prstClr val="black"/>
                </a:solidFill>
              </a:rPr>
              <a:pPr/>
              <a:t>69</a:t>
            </a:fld>
            <a:endParaRPr lang="de-DE" dirty="0">
              <a:solidFill>
                <a:prstClr val="black"/>
              </a:solidFill>
            </a:endParaRPr>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pic>
        <p:nvPicPr>
          <p:cNvPr id="7" name="Inhaltsplatzhalter 6"/>
          <p:cNvPicPr>
            <a:picLocks noGrp="1" noChangeAspect="1"/>
          </p:cNvPicPr>
          <p:nvPr>
            <p:ph idx="1"/>
          </p:nvPr>
        </p:nvPicPr>
        <p:blipFill>
          <a:blip r:embed="rId4"/>
          <a:stretch>
            <a:fillRect/>
          </a:stretch>
        </p:blipFill>
        <p:spPr>
          <a:xfrm>
            <a:off x="648000" y="864034"/>
            <a:ext cx="7039222" cy="5284933"/>
          </a:xfrm>
          <a:prstGeom prst="rect">
            <a:avLst/>
          </a:prstGeom>
        </p:spPr>
      </p:pic>
    </p:spTree>
    <p:extLst>
      <p:ext uri="{BB962C8B-B14F-4D97-AF65-F5344CB8AC3E}">
        <p14:creationId xmlns:p14="http://schemas.microsoft.com/office/powerpoint/2010/main" val="1294210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9212" y="962386"/>
            <a:ext cx="7551175" cy="538316"/>
          </a:xfrm>
        </p:spPr>
        <p:txBody>
          <a:bodyPr>
            <a:normAutofit/>
          </a:bodyPr>
          <a:lstStyle/>
          <a:p>
            <a:r>
              <a:rPr lang="en-US" sz="2000" dirty="0"/>
              <a:t>Certification, Accreditation, Licensing</a:t>
            </a:r>
            <a:endParaRPr lang="de-DE" sz="2000" dirty="0"/>
          </a:p>
        </p:txBody>
      </p:sp>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7</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sp>
        <p:nvSpPr>
          <p:cNvPr id="3" name="Inhaltsplatzhalter 2"/>
          <p:cNvSpPr>
            <a:spLocks noGrp="1"/>
          </p:cNvSpPr>
          <p:nvPr>
            <p:ph idx="1"/>
          </p:nvPr>
        </p:nvSpPr>
        <p:spPr>
          <a:xfrm>
            <a:off x="420329" y="1679990"/>
            <a:ext cx="8049488" cy="4477462"/>
          </a:xfrm>
        </p:spPr>
        <p:txBody>
          <a:bodyPr>
            <a:noAutofit/>
          </a:bodyPr>
          <a:lstStyle/>
          <a:p>
            <a:pPr marL="0" indent="0">
              <a:buNone/>
            </a:pPr>
            <a:r>
              <a:rPr lang="en-US" sz="1600" b="1" dirty="0">
                <a:solidFill>
                  <a:srgbClr val="FF0000"/>
                </a:solidFill>
              </a:rPr>
              <a:t>Certification:</a:t>
            </a:r>
          </a:p>
          <a:p>
            <a:r>
              <a:rPr lang="en-US" sz="1600" dirty="0"/>
              <a:t>The organization is only </a:t>
            </a:r>
            <a:r>
              <a:rPr lang="en-US" sz="1600" b="1" dirty="0"/>
              <a:t>technically </a:t>
            </a:r>
            <a:r>
              <a:rPr lang="en-US" sz="1600" dirty="0"/>
              <a:t>assessed. An example of a question the assessor tries to answer is: "</a:t>
            </a:r>
            <a:r>
              <a:rPr lang="en-US" sz="1600" i="1" dirty="0"/>
              <a:t>Are procedures for examinations existent within the quality management system?“</a:t>
            </a:r>
          </a:p>
          <a:p>
            <a:pPr marL="0" indent="0">
              <a:buNone/>
            </a:pPr>
            <a:endParaRPr lang="en-US" sz="800" dirty="0"/>
          </a:p>
          <a:p>
            <a:pPr marL="0" indent="0">
              <a:buNone/>
            </a:pPr>
            <a:r>
              <a:rPr lang="en-US" sz="1600" b="1" dirty="0">
                <a:solidFill>
                  <a:srgbClr val="FF0000"/>
                </a:solidFill>
              </a:rPr>
              <a:t>Accreditation:</a:t>
            </a:r>
          </a:p>
          <a:p>
            <a:r>
              <a:rPr lang="en-US" sz="1600" dirty="0"/>
              <a:t>An organization's </a:t>
            </a:r>
            <a:r>
              <a:rPr lang="en-US" sz="1600" b="1" dirty="0"/>
              <a:t>competency</a:t>
            </a:r>
            <a:r>
              <a:rPr lang="en-US" sz="1600" dirty="0"/>
              <a:t> is also assessed. A question the assessor tries to answer now is: "</a:t>
            </a:r>
            <a:r>
              <a:rPr lang="en-US" sz="1600" i="1" dirty="0"/>
              <a:t>Are procedures for examinations existent within the quality management system that are performed correctly, by persons that are demonstrably competent to perform the procedures?“</a:t>
            </a:r>
          </a:p>
          <a:p>
            <a:pPr marL="0" indent="0">
              <a:buNone/>
            </a:pPr>
            <a:endParaRPr lang="en-US" sz="800" dirty="0"/>
          </a:p>
          <a:p>
            <a:pPr marL="0" indent="0">
              <a:buNone/>
            </a:pPr>
            <a:r>
              <a:rPr lang="en-US" sz="1600" b="1" dirty="0">
                <a:solidFill>
                  <a:srgbClr val="FF0000"/>
                </a:solidFill>
              </a:rPr>
              <a:t>Licensing: </a:t>
            </a:r>
          </a:p>
          <a:p>
            <a:r>
              <a:rPr lang="en-US" sz="1600" dirty="0"/>
              <a:t>The difference between </a:t>
            </a:r>
            <a:r>
              <a:rPr lang="en-US" sz="1600" b="1" dirty="0"/>
              <a:t>accreditation</a:t>
            </a:r>
            <a:r>
              <a:rPr lang="en-US" sz="1600" dirty="0"/>
              <a:t> and </a:t>
            </a:r>
            <a:r>
              <a:rPr lang="en-US" sz="1600" b="1" dirty="0"/>
              <a:t>licensing</a:t>
            </a:r>
            <a:r>
              <a:rPr lang="en-US" sz="1600" dirty="0"/>
              <a:t> is considerable. Licensing of the laboratory is often done by national or regional government institutes. The government can institute a required licensing system for laboratories. This is a way of ensuring a certain level of quality of the laboratories </a:t>
            </a:r>
            <a:r>
              <a:rPr lang="en-US" sz="1600" b="1" dirty="0"/>
              <a:t>by setting minimal requirements </a:t>
            </a:r>
            <a:r>
              <a:rPr lang="en-US" sz="1600" dirty="0"/>
              <a:t>with which laboratories must comply before they are allowed to call themselves laboratories.</a:t>
            </a:r>
          </a:p>
        </p:txBody>
      </p:sp>
      <p:pic>
        <p:nvPicPr>
          <p:cNvPr id="7" name="Grafik 6"/>
          <p:cNvPicPr>
            <a:picLocks noChangeAspect="1"/>
          </p:cNvPicPr>
          <p:nvPr/>
        </p:nvPicPr>
        <p:blipFill>
          <a:blip r:embed="rId4"/>
          <a:stretch>
            <a:fillRect/>
          </a:stretch>
        </p:blipFill>
        <p:spPr>
          <a:xfrm>
            <a:off x="6002324" y="6440163"/>
            <a:ext cx="1969179" cy="329213"/>
          </a:xfrm>
          <a:prstGeom prst="rect">
            <a:avLst/>
          </a:prstGeom>
        </p:spPr>
      </p:pic>
    </p:spTree>
    <p:extLst>
      <p:ext uri="{BB962C8B-B14F-4D97-AF65-F5344CB8AC3E}">
        <p14:creationId xmlns:p14="http://schemas.microsoft.com/office/powerpoint/2010/main" val="14204040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fld id="{C916D949-773C-3845-BFBA-C7D9987445EE}" type="datetime1">
              <a:rPr lang="de-DE" smtClean="0">
                <a:solidFill>
                  <a:prstClr val="black"/>
                </a:solidFill>
              </a:rPr>
              <a:pPr/>
              <a:t>02.05.2018</a:t>
            </a:fld>
            <a:endParaRPr lang="de-DE" dirty="0">
              <a:solidFill>
                <a:prstClr val="black"/>
              </a:solidFill>
            </a:endParaRPr>
          </a:p>
        </p:txBody>
      </p:sp>
      <p:sp>
        <p:nvSpPr>
          <p:cNvPr id="5" name="Foliennummernplatzhalter 4"/>
          <p:cNvSpPr>
            <a:spLocks noGrp="1"/>
          </p:cNvSpPr>
          <p:nvPr>
            <p:ph type="sldNum" sz="quarter" idx="4"/>
          </p:nvPr>
        </p:nvSpPr>
        <p:spPr/>
        <p:txBody>
          <a:bodyPr/>
          <a:lstStyle/>
          <a:p>
            <a:fld id="{E7BE1CCD-89A0-CC45-BF3E-2A331A7F0490}" type="slidenum">
              <a:rPr lang="de-DE" smtClean="0">
                <a:solidFill>
                  <a:prstClr val="black"/>
                </a:solidFill>
              </a:rPr>
              <a:pPr/>
              <a:t>70</a:t>
            </a:fld>
            <a:endParaRPr lang="de-DE" dirty="0">
              <a:solidFill>
                <a:prstClr val="black"/>
              </a:solidFill>
            </a:endParaRPr>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pic>
        <p:nvPicPr>
          <p:cNvPr id="7" name="Inhaltsplatzhalter 6"/>
          <p:cNvPicPr>
            <a:picLocks noGrp="1" noChangeAspect="1"/>
          </p:cNvPicPr>
          <p:nvPr>
            <p:ph idx="1"/>
          </p:nvPr>
        </p:nvPicPr>
        <p:blipFill>
          <a:blip r:embed="rId4"/>
          <a:stretch>
            <a:fillRect/>
          </a:stretch>
        </p:blipFill>
        <p:spPr>
          <a:xfrm>
            <a:off x="698543" y="912524"/>
            <a:ext cx="7014806" cy="5266602"/>
          </a:xfrm>
          <a:prstGeom prst="rect">
            <a:avLst/>
          </a:prstGeom>
        </p:spPr>
      </p:pic>
    </p:spTree>
    <p:extLst>
      <p:ext uri="{BB962C8B-B14F-4D97-AF65-F5344CB8AC3E}">
        <p14:creationId xmlns:p14="http://schemas.microsoft.com/office/powerpoint/2010/main" val="6308671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fld id="{C916D949-773C-3845-BFBA-C7D9987445EE}" type="datetime1">
              <a:rPr lang="de-DE" smtClean="0">
                <a:solidFill>
                  <a:prstClr val="black"/>
                </a:solidFill>
              </a:rPr>
              <a:pPr/>
              <a:t>02.05.2018</a:t>
            </a:fld>
            <a:endParaRPr lang="de-DE" dirty="0">
              <a:solidFill>
                <a:prstClr val="black"/>
              </a:solidFill>
            </a:endParaRPr>
          </a:p>
        </p:txBody>
      </p:sp>
      <p:sp>
        <p:nvSpPr>
          <p:cNvPr id="5" name="Foliennummernplatzhalter 4"/>
          <p:cNvSpPr>
            <a:spLocks noGrp="1"/>
          </p:cNvSpPr>
          <p:nvPr>
            <p:ph type="sldNum" sz="quarter" idx="4"/>
          </p:nvPr>
        </p:nvSpPr>
        <p:spPr/>
        <p:txBody>
          <a:bodyPr/>
          <a:lstStyle/>
          <a:p>
            <a:fld id="{E7BE1CCD-89A0-CC45-BF3E-2A331A7F0490}" type="slidenum">
              <a:rPr lang="de-DE" smtClean="0">
                <a:solidFill>
                  <a:prstClr val="black"/>
                </a:solidFill>
              </a:rPr>
              <a:pPr/>
              <a:t>71</a:t>
            </a:fld>
            <a:endParaRPr lang="de-DE" dirty="0">
              <a:solidFill>
                <a:prstClr val="black"/>
              </a:solidFill>
            </a:endParaRPr>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pic>
        <p:nvPicPr>
          <p:cNvPr id="7" name="Inhaltsplatzhalter 6"/>
          <p:cNvPicPr>
            <a:picLocks noGrp="1" noChangeAspect="1"/>
          </p:cNvPicPr>
          <p:nvPr>
            <p:ph idx="1"/>
          </p:nvPr>
        </p:nvPicPr>
        <p:blipFill>
          <a:blip r:embed="rId4"/>
          <a:stretch>
            <a:fillRect/>
          </a:stretch>
        </p:blipFill>
        <p:spPr>
          <a:xfrm>
            <a:off x="731127" y="870961"/>
            <a:ext cx="7027418" cy="5276071"/>
          </a:xfrm>
          <a:prstGeom prst="rect">
            <a:avLst/>
          </a:prstGeom>
        </p:spPr>
      </p:pic>
    </p:spTree>
    <p:extLst>
      <p:ext uri="{BB962C8B-B14F-4D97-AF65-F5344CB8AC3E}">
        <p14:creationId xmlns:p14="http://schemas.microsoft.com/office/powerpoint/2010/main" val="34783959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72</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pic>
        <p:nvPicPr>
          <p:cNvPr id="7" name="Inhaltsplatzhalter 6"/>
          <p:cNvPicPr>
            <a:picLocks noGrp="1" noChangeAspect="1"/>
          </p:cNvPicPr>
          <p:nvPr>
            <p:ph idx="1"/>
          </p:nvPr>
        </p:nvPicPr>
        <p:blipFill>
          <a:blip r:embed="rId4"/>
          <a:stretch>
            <a:fillRect/>
          </a:stretch>
        </p:blipFill>
        <p:spPr>
          <a:xfrm>
            <a:off x="593511" y="857106"/>
            <a:ext cx="7143980" cy="5363584"/>
          </a:xfrm>
          <a:prstGeom prst="rect">
            <a:avLst/>
          </a:prstGeom>
        </p:spPr>
      </p:pic>
    </p:spTree>
    <p:extLst>
      <p:ext uri="{BB962C8B-B14F-4D97-AF65-F5344CB8AC3E}">
        <p14:creationId xmlns:p14="http://schemas.microsoft.com/office/powerpoint/2010/main" val="3273820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fld id="{C916D949-773C-3845-BFBA-C7D9987445EE}" type="datetime1">
              <a:rPr lang="de-DE" smtClean="0">
                <a:solidFill>
                  <a:prstClr val="black"/>
                </a:solidFill>
              </a:rPr>
              <a:pPr/>
              <a:t>02.05.2018</a:t>
            </a:fld>
            <a:endParaRPr lang="de-DE" dirty="0">
              <a:solidFill>
                <a:prstClr val="black"/>
              </a:solidFill>
            </a:endParaRPr>
          </a:p>
        </p:txBody>
      </p:sp>
      <p:sp>
        <p:nvSpPr>
          <p:cNvPr id="5" name="Foliennummernplatzhalter 4"/>
          <p:cNvSpPr>
            <a:spLocks noGrp="1"/>
          </p:cNvSpPr>
          <p:nvPr>
            <p:ph type="sldNum" sz="quarter" idx="4"/>
          </p:nvPr>
        </p:nvSpPr>
        <p:spPr/>
        <p:txBody>
          <a:bodyPr/>
          <a:lstStyle/>
          <a:p>
            <a:fld id="{E7BE1CCD-89A0-CC45-BF3E-2A331A7F0490}" type="slidenum">
              <a:rPr lang="de-DE" smtClean="0">
                <a:solidFill>
                  <a:prstClr val="black"/>
                </a:solidFill>
              </a:rPr>
              <a:pPr/>
              <a:t>73</a:t>
            </a:fld>
            <a:endParaRPr lang="de-DE" dirty="0">
              <a:solidFill>
                <a:prstClr val="black"/>
              </a:solidFill>
            </a:endParaRPr>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pic>
        <p:nvPicPr>
          <p:cNvPr id="7" name="Inhaltsplatzhalter 6"/>
          <p:cNvPicPr>
            <a:picLocks noGrp="1" noChangeAspect="1"/>
          </p:cNvPicPr>
          <p:nvPr>
            <p:ph idx="1"/>
          </p:nvPr>
        </p:nvPicPr>
        <p:blipFill>
          <a:blip r:embed="rId4"/>
          <a:stretch>
            <a:fillRect/>
          </a:stretch>
        </p:blipFill>
        <p:spPr>
          <a:xfrm>
            <a:off x="800400" y="954088"/>
            <a:ext cx="7020491" cy="5270871"/>
          </a:xfrm>
          <a:prstGeom prst="rect">
            <a:avLst/>
          </a:prstGeom>
        </p:spPr>
      </p:pic>
    </p:spTree>
    <p:extLst>
      <p:ext uri="{BB962C8B-B14F-4D97-AF65-F5344CB8AC3E}">
        <p14:creationId xmlns:p14="http://schemas.microsoft.com/office/powerpoint/2010/main" val="12336668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fld id="{C916D949-773C-3845-BFBA-C7D9987445EE}" type="datetime1">
              <a:rPr lang="de-DE" smtClean="0">
                <a:solidFill>
                  <a:prstClr val="black"/>
                </a:solidFill>
              </a:rPr>
              <a:pPr/>
              <a:t>02.05.2018</a:t>
            </a:fld>
            <a:endParaRPr lang="de-DE" dirty="0">
              <a:solidFill>
                <a:prstClr val="black"/>
              </a:solidFill>
            </a:endParaRPr>
          </a:p>
        </p:txBody>
      </p:sp>
      <p:sp>
        <p:nvSpPr>
          <p:cNvPr id="5" name="Foliennummernplatzhalter 4"/>
          <p:cNvSpPr>
            <a:spLocks noGrp="1"/>
          </p:cNvSpPr>
          <p:nvPr>
            <p:ph type="sldNum" sz="quarter" idx="4"/>
          </p:nvPr>
        </p:nvSpPr>
        <p:spPr/>
        <p:txBody>
          <a:bodyPr/>
          <a:lstStyle/>
          <a:p>
            <a:fld id="{E7BE1CCD-89A0-CC45-BF3E-2A331A7F0490}" type="slidenum">
              <a:rPr lang="de-DE" smtClean="0">
                <a:solidFill>
                  <a:prstClr val="black"/>
                </a:solidFill>
              </a:rPr>
              <a:pPr/>
              <a:t>74</a:t>
            </a:fld>
            <a:endParaRPr lang="de-DE" dirty="0">
              <a:solidFill>
                <a:prstClr val="black"/>
              </a:solidFill>
            </a:endParaRPr>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pic>
        <p:nvPicPr>
          <p:cNvPr id="7" name="Inhaltsplatzhalter 6"/>
          <p:cNvPicPr>
            <a:picLocks noGrp="1" noChangeAspect="1"/>
          </p:cNvPicPr>
          <p:nvPr>
            <p:ph idx="1"/>
          </p:nvPr>
        </p:nvPicPr>
        <p:blipFill>
          <a:blip r:embed="rId4"/>
          <a:stretch>
            <a:fillRect/>
          </a:stretch>
        </p:blipFill>
        <p:spPr>
          <a:xfrm>
            <a:off x="698542" y="898669"/>
            <a:ext cx="6968674" cy="5231967"/>
          </a:xfrm>
          <a:prstGeom prst="rect">
            <a:avLst/>
          </a:prstGeom>
        </p:spPr>
      </p:pic>
    </p:spTree>
    <p:extLst>
      <p:ext uri="{BB962C8B-B14F-4D97-AF65-F5344CB8AC3E}">
        <p14:creationId xmlns:p14="http://schemas.microsoft.com/office/powerpoint/2010/main" val="25748474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fld id="{C916D949-773C-3845-BFBA-C7D9987445EE}" type="datetime1">
              <a:rPr lang="de-DE" smtClean="0">
                <a:solidFill>
                  <a:prstClr val="black"/>
                </a:solidFill>
              </a:rPr>
              <a:pPr/>
              <a:t>02.05.2018</a:t>
            </a:fld>
            <a:endParaRPr lang="de-DE" dirty="0">
              <a:solidFill>
                <a:prstClr val="black"/>
              </a:solidFill>
            </a:endParaRPr>
          </a:p>
        </p:txBody>
      </p:sp>
      <p:sp>
        <p:nvSpPr>
          <p:cNvPr id="5" name="Foliennummernplatzhalter 4"/>
          <p:cNvSpPr>
            <a:spLocks noGrp="1"/>
          </p:cNvSpPr>
          <p:nvPr>
            <p:ph type="sldNum" sz="quarter" idx="4"/>
          </p:nvPr>
        </p:nvSpPr>
        <p:spPr/>
        <p:txBody>
          <a:bodyPr/>
          <a:lstStyle/>
          <a:p>
            <a:fld id="{E7BE1CCD-89A0-CC45-BF3E-2A331A7F0490}" type="slidenum">
              <a:rPr lang="de-DE" smtClean="0">
                <a:solidFill>
                  <a:prstClr val="black"/>
                </a:solidFill>
              </a:rPr>
              <a:pPr/>
              <a:t>75</a:t>
            </a:fld>
            <a:endParaRPr lang="de-DE" dirty="0">
              <a:solidFill>
                <a:prstClr val="black"/>
              </a:solidFill>
            </a:endParaRPr>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pic>
        <p:nvPicPr>
          <p:cNvPr id="7" name="Inhaltsplatzhalter 6"/>
          <p:cNvPicPr>
            <a:picLocks noGrp="1" noChangeAspect="1"/>
          </p:cNvPicPr>
          <p:nvPr>
            <p:ph idx="1"/>
          </p:nvPr>
        </p:nvPicPr>
        <p:blipFill>
          <a:blip r:embed="rId4"/>
          <a:stretch>
            <a:fillRect/>
          </a:stretch>
        </p:blipFill>
        <p:spPr>
          <a:xfrm>
            <a:off x="878652" y="850180"/>
            <a:ext cx="7046148" cy="5290133"/>
          </a:xfrm>
          <a:prstGeom prst="rect">
            <a:avLst/>
          </a:prstGeom>
        </p:spPr>
      </p:pic>
    </p:spTree>
    <p:extLst>
      <p:ext uri="{BB962C8B-B14F-4D97-AF65-F5344CB8AC3E}">
        <p14:creationId xmlns:p14="http://schemas.microsoft.com/office/powerpoint/2010/main" val="26352672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fld id="{C916D949-773C-3845-BFBA-C7D9987445EE}" type="datetime1">
              <a:rPr lang="de-DE" smtClean="0">
                <a:solidFill>
                  <a:prstClr val="black"/>
                </a:solidFill>
              </a:rPr>
              <a:pPr/>
              <a:t>02.05.2018</a:t>
            </a:fld>
            <a:endParaRPr lang="de-DE" dirty="0">
              <a:solidFill>
                <a:prstClr val="black"/>
              </a:solidFill>
            </a:endParaRPr>
          </a:p>
        </p:txBody>
      </p:sp>
      <p:sp>
        <p:nvSpPr>
          <p:cNvPr id="5" name="Foliennummernplatzhalter 4"/>
          <p:cNvSpPr>
            <a:spLocks noGrp="1"/>
          </p:cNvSpPr>
          <p:nvPr>
            <p:ph type="sldNum" sz="quarter" idx="4"/>
          </p:nvPr>
        </p:nvSpPr>
        <p:spPr/>
        <p:txBody>
          <a:bodyPr/>
          <a:lstStyle/>
          <a:p>
            <a:fld id="{E7BE1CCD-89A0-CC45-BF3E-2A331A7F0490}" type="slidenum">
              <a:rPr lang="de-DE" smtClean="0">
                <a:solidFill>
                  <a:prstClr val="black"/>
                </a:solidFill>
              </a:rPr>
              <a:pPr/>
              <a:t>76</a:t>
            </a:fld>
            <a:endParaRPr lang="de-DE" dirty="0">
              <a:solidFill>
                <a:prstClr val="black"/>
              </a:solidFill>
            </a:endParaRPr>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pic>
        <p:nvPicPr>
          <p:cNvPr id="7" name="Inhaltsplatzhalter 6"/>
          <p:cNvPicPr>
            <a:picLocks noGrp="1" noChangeAspect="1"/>
          </p:cNvPicPr>
          <p:nvPr>
            <p:ph idx="1"/>
          </p:nvPr>
        </p:nvPicPr>
        <p:blipFill>
          <a:blip r:embed="rId4"/>
          <a:stretch>
            <a:fillRect/>
          </a:stretch>
        </p:blipFill>
        <p:spPr>
          <a:xfrm>
            <a:off x="587705" y="850178"/>
            <a:ext cx="7080785" cy="5316138"/>
          </a:xfrm>
          <a:prstGeom prst="rect">
            <a:avLst/>
          </a:prstGeom>
        </p:spPr>
      </p:pic>
    </p:spTree>
    <p:extLst>
      <p:ext uri="{BB962C8B-B14F-4D97-AF65-F5344CB8AC3E}">
        <p14:creationId xmlns:p14="http://schemas.microsoft.com/office/powerpoint/2010/main" val="10062515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fld id="{C916D949-773C-3845-BFBA-C7D9987445EE}" type="datetime1">
              <a:rPr lang="de-DE" smtClean="0">
                <a:solidFill>
                  <a:prstClr val="black"/>
                </a:solidFill>
              </a:rPr>
              <a:pPr/>
              <a:t>02.05.2018</a:t>
            </a:fld>
            <a:endParaRPr lang="de-DE" dirty="0">
              <a:solidFill>
                <a:prstClr val="black"/>
              </a:solidFill>
            </a:endParaRPr>
          </a:p>
        </p:txBody>
      </p:sp>
      <p:sp>
        <p:nvSpPr>
          <p:cNvPr id="5" name="Foliennummernplatzhalter 4"/>
          <p:cNvSpPr>
            <a:spLocks noGrp="1"/>
          </p:cNvSpPr>
          <p:nvPr>
            <p:ph type="sldNum" sz="quarter" idx="4"/>
          </p:nvPr>
        </p:nvSpPr>
        <p:spPr/>
        <p:txBody>
          <a:bodyPr/>
          <a:lstStyle/>
          <a:p>
            <a:fld id="{E7BE1CCD-89A0-CC45-BF3E-2A331A7F0490}" type="slidenum">
              <a:rPr lang="de-DE" smtClean="0">
                <a:solidFill>
                  <a:prstClr val="black"/>
                </a:solidFill>
              </a:rPr>
              <a:pPr/>
              <a:t>77</a:t>
            </a:fld>
            <a:endParaRPr lang="de-DE" dirty="0">
              <a:solidFill>
                <a:prstClr val="black"/>
              </a:solidFill>
            </a:endParaRPr>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pic>
        <p:nvPicPr>
          <p:cNvPr id="7" name="Inhaltsplatzhalter 6"/>
          <p:cNvPicPr>
            <a:picLocks noGrp="1" noChangeAspect="1"/>
          </p:cNvPicPr>
          <p:nvPr>
            <p:ph idx="1"/>
          </p:nvPr>
        </p:nvPicPr>
        <p:blipFill>
          <a:blip r:embed="rId4"/>
          <a:stretch>
            <a:fillRect/>
          </a:stretch>
        </p:blipFill>
        <p:spPr>
          <a:xfrm>
            <a:off x="855817" y="857106"/>
            <a:ext cx="7033261" cy="5280458"/>
          </a:xfrm>
          <a:prstGeom prst="rect">
            <a:avLst/>
          </a:prstGeom>
        </p:spPr>
      </p:pic>
    </p:spTree>
    <p:extLst>
      <p:ext uri="{BB962C8B-B14F-4D97-AF65-F5344CB8AC3E}">
        <p14:creationId xmlns:p14="http://schemas.microsoft.com/office/powerpoint/2010/main" val="17134593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fld id="{C916D949-773C-3845-BFBA-C7D9987445EE}" type="datetime1">
              <a:rPr lang="de-DE" smtClean="0">
                <a:solidFill>
                  <a:prstClr val="black"/>
                </a:solidFill>
              </a:rPr>
              <a:pPr/>
              <a:t>02.05.2018</a:t>
            </a:fld>
            <a:endParaRPr lang="de-DE" dirty="0">
              <a:solidFill>
                <a:prstClr val="black"/>
              </a:solidFill>
            </a:endParaRPr>
          </a:p>
        </p:txBody>
      </p:sp>
      <p:sp>
        <p:nvSpPr>
          <p:cNvPr id="5" name="Foliennummernplatzhalter 4"/>
          <p:cNvSpPr>
            <a:spLocks noGrp="1"/>
          </p:cNvSpPr>
          <p:nvPr>
            <p:ph type="sldNum" sz="quarter" idx="4"/>
          </p:nvPr>
        </p:nvSpPr>
        <p:spPr/>
        <p:txBody>
          <a:bodyPr/>
          <a:lstStyle/>
          <a:p>
            <a:fld id="{E7BE1CCD-89A0-CC45-BF3E-2A331A7F0490}" type="slidenum">
              <a:rPr lang="de-DE" smtClean="0">
                <a:solidFill>
                  <a:prstClr val="black"/>
                </a:solidFill>
              </a:rPr>
              <a:pPr/>
              <a:t>78</a:t>
            </a:fld>
            <a:endParaRPr lang="de-DE" dirty="0">
              <a:solidFill>
                <a:prstClr val="black"/>
              </a:solidFill>
            </a:endParaRPr>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pic>
        <p:nvPicPr>
          <p:cNvPr id="7" name="Inhaltsplatzhalter 6"/>
          <p:cNvPicPr>
            <a:picLocks noGrp="1" noChangeAspect="1"/>
          </p:cNvPicPr>
          <p:nvPr>
            <p:ph idx="1"/>
          </p:nvPr>
        </p:nvPicPr>
        <p:blipFill>
          <a:blip r:embed="rId4"/>
          <a:stretch>
            <a:fillRect/>
          </a:stretch>
        </p:blipFill>
        <p:spPr>
          <a:xfrm>
            <a:off x="647999" y="891742"/>
            <a:ext cx="7153209" cy="5370513"/>
          </a:xfrm>
          <a:prstGeom prst="rect">
            <a:avLst/>
          </a:prstGeom>
        </p:spPr>
      </p:pic>
    </p:spTree>
    <p:extLst>
      <p:ext uri="{BB962C8B-B14F-4D97-AF65-F5344CB8AC3E}">
        <p14:creationId xmlns:p14="http://schemas.microsoft.com/office/powerpoint/2010/main" val="36525339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2"/>
          </p:nvPr>
        </p:nvSpPr>
        <p:spPr/>
        <p:txBody>
          <a:bodyPr/>
          <a:lstStyle/>
          <a:p>
            <a:fld id="{C916D949-773C-3845-BFBA-C7D9987445EE}" type="datetime1">
              <a:rPr lang="de-DE" smtClean="0">
                <a:solidFill>
                  <a:prstClr val="black"/>
                </a:solidFill>
              </a:rPr>
              <a:pPr/>
              <a:t>02.05.2018</a:t>
            </a:fld>
            <a:endParaRPr lang="de-DE" dirty="0">
              <a:solidFill>
                <a:prstClr val="black"/>
              </a:solidFill>
            </a:endParaRPr>
          </a:p>
        </p:txBody>
      </p:sp>
      <p:sp>
        <p:nvSpPr>
          <p:cNvPr id="5" name="Foliennummernplatzhalter 4"/>
          <p:cNvSpPr>
            <a:spLocks noGrp="1"/>
          </p:cNvSpPr>
          <p:nvPr>
            <p:ph type="sldNum" sz="quarter" idx="4"/>
          </p:nvPr>
        </p:nvSpPr>
        <p:spPr/>
        <p:txBody>
          <a:bodyPr/>
          <a:lstStyle/>
          <a:p>
            <a:fld id="{E7BE1CCD-89A0-CC45-BF3E-2A331A7F0490}" type="slidenum">
              <a:rPr lang="de-DE" smtClean="0">
                <a:solidFill>
                  <a:prstClr val="black"/>
                </a:solidFill>
              </a:rPr>
              <a:pPr/>
              <a:t>79</a:t>
            </a:fld>
            <a:endParaRPr lang="de-DE" dirty="0">
              <a:solidFill>
                <a:prstClr val="black"/>
              </a:solidFill>
            </a:endParaRPr>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pic>
        <p:nvPicPr>
          <p:cNvPr id="7" name="Inhaltsplatzhalter 6"/>
          <p:cNvPicPr>
            <a:picLocks noGrp="1" noChangeAspect="1"/>
          </p:cNvPicPr>
          <p:nvPr>
            <p:ph idx="1"/>
          </p:nvPr>
        </p:nvPicPr>
        <p:blipFill>
          <a:blip r:embed="rId4"/>
          <a:stretch>
            <a:fillRect/>
          </a:stretch>
        </p:blipFill>
        <p:spPr>
          <a:xfrm>
            <a:off x="647999" y="857106"/>
            <a:ext cx="7075909" cy="5312477"/>
          </a:xfrm>
          <a:prstGeom prst="rect">
            <a:avLst/>
          </a:prstGeom>
        </p:spPr>
      </p:pic>
    </p:spTree>
    <p:extLst>
      <p:ext uri="{BB962C8B-B14F-4D97-AF65-F5344CB8AC3E}">
        <p14:creationId xmlns:p14="http://schemas.microsoft.com/office/powerpoint/2010/main" val="141192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0329" y="848805"/>
            <a:ext cx="7954744" cy="1143000"/>
          </a:xfrm>
        </p:spPr>
        <p:txBody>
          <a:bodyPr>
            <a:normAutofit/>
          </a:bodyPr>
          <a:lstStyle/>
          <a:p>
            <a:r>
              <a:rPr lang="en-US" sz="2400" dirty="0"/>
              <a:t>International organization for accreditation bodies (ILAC)</a:t>
            </a:r>
            <a:endParaRPr lang="de-DE" sz="2400" dirty="0"/>
          </a:p>
        </p:txBody>
      </p:sp>
      <p:sp>
        <p:nvSpPr>
          <p:cNvPr id="4" name="Datumsplatzhalter 3"/>
          <p:cNvSpPr>
            <a:spLocks noGrp="1"/>
          </p:cNvSpPr>
          <p:nvPr>
            <p:ph type="dt" sz="half" idx="2"/>
          </p:nvPr>
        </p:nvSpPr>
        <p:spPr/>
        <p:txBody>
          <a:bodyPr/>
          <a:lstStyle/>
          <a:p>
            <a:fld id="{C916D949-773C-3845-BFBA-C7D9987445EE}" type="datetime1">
              <a:rPr lang="de-DE" smtClean="0"/>
              <a:t>02.05.2018</a:t>
            </a:fld>
            <a:endParaRPr lang="de-DE" dirty="0"/>
          </a:p>
        </p:txBody>
      </p:sp>
      <p:sp>
        <p:nvSpPr>
          <p:cNvPr id="5" name="Foliennummernplatzhalter 4"/>
          <p:cNvSpPr>
            <a:spLocks noGrp="1"/>
          </p:cNvSpPr>
          <p:nvPr>
            <p:ph type="sldNum" sz="quarter" idx="4"/>
          </p:nvPr>
        </p:nvSpPr>
        <p:spPr/>
        <p:txBody>
          <a:bodyPr/>
          <a:lstStyle/>
          <a:p>
            <a:fld id="{E7BE1CCD-89A0-CC45-BF3E-2A331A7F0490}" type="slidenum">
              <a:rPr lang="de-DE" smtClean="0"/>
              <a:pPr/>
              <a:t>8</a:t>
            </a:fld>
            <a:endParaRPr lang="de-DE" dirty="0"/>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pic>
        <p:nvPicPr>
          <p:cNvPr id="7" name="Inhaltsplatzhalter 6"/>
          <p:cNvPicPr>
            <a:picLocks noGrp="1" noChangeAspect="1"/>
          </p:cNvPicPr>
          <p:nvPr>
            <p:ph idx="1"/>
          </p:nvPr>
        </p:nvPicPr>
        <p:blipFill>
          <a:blip r:embed="rId4"/>
          <a:stretch>
            <a:fillRect/>
          </a:stretch>
        </p:blipFill>
        <p:spPr>
          <a:xfrm>
            <a:off x="4609104" y="2263825"/>
            <a:ext cx="3578591" cy="2983628"/>
          </a:xfrm>
          <a:prstGeom prst="rect">
            <a:avLst/>
          </a:prstGeom>
        </p:spPr>
      </p:pic>
      <p:sp>
        <p:nvSpPr>
          <p:cNvPr id="8" name="Rechteck 7"/>
          <p:cNvSpPr/>
          <p:nvPr/>
        </p:nvSpPr>
        <p:spPr>
          <a:xfrm>
            <a:off x="5673325" y="6410293"/>
            <a:ext cx="1862498" cy="276999"/>
          </a:xfrm>
          <a:prstGeom prst="rect">
            <a:avLst/>
          </a:prstGeom>
        </p:spPr>
        <p:txBody>
          <a:bodyPr wrap="none">
            <a:spAutoFit/>
          </a:bodyPr>
          <a:lstStyle/>
          <a:p>
            <a:r>
              <a:rPr lang="en-US" sz="1200" dirty="0"/>
              <a:t>https://ilac.org/about-ilac/</a:t>
            </a:r>
          </a:p>
        </p:txBody>
      </p:sp>
      <p:sp>
        <p:nvSpPr>
          <p:cNvPr id="9" name="Rechteck 8"/>
          <p:cNvSpPr/>
          <p:nvPr/>
        </p:nvSpPr>
        <p:spPr>
          <a:xfrm>
            <a:off x="512731" y="2170590"/>
            <a:ext cx="3934578" cy="3170099"/>
          </a:xfrm>
          <a:prstGeom prst="rect">
            <a:avLst/>
          </a:prstGeom>
        </p:spPr>
        <p:txBody>
          <a:bodyPr wrap="square">
            <a:spAutoFit/>
          </a:bodyPr>
          <a:lstStyle/>
          <a:p>
            <a:r>
              <a:rPr lang="en-US" sz="2000" dirty="0"/>
              <a:t>ILAC is the operating in accordance with ISO/IEC 17011 and involved in the accreditation of conformity assessment bodies including calibration laboratories (using ISO/IEC 17025), testing laboratories (using ISO/IEC 17025), </a:t>
            </a:r>
            <a:r>
              <a:rPr lang="en-US" sz="2000" b="1" dirty="0">
                <a:solidFill>
                  <a:srgbClr val="FF0000"/>
                </a:solidFill>
              </a:rPr>
              <a:t>medical testing laboratories (using ISO 15189) </a:t>
            </a:r>
            <a:r>
              <a:rPr lang="en-US" sz="2000" dirty="0"/>
              <a:t>and inspection bodies (using ISO/IEC 17020)</a:t>
            </a:r>
          </a:p>
        </p:txBody>
      </p:sp>
    </p:spTree>
    <p:extLst>
      <p:ext uri="{BB962C8B-B14F-4D97-AF65-F5344CB8AC3E}">
        <p14:creationId xmlns:p14="http://schemas.microsoft.com/office/powerpoint/2010/main" val="408133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0329" y="660438"/>
            <a:ext cx="7675432" cy="1143000"/>
          </a:xfrm>
        </p:spPr>
        <p:txBody>
          <a:bodyPr>
            <a:normAutofit/>
          </a:bodyPr>
          <a:lstStyle/>
          <a:p>
            <a:r>
              <a:rPr lang="en-US" sz="3200" dirty="0"/>
              <a:t>Quality Systems - 1 </a:t>
            </a:r>
            <a:endParaRPr lang="de-DE" sz="3200" dirty="0"/>
          </a:p>
        </p:txBody>
      </p:sp>
      <p:sp>
        <p:nvSpPr>
          <p:cNvPr id="4" name="Datumsplatzhalter 3"/>
          <p:cNvSpPr>
            <a:spLocks noGrp="1"/>
          </p:cNvSpPr>
          <p:nvPr>
            <p:ph type="dt" sz="half" idx="2"/>
          </p:nvPr>
        </p:nvSpPr>
        <p:spPr/>
        <p:txBody>
          <a:bodyPr/>
          <a:lstStyle/>
          <a:p>
            <a:fld id="{C916D949-773C-3845-BFBA-C7D9987445EE}" type="datetime1">
              <a:rPr lang="de-DE" smtClean="0">
                <a:solidFill>
                  <a:prstClr val="black"/>
                </a:solidFill>
              </a:rPr>
              <a:pPr/>
              <a:t>02.05.2018</a:t>
            </a:fld>
            <a:endParaRPr lang="de-DE" dirty="0">
              <a:solidFill>
                <a:prstClr val="black"/>
              </a:solidFill>
            </a:endParaRPr>
          </a:p>
        </p:txBody>
      </p:sp>
      <p:sp>
        <p:nvSpPr>
          <p:cNvPr id="5" name="Foliennummernplatzhalter 4"/>
          <p:cNvSpPr>
            <a:spLocks noGrp="1"/>
          </p:cNvSpPr>
          <p:nvPr>
            <p:ph type="sldNum" sz="quarter" idx="4"/>
          </p:nvPr>
        </p:nvSpPr>
        <p:spPr/>
        <p:txBody>
          <a:bodyPr/>
          <a:lstStyle/>
          <a:p>
            <a:fld id="{E7BE1CCD-89A0-CC45-BF3E-2A331A7F0490}" type="slidenum">
              <a:rPr lang="de-DE" smtClean="0">
                <a:solidFill>
                  <a:prstClr val="black"/>
                </a:solidFill>
              </a:rPr>
              <a:pPr/>
              <a:t>9</a:t>
            </a:fld>
            <a:endParaRPr lang="de-DE" dirty="0">
              <a:solidFill>
                <a:prstClr val="black"/>
              </a:solidFill>
            </a:endParaRPr>
          </a:p>
        </p:txBody>
      </p:sp>
      <p:pic>
        <p:nvPicPr>
          <p:cNvPr id="6" name="Grafik 5"/>
          <p:cNvPicPr>
            <a:picLocks noChangeAspect="1"/>
          </p:cNvPicPr>
          <p:nvPr/>
        </p:nvPicPr>
        <p:blipFill>
          <a:blip r:embed="rId3"/>
          <a:stretch>
            <a:fillRect/>
          </a:stretch>
        </p:blipFill>
        <p:spPr>
          <a:xfrm>
            <a:off x="420329" y="96583"/>
            <a:ext cx="1093691" cy="692455"/>
          </a:xfrm>
          <a:prstGeom prst="rect">
            <a:avLst/>
          </a:prstGeom>
        </p:spPr>
      </p:pic>
      <p:sp>
        <p:nvSpPr>
          <p:cNvPr id="7" name="Inhaltsplatzhalter 6"/>
          <p:cNvSpPr>
            <a:spLocks noGrp="1"/>
          </p:cNvSpPr>
          <p:nvPr>
            <p:ph idx="1"/>
          </p:nvPr>
        </p:nvSpPr>
        <p:spPr>
          <a:xfrm>
            <a:off x="420329" y="1940064"/>
            <a:ext cx="8177981" cy="4062529"/>
          </a:xfrm>
        </p:spPr>
        <p:txBody>
          <a:bodyPr>
            <a:normAutofit/>
          </a:bodyPr>
          <a:lstStyle/>
          <a:p>
            <a:pPr marL="0" indent="0">
              <a:buNone/>
            </a:pPr>
            <a:r>
              <a:rPr lang="en-US" sz="2000" b="1" dirty="0">
                <a:solidFill>
                  <a:srgbClr val="FF0000"/>
                </a:solidFill>
              </a:rPr>
              <a:t>A QS is defined in ISO 15189 as including the following:</a:t>
            </a:r>
          </a:p>
          <a:p>
            <a:pPr marL="0" indent="0">
              <a:buNone/>
            </a:pPr>
            <a:endParaRPr lang="en-US" sz="2000" dirty="0"/>
          </a:p>
          <a:p>
            <a:r>
              <a:rPr lang="en-US" sz="2000" b="1" dirty="0"/>
              <a:t>Quality policy,</a:t>
            </a:r>
          </a:p>
          <a:p>
            <a:r>
              <a:rPr lang="en-US" sz="2000" b="1" dirty="0"/>
              <a:t>Staff education and training,</a:t>
            </a:r>
          </a:p>
          <a:p>
            <a:r>
              <a:rPr lang="en-US" sz="2000" b="1" dirty="0"/>
              <a:t>Quality Assurance,</a:t>
            </a:r>
          </a:p>
          <a:p>
            <a:r>
              <a:rPr lang="en-US" sz="2000" b="1" dirty="0"/>
              <a:t>Document control,</a:t>
            </a:r>
          </a:p>
          <a:p>
            <a:r>
              <a:rPr lang="en-US" sz="2000" b="1" dirty="0"/>
              <a:t>Records, maintenance and archiving,</a:t>
            </a:r>
          </a:p>
          <a:p>
            <a:r>
              <a:rPr lang="en-US" sz="2000" b="1" dirty="0"/>
              <a:t>Accomodation and environment,</a:t>
            </a:r>
          </a:p>
          <a:p>
            <a:r>
              <a:rPr lang="en-US" sz="2000" b="1" dirty="0"/>
              <a:t>Instruments, reagents and/or relevant consumables management,</a:t>
            </a:r>
          </a:p>
          <a:p>
            <a:r>
              <a:rPr lang="en-US" sz="2000" b="1" dirty="0"/>
              <a:t>Validation of examination procedures, </a:t>
            </a:r>
          </a:p>
          <a:p>
            <a:pPr marL="0" indent="0">
              <a:buNone/>
            </a:pPr>
            <a:endParaRPr lang="en-US" sz="2000" b="1" dirty="0"/>
          </a:p>
          <a:p>
            <a:pPr marL="0" indent="0">
              <a:buNone/>
            </a:pPr>
            <a:endParaRPr lang="en-US" sz="2000" dirty="0"/>
          </a:p>
        </p:txBody>
      </p:sp>
    </p:spTree>
    <p:extLst>
      <p:ext uri="{BB962C8B-B14F-4D97-AF65-F5344CB8AC3E}">
        <p14:creationId xmlns:p14="http://schemas.microsoft.com/office/powerpoint/2010/main" val="352992386"/>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3550</Words>
  <Application>Microsoft Office PowerPoint</Application>
  <PresentationFormat>On-screen Show (4:3)</PresentationFormat>
  <Paragraphs>587</Paragraphs>
  <Slides>79</Slides>
  <Notes>79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79</vt:i4>
      </vt:variant>
    </vt:vector>
  </HeadingPairs>
  <TitlesOfParts>
    <vt:vector size="84" baseType="lpstr">
      <vt:lpstr>Arial</vt:lpstr>
      <vt:lpstr>Calibri</vt:lpstr>
      <vt:lpstr>Comic Sans MS</vt:lpstr>
      <vt:lpstr>Source Sans Pro</vt:lpstr>
      <vt:lpstr>Office-Design</vt:lpstr>
      <vt:lpstr>IQC: Building Blocks of Quality Local Systems of Quality Control  (Good laboratory practice and patient safety) </vt:lpstr>
      <vt:lpstr>Agenda</vt:lpstr>
      <vt:lpstr>Understanding Basic Quality Control </vt:lpstr>
      <vt:lpstr>PowerPoint Presentation</vt:lpstr>
      <vt:lpstr>PowerPoint Presentation</vt:lpstr>
      <vt:lpstr>What are quality standards and guidelines?</vt:lpstr>
      <vt:lpstr>Certification, Accreditation, Licensing</vt:lpstr>
      <vt:lpstr>International organization for accreditation bodies (ILAC)</vt:lpstr>
      <vt:lpstr>Quality Systems - 1 </vt:lpstr>
      <vt:lpstr>Quality Systems - 2 </vt:lpstr>
      <vt:lpstr>PowerPoint Presentation</vt:lpstr>
      <vt:lpstr>Focus of the Phases of the LQSI Tool </vt:lpstr>
      <vt:lpstr>Focus of Phases of the LQSI Tool </vt:lpstr>
      <vt:lpstr>PowerPoint Presentation</vt:lpstr>
      <vt:lpstr>SLIPTA tiers of recognition of laboratory quality management</vt:lpstr>
      <vt:lpstr>Sections and points in the SLIPTA checklist</vt:lpstr>
      <vt:lpstr>SLIPTA tiers of recognition of laboratory quality management</vt:lpstr>
      <vt:lpstr>SLIPTA Laboratory status designations </vt:lpstr>
      <vt:lpstr>Criteria and Checklist</vt:lpstr>
      <vt:lpstr>PowerPoint Presentation</vt:lpstr>
      <vt:lpstr>PowerPoint Presentation</vt:lpstr>
      <vt:lpstr>PowerPoint Presentation</vt:lpstr>
      <vt:lpstr>PowerPoint Presentation</vt:lpstr>
      <vt:lpstr>Quality Control  </vt:lpstr>
      <vt:lpstr>Quality Assurance vs Quality Control </vt:lpstr>
      <vt:lpstr>External Quality Assurance (EQA)  </vt:lpstr>
      <vt:lpstr>Difference between Quality Control and EQA  </vt:lpstr>
      <vt:lpstr>Definition of errors and mistakes </vt:lpstr>
      <vt:lpstr>Error</vt:lpstr>
      <vt:lpstr>Types of laboratory errors and mistakes -1 </vt:lpstr>
      <vt:lpstr>Types of laboratory errors and mistakes -2 </vt:lpstr>
      <vt:lpstr>Types of laboratory errors and mistakes -3  </vt:lpstr>
      <vt:lpstr>Types of laboratory errors and mistakes -4 </vt:lpstr>
      <vt:lpstr>Types of laboratory errors and mistakes -5 </vt:lpstr>
      <vt:lpstr>Quality Control - QC </vt:lpstr>
      <vt:lpstr>PowerPoint Presentation</vt:lpstr>
      <vt:lpstr>Quality Control </vt:lpstr>
      <vt:lpstr>Difference between Quality Control and EQA  </vt:lpstr>
      <vt:lpstr>Imprecision and Accuracy </vt:lpstr>
      <vt:lpstr>PowerPoint Presentation</vt:lpstr>
      <vt:lpstr>PowerPoint Presentation</vt:lpstr>
      <vt:lpstr>Causes of Random Error - 1 </vt:lpstr>
      <vt:lpstr>Causes of Random Error - 2</vt:lpstr>
      <vt:lpstr>Causes of Systematic Error</vt:lpstr>
      <vt:lpstr>Method Bias and Systematic Error </vt:lpstr>
      <vt:lpstr>Designing a QC System</vt:lpstr>
      <vt:lpstr>Quality Control Sera </vt:lpstr>
      <vt:lpstr>QC Statistical rules</vt:lpstr>
      <vt:lpstr>PowerPoint Presentation</vt:lpstr>
      <vt:lpstr>Setting the Mean and SD of a new batch of QC materials (CLSI) </vt:lpstr>
      <vt:lpstr>General guidelines for planning and design of QC procedures (CLSI) </vt:lpstr>
      <vt:lpstr>Frequency of QC - 1 </vt:lpstr>
      <vt:lpstr>Frequency of QC - 2 </vt:lpstr>
      <vt:lpstr>How to Implement a QC Program </vt:lpstr>
      <vt:lpstr>Control Rules </vt:lpstr>
      <vt:lpstr>Quality Control </vt:lpstr>
      <vt:lpstr>Simple Quality Control Rule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Phases of the LQSI Tool  </vt:lpstr>
      <vt:lpstr> Phases of the LQSI Tool </vt:lpstr>
      <vt:lpstr>Phases of the LQSI Tool  </vt:lpstr>
      <vt:lpstr>Phases of the LQSI Tool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HSHL</dc:creator>
  <cp:lastModifiedBy>user</cp:lastModifiedBy>
  <cp:revision>107</cp:revision>
  <dcterms:created xsi:type="dcterms:W3CDTF">2016-09-29T07:38:50Z</dcterms:created>
  <dcterms:modified xsi:type="dcterms:W3CDTF">2018-05-02T14:02:30Z</dcterms:modified>
</cp:coreProperties>
</file>