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44" r:id="rId3"/>
    <p:sldId id="329" r:id="rId4"/>
    <p:sldId id="316" r:id="rId5"/>
    <p:sldId id="294" r:id="rId6"/>
    <p:sldId id="374" r:id="rId7"/>
    <p:sldId id="317" r:id="rId8"/>
    <p:sldId id="318" r:id="rId9"/>
    <p:sldId id="319" r:id="rId10"/>
    <p:sldId id="387" r:id="rId11"/>
    <p:sldId id="321" r:id="rId12"/>
    <p:sldId id="334" r:id="rId13"/>
    <p:sldId id="388" r:id="rId14"/>
    <p:sldId id="404" r:id="rId15"/>
    <p:sldId id="338" r:id="rId16"/>
    <p:sldId id="346" r:id="rId17"/>
    <p:sldId id="322" r:id="rId18"/>
    <p:sldId id="398" r:id="rId19"/>
    <p:sldId id="353" r:id="rId20"/>
    <p:sldId id="336" r:id="rId21"/>
    <p:sldId id="396" r:id="rId22"/>
    <p:sldId id="323" r:id="rId23"/>
    <p:sldId id="348" r:id="rId24"/>
    <p:sldId id="397" r:id="rId25"/>
    <p:sldId id="354" r:id="rId26"/>
    <p:sldId id="357" r:id="rId27"/>
    <p:sldId id="392" r:id="rId28"/>
    <p:sldId id="391" r:id="rId29"/>
    <p:sldId id="405" r:id="rId30"/>
    <p:sldId id="380" r:id="rId31"/>
    <p:sldId id="399" r:id="rId32"/>
    <p:sldId id="400" r:id="rId33"/>
    <p:sldId id="401" r:id="rId34"/>
    <p:sldId id="324" r:id="rId35"/>
    <p:sldId id="326" r:id="rId36"/>
    <p:sldId id="385" r:id="rId37"/>
    <p:sldId id="386" r:id="rId38"/>
    <p:sldId id="406" r:id="rId39"/>
    <p:sldId id="298" r:id="rId40"/>
    <p:sldId id="343" r:id="rId41"/>
    <p:sldId id="407" r:id="rId42"/>
    <p:sldId id="330" r:id="rId43"/>
    <p:sldId id="331" r:id="rId44"/>
    <p:sldId id="327" r:id="rId45"/>
    <p:sldId id="345" r:id="rId4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1140" y="60"/>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206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av-weqas02\q-lab\WEQAS\SC-INFO\POCT%20Creatinine\Nova%20&amp;%20Istat%20Comparison%20Batch%20031014%208.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v-weqas02\q-lab\WEQAS\SC-INFO\POCT%20Creatinine\Nova%20&amp;%20Istat%20Comparison%20Batch%20031014%208.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av-weqas02\q-lab\WEQAS\SC-INFO\POCT%20Creatinine\POCT%20Creatinine%20Long%20Term%20Stability%20Data%20Batch%20031014%208.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GB" sz="1000"/>
              <a:t>Commutability Study</a:t>
            </a:r>
          </a:p>
        </c:rich>
      </c:tx>
      <c:overlay val="0"/>
      <c:spPr>
        <a:noFill/>
        <a:ln w="25400">
          <a:noFill/>
        </a:ln>
      </c:spPr>
    </c:title>
    <c:autoTitleDeleted val="0"/>
    <c:plotArea>
      <c:layout>
        <c:manualLayout>
          <c:layoutTarget val="inner"/>
          <c:xMode val="edge"/>
          <c:yMode val="edge"/>
          <c:x val="0.10905667423877598"/>
          <c:y val="0.10641863305865817"/>
          <c:w val="0.74560496380558483"/>
          <c:h val="0.76271186440677996"/>
        </c:manualLayout>
      </c:layout>
      <c:scatterChart>
        <c:scatterStyle val="lineMarker"/>
        <c:varyColors val="0"/>
        <c:ser>
          <c:idx val="0"/>
          <c:order val="0"/>
          <c:tx>
            <c:v>EQA samples</c:v>
          </c:tx>
          <c:spPr>
            <a:ln w="28575">
              <a:noFill/>
            </a:ln>
          </c:spPr>
          <c:xVal>
            <c:numRef>
              <c:f>Commutability!$B$6:$B$11</c:f>
              <c:numCache>
                <c:formatCode>General</c:formatCode>
                <c:ptCount val="6"/>
                <c:pt idx="0">
                  <c:v>89</c:v>
                </c:pt>
                <c:pt idx="1">
                  <c:v>132</c:v>
                </c:pt>
                <c:pt idx="2">
                  <c:v>181</c:v>
                </c:pt>
                <c:pt idx="3">
                  <c:v>266</c:v>
                </c:pt>
                <c:pt idx="4">
                  <c:v>409</c:v>
                </c:pt>
                <c:pt idx="5">
                  <c:v>556</c:v>
                </c:pt>
              </c:numCache>
            </c:numRef>
          </c:xVal>
          <c:yVal>
            <c:numRef>
              <c:f>Commutability!$H$6:$H$11</c:f>
              <c:numCache>
                <c:formatCode>General</c:formatCode>
                <c:ptCount val="6"/>
                <c:pt idx="0">
                  <c:v>74</c:v>
                </c:pt>
                <c:pt idx="1">
                  <c:v>148</c:v>
                </c:pt>
                <c:pt idx="2">
                  <c:v>238.5</c:v>
                </c:pt>
                <c:pt idx="3">
                  <c:v>356.5</c:v>
                </c:pt>
                <c:pt idx="4">
                  <c:v>549.5</c:v>
                </c:pt>
                <c:pt idx="5">
                  <c:v>749</c:v>
                </c:pt>
              </c:numCache>
            </c:numRef>
          </c:yVal>
          <c:smooth val="0"/>
          <c:extLst>
            <c:ext xmlns:c16="http://schemas.microsoft.com/office/drawing/2014/chart" uri="{C3380CC4-5D6E-409C-BE32-E72D297353CC}">
              <c16:uniqueId val="{00000000-2C18-4748-AE2F-7285DBFA9286}"/>
            </c:ext>
          </c:extLst>
        </c:ser>
        <c:ser>
          <c:idx val="1"/>
          <c:order val="1"/>
          <c:tx>
            <c:v>Patient samples</c:v>
          </c:tx>
          <c:spPr>
            <a:ln w="28575">
              <a:noFill/>
            </a:ln>
          </c:spPr>
          <c:xVal>
            <c:numRef>
              <c:f>Commutability!$E$19:$E$28</c:f>
              <c:numCache>
                <c:formatCode>General</c:formatCode>
                <c:ptCount val="10"/>
                <c:pt idx="0">
                  <c:v>102.5</c:v>
                </c:pt>
                <c:pt idx="1">
                  <c:v>95.5</c:v>
                </c:pt>
                <c:pt idx="2">
                  <c:v>102</c:v>
                </c:pt>
                <c:pt idx="3">
                  <c:v>113.5</c:v>
                </c:pt>
                <c:pt idx="4">
                  <c:v>76</c:v>
                </c:pt>
                <c:pt idx="5">
                  <c:v>95</c:v>
                </c:pt>
                <c:pt idx="6">
                  <c:v>75</c:v>
                </c:pt>
                <c:pt idx="7">
                  <c:v>67.666666666666671</c:v>
                </c:pt>
                <c:pt idx="8">
                  <c:v>74</c:v>
                </c:pt>
                <c:pt idx="9">
                  <c:v>72</c:v>
                </c:pt>
              </c:numCache>
            </c:numRef>
          </c:xVal>
          <c:yVal>
            <c:numRef>
              <c:f>Commutability!$J$19:$J$28</c:f>
              <c:numCache>
                <c:formatCode>General</c:formatCode>
                <c:ptCount val="10"/>
                <c:pt idx="0">
                  <c:v>97.5</c:v>
                </c:pt>
                <c:pt idx="1">
                  <c:v>61</c:v>
                </c:pt>
                <c:pt idx="2">
                  <c:v>89.5</c:v>
                </c:pt>
                <c:pt idx="3">
                  <c:v>92.5</c:v>
                </c:pt>
                <c:pt idx="4">
                  <c:v>65</c:v>
                </c:pt>
                <c:pt idx="5">
                  <c:v>97.5</c:v>
                </c:pt>
                <c:pt idx="6">
                  <c:v>64</c:v>
                </c:pt>
                <c:pt idx="7">
                  <c:v>55.5</c:v>
                </c:pt>
                <c:pt idx="8">
                  <c:v>70</c:v>
                </c:pt>
                <c:pt idx="9">
                  <c:v>68</c:v>
                </c:pt>
              </c:numCache>
            </c:numRef>
          </c:yVal>
          <c:smooth val="0"/>
          <c:extLst>
            <c:ext xmlns:c16="http://schemas.microsoft.com/office/drawing/2014/chart" uri="{C3380CC4-5D6E-409C-BE32-E72D297353CC}">
              <c16:uniqueId val="{00000001-2C18-4748-AE2F-7285DBFA9286}"/>
            </c:ext>
          </c:extLst>
        </c:ser>
        <c:dLbls>
          <c:showLegendKey val="0"/>
          <c:showVal val="0"/>
          <c:showCatName val="0"/>
          <c:showSerName val="0"/>
          <c:showPercent val="0"/>
          <c:showBubbleSize val="0"/>
        </c:dLbls>
        <c:axId val="237281016"/>
        <c:axId val="9190448"/>
      </c:scatterChart>
      <c:valAx>
        <c:axId val="237281016"/>
        <c:scaling>
          <c:orientation val="minMax"/>
        </c:scaling>
        <c:delete val="0"/>
        <c:axPos val="b"/>
        <c:title>
          <c:tx>
            <c:rich>
              <a:bodyPr/>
              <a:lstStyle/>
              <a:p>
                <a:pPr>
                  <a:defRPr sz="800" b="1" i="0" u="none" strike="noStrike" baseline="0">
                    <a:solidFill>
                      <a:srgbClr val="000000"/>
                    </a:solidFill>
                    <a:latin typeface="Calibri"/>
                    <a:ea typeface="Calibri"/>
                    <a:cs typeface="Calibri"/>
                  </a:defRPr>
                </a:pPr>
                <a:r>
                  <a:rPr lang="en-GB" sz="800"/>
                  <a:t>Nova Creatinine (umol/L)</a:t>
                </a:r>
              </a:p>
            </c:rich>
          </c:tx>
          <c:overlay val="0"/>
          <c:spPr>
            <a:noFill/>
            <a:ln w="25400">
              <a:noFill/>
            </a:ln>
          </c:spPr>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190448"/>
        <c:crosses val="autoZero"/>
        <c:crossBetween val="midCat"/>
      </c:valAx>
      <c:valAx>
        <c:axId val="9190448"/>
        <c:scaling>
          <c:orientation val="minMax"/>
        </c:scaling>
        <c:delete val="0"/>
        <c:axPos val="l"/>
        <c:majorGridlines/>
        <c:title>
          <c:tx>
            <c:rich>
              <a:bodyPr/>
              <a:lstStyle/>
              <a:p>
                <a:pPr>
                  <a:defRPr sz="800" b="1" i="0" u="none" strike="noStrike" baseline="0">
                    <a:solidFill>
                      <a:srgbClr val="000000"/>
                    </a:solidFill>
                    <a:latin typeface="Calibri"/>
                    <a:ea typeface="Calibri"/>
                    <a:cs typeface="Calibri"/>
                  </a:defRPr>
                </a:pPr>
                <a:r>
                  <a:rPr lang="en-GB" sz="800"/>
                  <a:t>Abbott iStat Creatinine (umol/L)</a:t>
                </a:r>
              </a:p>
            </c:rich>
          </c:tx>
          <c:overlay val="0"/>
          <c:spPr>
            <a:noFill/>
            <a:ln w="25400">
              <a:noFill/>
            </a:ln>
          </c:spPr>
        </c:title>
        <c:numFmt formatCode="General" sourceLinked="1"/>
        <c:majorTickMark val="out"/>
        <c:minorTickMark val="none"/>
        <c:tickLblPos val="nextTo"/>
        <c:crossAx val="237281016"/>
        <c:crosses val="autoZero"/>
        <c:crossBetween val="midCat"/>
      </c:valAx>
    </c:plotArea>
    <c:legend>
      <c:legendPos val="r"/>
      <c:layout>
        <c:manualLayout>
          <c:xMode val="edge"/>
          <c:yMode val="edge"/>
          <c:x val="0.85005170630816995"/>
          <c:y val="0.488135593220339"/>
          <c:w val="0.14064115822130296"/>
          <c:h val="8.135593220338988E-2"/>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GB" sz="1000" dirty="0"/>
              <a:t>Commutability Study </a:t>
            </a:r>
          </a:p>
        </c:rich>
      </c:tx>
      <c:overlay val="0"/>
      <c:spPr>
        <a:noFill/>
        <a:ln w="25400">
          <a:noFill/>
        </a:ln>
      </c:spPr>
    </c:title>
    <c:autoTitleDeleted val="0"/>
    <c:plotArea>
      <c:layout>
        <c:manualLayout>
          <c:layoutTarget val="inner"/>
          <c:xMode val="edge"/>
          <c:yMode val="edge"/>
          <c:x val="0.10829396325459317"/>
          <c:y val="9.0013014426968435E-2"/>
          <c:w val="0.74560496380558483"/>
          <c:h val="0.76271186440677996"/>
        </c:manualLayout>
      </c:layout>
      <c:scatterChart>
        <c:scatterStyle val="lineMarker"/>
        <c:varyColors val="0"/>
        <c:ser>
          <c:idx val="0"/>
          <c:order val="0"/>
          <c:tx>
            <c:v>EQA samples</c:v>
          </c:tx>
          <c:spPr>
            <a:ln w="28575">
              <a:noFill/>
            </a:ln>
          </c:spPr>
          <c:xVal>
            <c:numRef>
              <c:f>Commutability!$B$6:$B$11</c:f>
              <c:numCache>
                <c:formatCode>General</c:formatCode>
                <c:ptCount val="6"/>
                <c:pt idx="0">
                  <c:v>89</c:v>
                </c:pt>
                <c:pt idx="1">
                  <c:v>132</c:v>
                </c:pt>
                <c:pt idx="2">
                  <c:v>181</c:v>
                </c:pt>
                <c:pt idx="3">
                  <c:v>266</c:v>
                </c:pt>
                <c:pt idx="4">
                  <c:v>409</c:v>
                </c:pt>
                <c:pt idx="5">
                  <c:v>556</c:v>
                </c:pt>
              </c:numCache>
            </c:numRef>
          </c:xVal>
          <c:yVal>
            <c:numRef>
              <c:f>Commutability!$H$6:$H$11</c:f>
              <c:numCache>
                <c:formatCode>General</c:formatCode>
                <c:ptCount val="6"/>
                <c:pt idx="0">
                  <c:v>74</c:v>
                </c:pt>
                <c:pt idx="1">
                  <c:v>148</c:v>
                </c:pt>
                <c:pt idx="2">
                  <c:v>238.5</c:v>
                </c:pt>
                <c:pt idx="3">
                  <c:v>356.5</c:v>
                </c:pt>
                <c:pt idx="4">
                  <c:v>549.5</c:v>
                </c:pt>
                <c:pt idx="5">
                  <c:v>749</c:v>
                </c:pt>
              </c:numCache>
            </c:numRef>
          </c:yVal>
          <c:smooth val="0"/>
          <c:extLst>
            <c:ext xmlns:c16="http://schemas.microsoft.com/office/drawing/2014/chart" uri="{C3380CC4-5D6E-409C-BE32-E72D297353CC}">
              <c16:uniqueId val="{00000000-A7E2-45AC-85C7-AFA28F524B2F}"/>
            </c:ext>
          </c:extLst>
        </c:ser>
        <c:ser>
          <c:idx val="1"/>
          <c:order val="1"/>
          <c:tx>
            <c:v>Patient samples</c:v>
          </c:tx>
          <c:spPr>
            <a:ln w="28575">
              <a:noFill/>
            </a:ln>
          </c:spPr>
          <c:xVal>
            <c:numRef>
              <c:f>Commutability!$E$19:$E$28</c:f>
              <c:numCache>
                <c:formatCode>General</c:formatCode>
                <c:ptCount val="10"/>
                <c:pt idx="0">
                  <c:v>102.5</c:v>
                </c:pt>
                <c:pt idx="1">
                  <c:v>95.5</c:v>
                </c:pt>
                <c:pt idx="2">
                  <c:v>102</c:v>
                </c:pt>
                <c:pt idx="3">
                  <c:v>113.5</c:v>
                </c:pt>
                <c:pt idx="4">
                  <c:v>76</c:v>
                </c:pt>
                <c:pt idx="5">
                  <c:v>95</c:v>
                </c:pt>
                <c:pt idx="6">
                  <c:v>75</c:v>
                </c:pt>
                <c:pt idx="7">
                  <c:v>67.666666666666671</c:v>
                </c:pt>
                <c:pt idx="8">
                  <c:v>74</c:v>
                </c:pt>
                <c:pt idx="9">
                  <c:v>72</c:v>
                </c:pt>
              </c:numCache>
            </c:numRef>
          </c:xVal>
          <c:yVal>
            <c:numRef>
              <c:f>Commutability!$J$19:$J$28</c:f>
              <c:numCache>
                <c:formatCode>General</c:formatCode>
                <c:ptCount val="10"/>
                <c:pt idx="0">
                  <c:v>97.5</c:v>
                </c:pt>
                <c:pt idx="1">
                  <c:v>61</c:v>
                </c:pt>
                <c:pt idx="2">
                  <c:v>89.5</c:v>
                </c:pt>
                <c:pt idx="3">
                  <c:v>92.5</c:v>
                </c:pt>
                <c:pt idx="4">
                  <c:v>65</c:v>
                </c:pt>
                <c:pt idx="5">
                  <c:v>97.5</c:v>
                </c:pt>
                <c:pt idx="6">
                  <c:v>64</c:v>
                </c:pt>
                <c:pt idx="7">
                  <c:v>55.5</c:v>
                </c:pt>
                <c:pt idx="8">
                  <c:v>70</c:v>
                </c:pt>
                <c:pt idx="9">
                  <c:v>68</c:v>
                </c:pt>
              </c:numCache>
            </c:numRef>
          </c:yVal>
          <c:smooth val="0"/>
          <c:extLst>
            <c:ext xmlns:c16="http://schemas.microsoft.com/office/drawing/2014/chart" uri="{C3380CC4-5D6E-409C-BE32-E72D297353CC}">
              <c16:uniqueId val="{00000001-A7E2-45AC-85C7-AFA28F524B2F}"/>
            </c:ext>
          </c:extLst>
        </c:ser>
        <c:dLbls>
          <c:showLegendKey val="0"/>
          <c:showVal val="0"/>
          <c:showCatName val="0"/>
          <c:showSerName val="0"/>
          <c:showPercent val="0"/>
          <c:showBubbleSize val="0"/>
        </c:dLbls>
        <c:axId val="9191232"/>
        <c:axId val="9191624"/>
      </c:scatterChart>
      <c:valAx>
        <c:axId val="9191232"/>
        <c:scaling>
          <c:orientation val="minMax"/>
          <c:max val="200"/>
        </c:scaling>
        <c:delete val="0"/>
        <c:axPos val="b"/>
        <c:title>
          <c:tx>
            <c:rich>
              <a:bodyPr/>
              <a:lstStyle/>
              <a:p>
                <a:pPr>
                  <a:defRPr sz="800" b="1" i="0" u="none" strike="noStrike" baseline="0">
                    <a:solidFill>
                      <a:srgbClr val="000000"/>
                    </a:solidFill>
                    <a:latin typeface="Calibri"/>
                    <a:ea typeface="Calibri"/>
                    <a:cs typeface="Calibri"/>
                  </a:defRPr>
                </a:pPr>
                <a:r>
                  <a:rPr lang="en-GB" sz="800"/>
                  <a:t>Nova Creatinine (umol/L)</a:t>
                </a:r>
              </a:p>
            </c:rich>
          </c:tx>
          <c:overlay val="0"/>
          <c:spPr>
            <a:noFill/>
            <a:ln w="25400">
              <a:noFill/>
            </a:ln>
          </c:spPr>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191624"/>
        <c:crosses val="autoZero"/>
        <c:crossBetween val="midCat"/>
      </c:valAx>
      <c:valAx>
        <c:axId val="9191624"/>
        <c:scaling>
          <c:orientation val="minMax"/>
          <c:max val="200"/>
        </c:scaling>
        <c:delete val="0"/>
        <c:axPos val="l"/>
        <c:majorGridlines/>
        <c:title>
          <c:tx>
            <c:rich>
              <a:bodyPr/>
              <a:lstStyle/>
              <a:p>
                <a:pPr>
                  <a:defRPr sz="800" b="1" i="0" u="none" strike="noStrike" baseline="0">
                    <a:solidFill>
                      <a:srgbClr val="000000"/>
                    </a:solidFill>
                    <a:latin typeface="Calibri"/>
                    <a:ea typeface="Calibri"/>
                    <a:cs typeface="Calibri"/>
                  </a:defRPr>
                </a:pPr>
                <a:r>
                  <a:rPr lang="en-GB" sz="800"/>
                  <a:t>Abbott iStat Creatinine (umol/L)</a:t>
                </a:r>
              </a:p>
            </c:rich>
          </c:tx>
          <c:layout>
            <c:manualLayout>
              <c:xMode val="edge"/>
              <c:yMode val="edge"/>
              <c:x val="0"/>
              <c:y val="0.29678366770086906"/>
            </c:manualLayout>
          </c:layout>
          <c:overlay val="0"/>
          <c:spPr>
            <a:noFill/>
            <a:ln w="25400">
              <a:noFill/>
            </a:ln>
          </c:spPr>
        </c:title>
        <c:numFmt formatCode="General" sourceLinked="1"/>
        <c:majorTickMark val="out"/>
        <c:minorTickMark val="none"/>
        <c:tickLblPos val="nextTo"/>
        <c:crossAx val="9191232"/>
        <c:crosses val="autoZero"/>
        <c:crossBetween val="midCat"/>
      </c:valAx>
    </c:plotArea>
    <c:legend>
      <c:legendPos val="r"/>
      <c:layout>
        <c:manualLayout>
          <c:xMode val="edge"/>
          <c:yMode val="edge"/>
          <c:x val="0.85005170630816995"/>
          <c:y val="0.488135593220339"/>
          <c:w val="0.14064115822130296"/>
          <c:h val="0.19353547334865442"/>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solidFill>
                  <a:schemeClr val="accent5">
                    <a:lumMod val="50000"/>
                  </a:schemeClr>
                </a:solidFill>
              </a:rPr>
              <a:t>POCT Creatinine</a:t>
            </a:r>
            <a:r>
              <a:rPr lang="en-GB" baseline="0" dirty="0">
                <a:solidFill>
                  <a:schemeClr val="accent5">
                    <a:lumMod val="50000"/>
                  </a:schemeClr>
                </a:solidFill>
              </a:rPr>
              <a:t> Long Term Stability Batch 031014/8</a:t>
            </a:r>
            <a:endParaRPr lang="en-GB" dirty="0">
              <a:solidFill>
                <a:schemeClr val="accent5">
                  <a:lumMod val="50000"/>
                </a:schemeClr>
              </a:solidFill>
            </a:endParaRPr>
          </a:p>
        </c:rich>
      </c:tx>
      <c:overlay val="1"/>
    </c:title>
    <c:autoTitleDeleted val="0"/>
    <c:plotArea>
      <c:layout>
        <c:manualLayout>
          <c:layoutTarget val="inner"/>
          <c:xMode val="edge"/>
          <c:yMode val="edge"/>
          <c:x val="8.8035258391335983E-2"/>
          <c:y val="9.83864640940771E-2"/>
          <c:w val="0.77516272070086767"/>
          <c:h val="0.77319397216340202"/>
        </c:manualLayout>
      </c:layout>
      <c:scatterChart>
        <c:scatterStyle val="lineMarker"/>
        <c:varyColors val="0"/>
        <c:ser>
          <c:idx val="0"/>
          <c:order val="0"/>
          <c:tx>
            <c:strRef>
              <c:f>Sheet1!$A$5</c:f>
              <c:strCache>
                <c:ptCount val="1"/>
                <c:pt idx="0">
                  <c:v>Pool 81</c:v>
                </c:pt>
              </c:strCache>
            </c:strRef>
          </c:tx>
          <c:spPr>
            <a:ln w="28575">
              <a:noFill/>
            </a:ln>
          </c:spPr>
          <c:errBars>
            <c:errDir val="y"/>
            <c:errBarType val="both"/>
            <c:errValType val="cust"/>
            <c:noEndCap val="0"/>
            <c:plus>
              <c:numRef>
                <c:f>Sheet1!$B$15:$N$15</c:f>
                <c:numCache>
                  <c:formatCode>General</c:formatCode>
                  <c:ptCount val="13"/>
                  <c:pt idx="1">
                    <c:v>13.59</c:v>
                  </c:pt>
                  <c:pt idx="5">
                    <c:v>8.8000000000000007</c:v>
                  </c:pt>
                </c:numCache>
              </c:numRef>
            </c:plus>
            <c:minus>
              <c:numRef>
                <c:f>Sheet1!$B$15:$N$15</c:f>
                <c:numCache>
                  <c:formatCode>General</c:formatCode>
                  <c:ptCount val="13"/>
                  <c:pt idx="1">
                    <c:v>13.59</c:v>
                  </c:pt>
                  <c:pt idx="5">
                    <c:v>8.8000000000000007</c:v>
                  </c:pt>
                </c:numCache>
              </c:numRef>
            </c:minus>
          </c:errBars>
          <c:xVal>
            <c:numRef>
              <c:f>Sheet1!$B$4:$N$4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Sheet1!$B$5:$N$5</c:f>
              <c:numCache>
                <c:formatCode>General</c:formatCode>
                <c:ptCount val="13"/>
                <c:pt idx="1">
                  <c:v>84.679999999999993</c:v>
                </c:pt>
                <c:pt idx="5">
                  <c:v>88.4</c:v>
                </c:pt>
              </c:numCache>
            </c:numRef>
          </c:yVal>
          <c:smooth val="0"/>
          <c:extLst>
            <c:ext xmlns:c16="http://schemas.microsoft.com/office/drawing/2014/chart" uri="{C3380CC4-5D6E-409C-BE32-E72D297353CC}">
              <c16:uniqueId val="{00000000-6B13-4DF5-A00E-DF3BF755B2B2}"/>
            </c:ext>
          </c:extLst>
        </c:ser>
        <c:ser>
          <c:idx val="1"/>
          <c:order val="1"/>
          <c:tx>
            <c:strRef>
              <c:f>Sheet1!$A$6</c:f>
              <c:strCache>
                <c:ptCount val="1"/>
                <c:pt idx="0">
                  <c:v>Pool 82</c:v>
                </c:pt>
              </c:strCache>
            </c:strRef>
          </c:tx>
          <c:spPr>
            <a:ln w="28575">
              <a:noFill/>
            </a:ln>
          </c:spPr>
          <c:errBars>
            <c:errDir val="y"/>
            <c:errBarType val="both"/>
            <c:errValType val="cust"/>
            <c:noEndCap val="0"/>
            <c:plus>
              <c:numRef>
                <c:f>Sheet1!$B$16:$N$16</c:f>
                <c:numCache>
                  <c:formatCode>General</c:formatCode>
                  <c:ptCount val="13"/>
                  <c:pt idx="3">
                    <c:v>16.54</c:v>
                  </c:pt>
                </c:numCache>
              </c:numRef>
            </c:plus>
            <c:minus>
              <c:numRef>
                <c:f>Sheet1!$B$16:$N$16</c:f>
                <c:numCache>
                  <c:formatCode>General</c:formatCode>
                  <c:ptCount val="13"/>
                  <c:pt idx="3">
                    <c:v>16.54</c:v>
                  </c:pt>
                </c:numCache>
              </c:numRef>
            </c:minus>
          </c:errBars>
          <c:xVal>
            <c:numRef>
              <c:f>Sheet1!$B$4:$N$4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Sheet1!$B$6:$N$6</c:f>
              <c:numCache>
                <c:formatCode>General</c:formatCode>
                <c:ptCount val="13"/>
                <c:pt idx="3">
                  <c:v>145.68</c:v>
                </c:pt>
              </c:numCache>
            </c:numRef>
          </c:yVal>
          <c:smooth val="0"/>
          <c:extLst>
            <c:ext xmlns:c16="http://schemas.microsoft.com/office/drawing/2014/chart" uri="{C3380CC4-5D6E-409C-BE32-E72D297353CC}">
              <c16:uniqueId val="{00000001-6B13-4DF5-A00E-DF3BF755B2B2}"/>
            </c:ext>
          </c:extLst>
        </c:ser>
        <c:ser>
          <c:idx val="2"/>
          <c:order val="2"/>
          <c:tx>
            <c:strRef>
              <c:f>Sheet1!$A$7</c:f>
              <c:strCache>
                <c:ptCount val="1"/>
                <c:pt idx="0">
                  <c:v>Pool 83</c:v>
                </c:pt>
              </c:strCache>
            </c:strRef>
          </c:tx>
          <c:spPr>
            <a:ln w="28575">
              <a:noFill/>
            </a:ln>
          </c:spPr>
          <c:errBars>
            <c:errDir val="y"/>
            <c:errBarType val="both"/>
            <c:errValType val="cust"/>
            <c:noEndCap val="0"/>
            <c:plus>
              <c:numRef>
                <c:f>Sheet1!$B$17:$N$17</c:f>
                <c:numCache>
                  <c:formatCode>General</c:formatCode>
                  <c:ptCount val="13"/>
                  <c:pt idx="1">
                    <c:v>24.06</c:v>
                  </c:pt>
                </c:numCache>
              </c:numRef>
            </c:plus>
            <c:minus>
              <c:numRef>
                <c:f>Sheet1!$B$17:$N$17</c:f>
                <c:numCache>
                  <c:formatCode>General</c:formatCode>
                  <c:ptCount val="13"/>
                  <c:pt idx="1">
                    <c:v>24.06</c:v>
                  </c:pt>
                </c:numCache>
              </c:numRef>
            </c:minus>
          </c:errBars>
          <c:xVal>
            <c:numRef>
              <c:f>Sheet1!$B$4:$N$4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Sheet1!$B$7:$N$7</c:f>
              <c:numCache>
                <c:formatCode>General</c:formatCode>
                <c:ptCount val="13"/>
                <c:pt idx="1">
                  <c:v>204.3</c:v>
                </c:pt>
              </c:numCache>
            </c:numRef>
          </c:yVal>
          <c:smooth val="0"/>
          <c:extLst>
            <c:ext xmlns:c16="http://schemas.microsoft.com/office/drawing/2014/chart" uri="{C3380CC4-5D6E-409C-BE32-E72D297353CC}">
              <c16:uniqueId val="{00000002-6B13-4DF5-A00E-DF3BF755B2B2}"/>
            </c:ext>
          </c:extLst>
        </c:ser>
        <c:ser>
          <c:idx val="3"/>
          <c:order val="3"/>
          <c:tx>
            <c:strRef>
              <c:f>Sheet1!$A$8</c:f>
              <c:strCache>
                <c:ptCount val="1"/>
                <c:pt idx="0">
                  <c:v>Pool 84</c:v>
                </c:pt>
              </c:strCache>
            </c:strRef>
          </c:tx>
          <c:spPr>
            <a:ln w="28575">
              <a:noFill/>
            </a:ln>
          </c:spPr>
          <c:errBars>
            <c:errDir val="y"/>
            <c:errBarType val="both"/>
            <c:errValType val="cust"/>
            <c:noEndCap val="0"/>
            <c:plus>
              <c:numRef>
                <c:f>Sheet1!$B$18:$N$18</c:f>
                <c:numCache>
                  <c:formatCode>General</c:formatCode>
                  <c:ptCount val="13"/>
                  <c:pt idx="3">
                    <c:v>43.07</c:v>
                  </c:pt>
                  <c:pt idx="5">
                    <c:v>31.6</c:v>
                  </c:pt>
                </c:numCache>
              </c:numRef>
            </c:plus>
            <c:minus>
              <c:numRef>
                <c:f>Sheet1!$B$18:$N$18</c:f>
                <c:numCache>
                  <c:formatCode>General</c:formatCode>
                  <c:ptCount val="13"/>
                  <c:pt idx="3">
                    <c:v>43.07</c:v>
                  </c:pt>
                  <c:pt idx="5">
                    <c:v>31.6</c:v>
                  </c:pt>
                </c:numCache>
              </c:numRef>
            </c:minus>
          </c:errBars>
          <c:xVal>
            <c:numRef>
              <c:f>Sheet1!$B$4:$N$4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Sheet1!$B$8:$N$8</c:f>
              <c:numCache>
                <c:formatCode>General</c:formatCode>
                <c:ptCount val="13"/>
                <c:pt idx="3">
                  <c:v>310.85000000000002</c:v>
                </c:pt>
                <c:pt idx="5">
                  <c:v>287.3</c:v>
                </c:pt>
              </c:numCache>
            </c:numRef>
          </c:yVal>
          <c:smooth val="0"/>
          <c:extLst>
            <c:ext xmlns:c16="http://schemas.microsoft.com/office/drawing/2014/chart" uri="{C3380CC4-5D6E-409C-BE32-E72D297353CC}">
              <c16:uniqueId val="{00000003-6B13-4DF5-A00E-DF3BF755B2B2}"/>
            </c:ext>
          </c:extLst>
        </c:ser>
        <c:ser>
          <c:idx val="4"/>
          <c:order val="4"/>
          <c:tx>
            <c:strRef>
              <c:f>Sheet1!$A$9</c:f>
              <c:strCache>
                <c:ptCount val="1"/>
                <c:pt idx="0">
                  <c:v>Pool 85</c:v>
                </c:pt>
              </c:strCache>
            </c:strRef>
          </c:tx>
          <c:spPr>
            <a:ln w="28575">
              <a:noFill/>
            </a:ln>
          </c:spPr>
          <c:errBars>
            <c:errDir val="y"/>
            <c:errBarType val="both"/>
            <c:errValType val="cust"/>
            <c:noEndCap val="0"/>
            <c:plus>
              <c:numRef>
                <c:f>Sheet1!$B$19:$N$19</c:f>
                <c:numCache>
                  <c:formatCode>General</c:formatCode>
                  <c:ptCount val="13"/>
                  <c:pt idx="1">
                    <c:v>28.39</c:v>
                  </c:pt>
                </c:numCache>
              </c:numRef>
            </c:plus>
            <c:minus>
              <c:numRef>
                <c:f>Sheet1!$B$19:$N$19</c:f>
                <c:numCache>
                  <c:formatCode>General</c:formatCode>
                  <c:ptCount val="13"/>
                  <c:pt idx="1">
                    <c:v>28.39</c:v>
                  </c:pt>
                </c:numCache>
              </c:numRef>
            </c:minus>
          </c:errBars>
          <c:xVal>
            <c:numRef>
              <c:f>Sheet1!$B$4:$N$4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Sheet1!$B$9:$N$9</c:f>
              <c:numCache>
                <c:formatCode>General</c:formatCode>
                <c:ptCount val="13"/>
                <c:pt idx="1">
                  <c:v>445</c:v>
                </c:pt>
              </c:numCache>
            </c:numRef>
          </c:yVal>
          <c:smooth val="0"/>
          <c:extLst>
            <c:ext xmlns:c16="http://schemas.microsoft.com/office/drawing/2014/chart" uri="{C3380CC4-5D6E-409C-BE32-E72D297353CC}">
              <c16:uniqueId val="{00000004-6B13-4DF5-A00E-DF3BF755B2B2}"/>
            </c:ext>
          </c:extLst>
        </c:ser>
        <c:ser>
          <c:idx val="5"/>
          <c:order val="5"/>
          <c:tx>
            <c:strRef>
              <c:f>Sheet1!$A$10</c:f>
              <c:strCache>
                <c:ptCount val="1"/>
                <c:pt idx="0">
                  <c:v>Pool 86</c:v>
                </c:pt>
              </c:strCache>
            </c:strRef>
          </c:tx>
          <c:spPr>
            <a:ln w="28575">
              <a:noFill/>
            </a:ln>
          </c:spPr>
          <c:errBars>
            <c:errDir val="y"/>
            <c:errBarType val="both"/>
            <c:errValType val="cust"/>
            <c:noEndCap val="0"/>
            <c:plus>
              <c:numRef>
                <c:f>Sheet1!$B$20:$N$20</c:f>
                <c:numCache>
                  <c:formatCode>General</c:formatCode>
                  <c:ptCount val="13"/>
                  <c:pt idx="3">
                    <c:v>55.56</c:v>
                  </c:pt>
                  <c:pt idx="5">
                    <c:v>49.7</c:v>
                  </c:pt>
                </c:numCache>
              </c:numRef>
            </c:plus>
            <c:minus>
              <c:numRef>
                <c:f>Sheet1!$B$20:$N$20</c:f>
                <c:numCache>
                  <c:formatCode>General</c:formatCode>
                  <c:ptCount val="13"/>
                  <c:pt idx="3">
                    <c:v>55.56</c:v>
                  </c:pt>
                  <c:pt idx="5">
                    <c:v>49.7</c:v>
                  </c:pt>
                </c:numCache>
              </c:numRef>
            </c:minus>
          </c:errBars>
          <c:xVal>
            <c:numRef>
              <c:f>Sheet1!$B$4:$N$4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Sheet1!$B$10:$N$10</c:f>
              <c:numCache>
                <c:formatCode>General</c:formatCode>
                <c:ptCount val="13"/>
                <c:pt idx="3">
                  <c:v>577.9</c:v>
                </c:pt>
                <c:pt idx="5">
                  <c:v>548.9</c:v>
                </c:pt>
              </c:numCache>
            </c:numRef>
          </c:yVal>
          <c:smooth val="0"/>
          <c:extLst>
            <c:ext xmlns:c16="http://schemas.microsoft.com/office/drawing/2014/chart" uri="{C3380CC4-5D6E-409C-BE32-E72D297353CC}">
              <c16:uniqueId val="{00000005-6B13-4DF5-A00E-DF3BF755B2B2}"/>
            </c:ext>
          </c:extLst>
        </c:ser>
        <c:dLbls>
          <c:showLegendKey val="0"/>
          <c:showVal val="0"/>
          <c:showCatName val="0"/>
          <c:showSerName val="0"/>
          <c:showPercent val="0"/>
          <c:showBubbleSize val="0"/>
        </c:dLbls>
        <c:axId val="9192800"/>
        <c:axId val="9193192"/>
      </c:scatterChart>
      <c:valAx>
        <c:axId val="9192800"/>
        <c:scaling>
          <c:orientation val="minMax"/>
        </c:scaling>
        <c:delete val="0"/>
        <c:axPos val="b"/>
        <c:title>
          <c:tx>
            <c:rich>
              <a:bodyPr/>
              <a:lstStyle/>
              <a:p>
                <a:pPr>
                  <a:defRPr sz="1200" b="1" i="0" u="none" strike="noStrike" baseline="0">
                    <a:solidFill>
                      <a:srgbClr val="000000"/>
                    </a:solidFill>
                    <a:latin typeface="Calibri"/>
                    <a:ea typeface="Calibri"/>
                    <a:cs typeface="Calibri"/>
                  </a:defRPr>
                </a:pPr>
                <a:r>
                  <a:rPr lang="en-GB"/>
                  <a:t>Month of Distribution</a:t>
                </a:r>
              </a:p>
            </c:rich>
          </c:tx>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193192"/>
        <c:crosses val="autoZero"/>
        <c:crossBetween val="midCat"/>
      </c:valAx>
      <c:valAx>
        <c:axId val="9193192"/>
        <c:scaling>
          <c:orientation val="minMax"/>
        </c:scaling>
        <c:delete val="0"/>
        <c:axPos val="l"/>
        <c:majorGridlines/>
        <c:title>
          <c:tx>
            <c:rich>
              <a:bodyPr/>
              <a:lstStyle/>
              <a:p>
                <a:pPr>
                  <a:defRPr sz="1200" b="1" i="0" u="none" strike="noStrike" baseline="0">
                    <a:solidFill>
                      <a:srgbClr val="000000"/>
                    </a:solidFill>
                    <a:latin typeface="Calibri"/>
                    <a:ea typeface="Calibri"/>
                    <a:cs typeface="Calibri"/>
                  </a:defRPr>
                </a:pPr>
                <a:r>
                  <a:rPr lang="en-GB"/>
                  <a:t>Creatinine Overall Mean (umol/L)</a:t>
                </a:r>
              </a:p>
            </c:rich>
          </c:tx>
          <c:layout>
            <c:manualLayout>
              <c:xMode val="edge"/>
              <c:yMode val="edge"/>
              <c:x val="2.1563078180801186E-2"/>
              <c:y val="0.3770931141444312"/>
            </c:manualLayout>
          </c:layout>
          <c:overlay val="0"/>
        </c:title>
        <c:numFmt formatCode="General" sourceLinked="1"/>
        <c:majorTickMark val="out"/>
        <c:minorTickMark val="none"/>
        <c:tickLblPos val="nextTo"/>
        <c:crossAx val="9192800"/>
        <c:crosses val="autoZero"/>
        <c:crossBetween val="midCat"/>
      </c:valAx>
    </c:plotArea>
    <c:legend>
      <c:legendPos val="r"/>
      <c:layout>
        <c:manualLayout>
          <c:xMode val="edge"/>
          <c:yMode val="edge"/>
          <c:x val="0.87832838518136058"/>
          <c:y val="0.36997638618056788"/>
          <c:w val="0.10392420721999923"/>
          <c:h val="0.26422448761302958"/>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79B0B-9493-4AB6-AE4D-AF14A989C37D}"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GB"/>
        </a:p>
      </dgm:t>
    </dgm:pt>
    <dgm:pt modelId="{9BC4ABC0-E008-45F8-B79E-E399535A6FBB}">
      <dgm:prSet/>
      <dgm:spPr/>
      <dgm:t>
        <a:bodyPr/>
        <a:lstStyle/>
        <a:p>
          <a:pPr algn="ctr" rtl="0"/>
          <a:r>
            <a:rPr lang="en-US" dirty="0"/>
            <a:t>A Roadmap for EQA </a:t>
          </a:r>
          <a:r>
            <a:rPr lang="en-US" dirty="0" err="1"/>
            <a:t>Programme</a:t>
          </a:r>
          <a:endParaRPr lang="en-US" dirty="0"/>
        </a:p>
        <a:p>
          <a:pPr algn="ctr" rtl="0"/>
          <a:r>
            <a:rPr lang="en-US" dirty="0"/>
            <a:t>design and implementation</a:t>
          </a:r>
          <a:endParaRPr lang="en-GB" dirty="0"/>
        </a:p>
      </dgm:t>
    </dgm:pt>
    <dgm:pt modelId="{31C6E364-EA20-4D1F-8B68-5919FF453146}" type="parTrans" cxnId="{EA37EC40-8E8E-4559-B49D-DE08C9254F8C}">
      <dgm:prSet/>
      <dgm:spPr/>
      <dgm:t>
        <a:bodyPr/>
        <a:lstStyle/>
        <a:p>
          <a:endParaRPr lang="en-GB"/>
        </a:p>
      </dgm:t>
    </dgm:pt>
    <dgm:pt modelId="{41746339-D3A2-469A-9414-E5FC1F784B42}" type="sibTrans" cxnId="{EA37EC40-8E8E-4559-B49D-DE08C9254F8C}">
      <dgm:prSet/>
      <dgm:spPr/>
      <dgm:t>
        <a:bodyPr/>
        <a:lstStyle/>
        <a:p>
          <a:endParaRPr lang="en-GB"/>
        </a:p>
      </dgm:t>
    </dgm:pt>
    <dgm:pt modelId="{C490E538-838C-4853-86B4-40F55DF1D194}" type="pres">
      <dgm:prSet presAssocID="{51379B0B-9493-4AB6-AE4D-AF14A989C37D}" presName="linear" presStyleCnt="0">
        <dgm:presLayoutVars>
          <dgm:animLvl val="lvl"/>
          <dgm:resizeHandles val="exact"/>
        </dgm:presLayoutVars>
      </dgm:prSet>
      <dgm:spPr/>
    </dgm:pt>
    <dgm:pt modelId="{13B520A7-7FDC-4615-90CB-796A6C5D93CD}" type="pres">
      <dgm:prSet presAssocID="{9BC4ABC0-E008-45F8-B79E-E399535A6FBB}" presName="parentText" presStyleLbl="node1" presStyleIdx="0" presStyleCnt="1" custLinFactNeighborX="-29" custLinFactNeighborY="-56465">
        <dgm:presLayoutVars>
          <dgm:chMax val="0"/>
          <dgm:bulletEnabled val="1"/>
        </dgm:presLayoutVars>
      </dgm:prSet>
      <dgm:spPr/>
    </dgm:pt>
  </dgm:ptLst>
  <dgm:cxnLst>
    <dgm:cxn modelId="{9606D21C-9198-4E08-A0B6-098A6E5C905E}" type="presOf" srcId="{9BC4ABC0-E008-45F8-B79E-E399535A6FBB}" destId="{13B520A7-7FDC-4615-90CB-796A6C5D93CD}" srcOrd="0" destOrd="0" presId="urn:microsoft.com/office/officeart/2005/8/layout/vList2"/>
    <dgm:cxn modelId="{EA37EC40-8E8E-4559-B49D-DE08C9254F8C}" srcId="{51379B0B-9493-4AB6-AE4D-AF14A989C37D}" destId="{9BC4ABC0-E008-45F8-B79E-E399535A6FBB}" srcOrd="0" destOrd="0" parTransId="{31C6E364-EA20-4D1F-8B68-5919FF453146}" sibTransId="{41746339-D3A2-469A-9414-E5FC1F784B42}"/>
    <dgm:cxn modelId="{D906CB6E-23D0-47F8-BC44-45CD8F1EDD8A}" type="presOf" srcId="{51379B0B-9493-4AB6-AE4D-AF14A989C37D}" destId="{C490E538-838C-4853-86B4-40F55DF1D194}" srcOrd="0" destOrd="0" presId="urn:microsoft.com/office/officeart/2005/8/layout/vList2"/>
    <dgm:cxn modelId="{FC1186E5-C304-4834-A788-B933B5072363}" type="presParOf" srcId="{C490E538-838C-4853-86B4-40F55DF1D194}" destId="{13B520A7-7FDC-4615-90CB-796A6C5D93C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4C8FCD-7C04-4800-B3CC-9D3CE71F4FFA}" type="doc">
      <dgm:prSet loTypeId="urn:microsoft.com/office/officeart/2005/8/layout/hProcess9" loCatId="process" qsTypeId="urn:microsoft.com/office/officeart/2005/8/quickstyle/simple1" qsCatId="simple" csTypeId="urn:microsoft.com/office/officeart/2005/8/colors/accent3_2" csCatId="accent3" phldr="1"/>
      <dgm:spPr/>
      <dgm:t>
        <a:bodyPr/>
        <a:lstStyle/>
        <a:p>
          <a:endParaRPr lang="en-GB"/>
        </a:p>
      </dgm:t>
    </dgm:pt>
    <dgm:pt modelId="{980CFA6F-E5B4-4995-B5AF-916A090DAA96}">
      <dgm:prSet/>
      <dgm:spPr>
        <a:solidFill>
          <a:srgbClr val="008785"/>
        </a:solidFill>
      </dgm:spPr>
      <dgm:t>
        <a:bodyPr/>
        <a:lstStyle/>
        <a:p>
          <a:pPr rtl="0"/>
          <a:r>
            <a:rPr lang="en-US" dirty="0"/>
            <a:t>Reference values</a:t>
          </a:r>
        </a:p>
        <a:p>
          <a:pPr rtl="0"/>
          <a:r>
            <a:rPr lang="en-US" dirty="0"/>
            <a:t>Gold standard </a:t>
          </a:r>
        </a:p>
        <a:p>
          <a:pPr rtl="0"/>
          <a:endParaRPr lang="en-US" dirty="0"/>
        </a:p>
        <a:p>
          <a:pPr rtl="0"/>
          <a:r>
            <a:rPr lang="en-US" dirty="0"/>
            <a:t>Gravimetric </a:t>
          </a:r>
        </a:p>
      </dgm:t>
    </dgm:pt>
    <dgm:pt modelId="{9BA389B3-5A45-4722-8657-A48F0EB619E2}" type="parTrans" cxnId="{C618CBE9-AFF2-48B2-84B0-1EB6B45AE003}">
      <dgm:prSet/>
      <dgm:spPr/>
      <dgm:t>
        <a:bodyPr/>
        <a:lstStyle/>
        <a:p>
          <a:endParaRPr lang="en-GB"/>
        </a:p>
      </dgm:t>
    </dgm:pt>
    <dgm:pt modelId="{92B06B52-4C6E-48F9-8141-F6CDC9035C58}" type="sibTrans" cxnId="{C618CBE9-AFF2-48B2-84B0-1EB6B45AE003}">
      <dgm:prSet/>
      <dgm:spPr/>
      <dgm:t>
        <a:bodyPr/>
        <a:lstStyle/>
        <a:p>
          <a:endParaRPr lang="en-GB"/>
        </a:p>
      </dgm:t>
    </dgm:pt>
    <dgm:pt modelId="{C59093DF-9D09-4F9F-8B8B-543704FBD5D2}">
      <dgm:prSet/>
      <dgm:spPr>
        <a:solidFill>
          <a:srgbClr val="008785">
            <a:alpha val="80000"/>
          </a:srgbClr>
        </a:solidFill>
      </dgm:spPr>
      <dgm:t>
        <a:bodyPr/>
        <a:lstStyle/>
        <a:p>
          <a:pPr rtl="0"/>
          <a:r>
            <a:rPr lang="en-US" dirty="0"/>
            <a:t>Overall mean / median </a:t>
          </a:r>
        </a:p>
        <a:p>
          <a:pPr rtl="0"/>
          <a:r>
            <a:rPr lang="en-US" dirty="0"/>
            <a:t>Used if no ref and data Gaussian. </a:t>
          </a:r>
          <a:endParaRPr lang="en-GB" dirty="0"/>
        </a:p>
      </dgm:t>
    </dgm:pt>
    <dgm:pt modelId="{EADEF830-AF79-4E1B-8B15-6A5596704277}" type="parTrans" cxnId="{E300C62D-2CC8-48F0-9EA3-56C368AD9959}">
      <dgm:prSet/>
      <dgm:spPr/>
      <dgm:t>
        <a:bodyPr/>
        <a:lstStyle/>
        <a:p>
          <a:endParaRPr lang="en-GB"/>
        </a:p>
      </dgm:t>
    </dgm:pt>
    <dgm:pt modelId="{1192870C-147C-4C1A-A0E6-61DF3245E1E6}" type="sibTrans" cxnId="{E300C62D-2CC8-48F0-9EA3-56C368AD9959}">
      <dgm:prSet/>
      <dgm:spPr/>
      <dgm:t>
        <a:bodyPr/>
        <a:lstStyle/>
        <a:p>
          <a:endParaRPr lang="en-GB"/>
        </a:p>
      </dgm:t>
    </dgm:pt>
    <dgm:pt modelId="{EEF28B27-E9AA-482C-8AE8-0230F35564BF}">
      <dgm:prSet/>
      <dgm:spPr>
        <a:solidFill>
          <a:srgbClr val="008785">
            <a:alpha val="59000"/>
          </a:srgbClr>
        </a:solidFill>
      </dgm:spPr>
      <dgm:t>
        <a:bodyPr/>
        <a:lstStyle/>
        <a:p>
          <a:pPr rtl="0"/>
          <a:r>
            <a:rPr lang="en-US" dirty="0"/>
            <a:t>Method mean / median</a:t>
          </a:r>
        </a:p>
        <a:p>
          <a:pPr rtl="0"/>
          <a:r>
            <a:rPr lang="en-US" dirty="0"/>
            <a:t>Peer group assessment only and should only be used if n&gt;8</a:t>
          </a:r>
        </a:p>
      </dgm:t>
    </dgm:pt>
    <dgm:pt modelId="{489F8FAB-F8B8-4EC5-913E-C01C55B50F28}" type="parTrans" cxnId="{28030013-C980-4942-AB45-C154C7AE0A5E}">
      <dgm:prSet/>
      <dgm:spPr/>
      <dgm:t>
        <a:bodyPr/>
        <a:lstStyle/>
        <a:p>
          <a:endParaRPr lang="en-GB"/>
        </a:p>
      </dgm:t>
    </dgm:pt>
    <dgm:pt modelId="{C0B37240-992D-47C0-AFCA-A08E2ABE0AC8}" type="sibTrans" cxnId="{28030013-C980-4942-AB45-C154C7AE0A5E}">
      <dgm:prSet/>
      <dgm:spPr/>
      <dgm:t>
        <a:bodyPr/>
        <a:lstStyle/>
        <a:p>
          <a:endParaRPr lang="en-GB"/>
        </a:p>
      </dgm:t>
    </dgm:pt>
    <dgm:pt modelId="{B090C848-DB10-4DB4-9031-8B56F54D8906}">
      <dgm:prSet/>
      <dgm:spPr>
        <a:solidFill>
          <a:srgbClr val="008785">
            <a:alpha val="40000"/>
          </a:srgbClr>
        </a:solidFill>
      </dgm:spPr>
      <dgm:t>
        <a:bodyPr/>
        <a:lstStyle/>
        <a:p>
          <a:pPr rtl="0"/>
          <a:r>
            <a:rPr lang="en-US" dirty="0" err="1"/>
            <a:t>Analyser</a:t>
          </a:r>
          <a:r>
            <a:rPr lang="en-US" dirty="0"/>
            <a:t> mean </a:t>
          </a:r>
        </a:p>
        <a:p>
          <a:pPr rtl="0"/>
          <a:r>
            <a:rPr lang="en-US" dirty="0"/>
            <a:t>Peer group assessment only. </a:t>
          </a:r>
        </a:p>
      </dgm:t>
    </dgm:pt>
    <dgm:pt modelId="{9BF5E886-624D-4B97-8710-CC078AD1CEFC}" type="parTrans" cxnId="{BFE8C2EF-1F3E-4422-853A-25B0206427C8}">
      <dgm:prSet/>
      <dgm:spPr/>
      <dgm:t>
        <a:bodyPr/>
        <a:lstStyle/>
        <a:p>
          <a:endParaRPr lang="en-GB"/>
        </a:p>
      </dgm:t>
    </dgm:pt>
    <dgm:pt modelId="{5E0411A3-F451-490F-AA40-460A27F0B853}" type="sibTrans" cxnId="{BFE8C2EF-1F3E-4422-853A-25B0206427C8}">
      <dgm:prSet/>
      <dgm:spPr/>
      <dgm:t>
        <a:bodyPr/>
        <a:lstStyle/>
        <a:p>
          <a:endParaRPr lang="en-GB"/>
        </a:p>
      </dgm:t>
    </dgm:pt>
    <dgm:pt modelId="{1A768378-39E4-4926-BFEC-CB608512136A}">
      <dgm:prSet/>
      <dgm:spPr>
        <a:solidFill>
          <a:srgbClr val="008785">
            <a:alpha val="40000"/>
          </a:srgbClr>
        </a:solidFill>
      </dgm:spPr>
      <dgm:t>
        <a:bodyPr/>
        <a:lstStyle/>
        <a:p>
          <a:pPr rtl="0"/>
          <a:endParaRPr lang="en-GB" dirty="0"/>
        </a:p>
      </dgm:t>
    </dgm:pt>
    <dgm:pt modelId="{BB032A66-850F-455E-A703-C4ACF080EB7D}" type="parTrans" cxnId="{2DAC8677-E6F7-43F0-ADD4-C37261131684}">
      <dgm:prSet/>
      <dgm:spPr/>
      <dgm:t>
        <a:bodyPr/>
        <a:lstStyle/>
        <a:p>
          <a:endParaRPr lang="en-GB"/>
        </a:p>
      </dgm:t>
    </dgm:pt>
    <dgm:pt modelId="{59AEE224-4EF7-4887-ADFF-8F51AE00848E}" type="sibTrans" cxnId="{2DAC8677-E6F7-43F0-ADD4-C37261131684}">
      <dgm:prSet/>
      <dgm:spPr/>
      <dgm:t>
        <a:bodyPr/>
        <a:lstStyle/>
        <a:p>
          <a:endParaRPr lang="en-GB"/>
        </a:p>
      </dgm:t>
    </dgm:pt>
    <dgm:pt modelId="{C3EDECF5-DADB-4FC1-AB1B-595EE9C3C6B7}" type="pres">
      <dgm:prSet presAssocID="{AB4C8FCD-7C04-4800-B3CC-9D3CE71F4FFA}" presName="CompostProcess" presStyleCnt="0">
        <dgm:presLayoutVars>
          <dgm:dir/>
          <dgm:resizeHandles val="exact"/>
        </dgm:presLayoutVars>
      </dgm:prSet>
      <dgm:spPr/>
    </dgm:pt>
    <dgm:pt modelId="{70450DFB-0CC7-424A-8C1B-96173D9E8AF6}" type="pres">
      <dgm:prSet presAssocID="{AB4C8FCD-7C04-4800-B3CC-9D3CE71F4FFA}" presName="arrow" presStyleLbl="bgShp" presStyleIdx="0" presStyleCnt="1" custLinFactNeighborX="1518" custLinFactNeighborY="-5930"/>
      <dgm:spPr>
        <a:solidFill>
          <a:schemeClr val="accent3">
            <a:lumMod val="60000"/>
            <a:lumOff val="40000"/>
          </a:schemeClr>
        </a:solidFill>
      </dgm:spPr>
    </dgm:pt>
    <dgm:pt modelId="{CE03D49C-3DED-4FA4-B8F5-5F68FDB13023}" type="pres">
      <dgm:prSet presAssocID="{AB4C8FCD-7C04-4800-B3CC-9D3CE71F4FFA}" presName="linearProcess" presStyleCnt="0"/>
      <dgm:spPr/>
    </dgm:pt>
    <dgm:pt modelId="{5C026208-7222-4BBD-B860-D4BA79BD4D09}" type="pres">
      <dgm:prSet presAssocID="{980CFA6F-E5B4-4995-B5AF-916A090DAA96}" presName="textNode" presStyleLbl="node1" presStyleIdx="0" presStyleCnt="4" custLinFactNeighborX="-4157" custLinFactNeighborY="865">
        <dgm:presLayoutVars>
          <dgm:bulletEnabled val="1"/>
        </dgm:presLayoutVars>
      </dgm:prSet>
      <dgm:spPr/>
    </dgm:pt>
    <dgm:pt modelId="{53734C2D-2EE9-4311-89E5-2AD889437479}" type="pres">
      <dgm:prSet presAssocID="{92B06B52-4C6E-48F9-8141-F6CDC9035C58}" presName="sibTrans" presStyleCnt="0"/>
      <dgm:spPr/>
    </dgm:pt>
    <dgm:pt modelId="{26511890-A868-435F-ACCD-F6E60766B540}" type="pres">
      <dgm:prSet presAssocID="{C59093DF-9D09-4F9F-8B8B-543704FBD5D2}" presName="textNode" presStyleLbl="node1" presStyleIdx="1" presStyleCnt="4">
        <dgm:presLayoutVars>
          <dgm:bulletEnabled val="1"/>
        </dgm:presLayoutVars>
      </dgm:prSet>
      <dgm:spPr/>
    </dgm:pt>
    <dgm:pt modelId="{E2E4A468-77A8-43A9-B3FD-9FE8A1B0058E}" type="pres">
      <dgm:prSet presAssocID="{1192870C-147C-4C1A-A0E6-61DF3245E1E6}" presName="sibTrans" presStyleCnt="0"/>
      <dgm:spPr/>
    </dgm:pt>
    <dgm:pt modelId="{2A9C0025-1F20-42F3-B2E1-D51A04860C71}" type="pres">
      <dgm:prSet presAssocID="{EEF28B27-E9AA-482C-8AE8-0230F35564BF}" presName="textNode" presStyleLbl="node1" presStyleIdx="2" presStyleCnt="4">
        <dgm:presLayoutVars>
          <dgm:bulletEnabled val="1"/>
        </dgm:presLayoutVars>
      </dgm:prSet>
      <dgm:spPr/>
    </dgm:pt>
    <dgm:pt modelId="{6EB704BA-1C85-4DC9-B5AE-9F43B7823C70}" type="pres">
      <dgm:prSet presAssocID="{C0B37240-992D-47C0-AFCA-A08E2ABE0AC8}" presName="sibTrans" presStyleCnt="0"/>
      <dgm:spPr/>
    </dgm:pt>
    <dgm:pt modelId="{8389EB79-7167-4D8D-BDB9-00B0A01F1BEA}" type="pres">
      <dgm:prSet presAssocID="{B090C848-DB10-4DB4-9031-8B56F54D8906}" presName="textNode" presStyleLbl="node1" presStyleIdx="3" presStyleCnt="4">
        <dgm:presLayoutVars>
          <dgm:bulletEnabled val="1"/>
        </dgm:presLayoutVars>
      </dgm:prSet>
      <dgm:spPr/>
    </dgm:pt>
  </dgm:ptLst>
  <dgm:cxnLst>
    <dgm:cxn modelId="{5EEBBC08-5376-4BEC-B40E-B80786EE15E4}" type="presOf" srcId="{1A768378-39E4-4926-BFEC-CB608512136A}" destId="{8389EB79-7167-4D8D-BDB9-00B0A01F1BEA}" srcOrd="0" destOrd="1" presId="urn:microsoft.com/office/officeart/2005/8/layout/hProcess9"/>
    <dgm:cxn modelId="{28030013-C980-4942-AB45-C154C7AE0A5E}" srcId="{AB4C8FCD-7C04-4800-B3CC-9D3CE71F4FFA}" destId="{EEF28B27-E9AA-482C-8AE8-0230F35564BF}" srcOrd="2" destOrd="0" parTransId="{489F8FAB-F8B8-4EC5-913E-C01C55B50F28}" sibTransId="{C0B37240-992D-47C0-AFCA-A08E2ABE0AC8}"/>
    <dgm:cxn modelId="{EA20DF1D-B55B-42F8-9B76-DEA4C3D8DFC1}" type="presOf" srcId="{EEF28B27-E9AA-482C-8AE8-0230F35564BF}" destId="{2A9C0025-1F20-42F3-B2E1-D51A04860C71}" srcOrd="0" destOrd="0" presId="urn:microsoft.com/office/officeart/2005/8/layout/hProcess9"/>
    <dgm:cxn modelId="{E300C62D-2CC8-48F0-9EA3-56C368AD9959}" srcId="{AB4C8FCD-7C04-4800-B3CC-9D3CE71F4FFA}" destId="{C59093DF-9D09-4F9F-8B8B-543704FBD5D2}" srcOrd="1" destOrd="0" parTransId="{EADEF830-AF79-4E1B-8B15-6A5596704277}" sibTransId="{1192870C-147C-4C1A-A0E6-61DF3245E1E6}"/>
    <dgm:cxn modelId="{9F95715E-ECA9-4596-B300-9B88B8C4EE90}" type="presOf" srcId="{C59093DF-9D09-4F9F-8B8B-543704FBD5D2}" destId="{26511890-A868-435F-ACCD-F6E60766B540}" srcOrd="0" destOrd="0" presId="urn:microsoft.com/office/officeart/2005/8/layout/hProcess9"/>
    <dgm:cxn modelId="{2DAC8677-E6F7-43F0-ADD4-C37261131684}" srcId="{B090C848-DB10-4DB4-9031-8B56F54D8906}" destId="{1A768378-39E4-4926-BFEC-CB608512136A}" srcOrd="0" destOrd="0" parTransId="{BB032A66-850F-455E-A703-C4ACF080EB7D}" sibTransId="{59AEE224-4EF7-4887-ADFF-8F51AE00848E}"/>
    <dgm:cxn modelId="{74A2E177-3A19-4384-B7C9-EDD669112CC8}" type="presOf" srcId="{AB4C8FCD-7C04-4800-B3CC-9D3CE71F4FFA}" destId="{C3EDECF5-DADB-4FC1-AB1B-595EE9C3C6B7}" srcOrd="0" destOrd="0" presId="urn:microsoft.com/office/officeart/2005/8/layout/hProcess9"/>
    <dgm:cxn modelId="{D7822A88-4290-4634-AE50-1A3B2F558651}" type="presOf" srcId="{980CFA6F-E5B4-4995-B5AF-916A090DAA96}" destId="{5C026208-7222-4BBD-B860-D4BA79BD4D09}" srcOrd="0" destOrd="0" presId="urn:microsoft.com/office/officeart/2005/8/layout/hProcess9"/>
    <dgm:cxn modelId="{C618CBE9-AFF2-48B2-84B0-1EB6B45AE003}" srcId="{AB4C8FCD-7C04-4800-B3CC-9D3CE71F4FFA}" destId="{980CFA6F-E5B4-4995-B5AF-916A090DAA96}" srcOrd="0" destOrd="0" parTransId="{9BA389B3-5A45-4722-8657-A48F0EB619E2}" sibTransId="{92B06B52-4C6E-48F9-8141-F6CDC9035C58}"/>
    <dgm:cxn modelId="{BFE8C2EF-1F3E-4422-853A-25B0206427C8}" srcId="{AB4C8FCD-7C04-4800-B3CC-9D3CE71F4FFA}" destId="{B090C848-DB10-4DB4-9031-8B56F54D8906}" srcOrd="3" destOrd="0" parTransId="{9BF5E886-624D-4B97-8710-CC078AD1CEFC}" sibTransId="{5E0411A3-F451-490F-AA40-460A27F0B853}"/>
    <dgm:cxn modelId="{5741A4F3-3FA8-43F5-90A5-0C55C7FD7E3F}" type="presOf" srcId="{B090C848-DB10-4DB4-9031-8B56F54D8906}" destId="{8389EB79-7167-4D8D-BDB9-00B0A01F1BEA}" srcOrd="0" destOrd="0" presId="urn:microsoft.com/office/officeart/2005/8/layout/hProcess9"/>
    <dgm:cxn modelId="{2B88E04A-7E97-4EBB-A01B-A092E37E33E1}" type="presParOf" srcId="{C3EDECF5-DADB-4FC1-AB1B-595EE9C3C6B7}" destId="{70450DFB-0CC7-424A-8C1B-96173D9E8AF6}" srcOrd="0" destOrd="0" presId="urn:microsoft.com/office/officeart/2005/8/layout/hProcess9"/>
    <dgm:cxn modelId="{25FD02F5-1C12-4BE6-A18E-D21302489D66}" type="presParOf" srcId="{C3EDECF5-DADB-4FC1-AB1B-595EE9C3C6B7}" destId="{CE03D49C-3DED-4FA4-B8F5-5F68FDB13023}" srcOrd="1" destOrd="0" presId="urn:microsoft.com/office/officeart/2005/8/layout/hProcess9"/>
    <dgm:cxn modelId="{5832CBAE-02C3-4F21-B820-DC48CADAD334}" type="presParOf" srcId="{CE03D49C-3DED-4FA4-B8F5-5F68FDB13023}" destId="{5C026208-7222-4BBD-B860-D4BA79BD4D09}" srcOrd="0" destOrd="0" presId="urn:microsoft.com/office/officeart/2005/8/layout/hProcess9"/>
    <dgm:cxn modelId="{73B9AD5D-14F5-4761-8DDE-BA61B29F53FE}" type="presParOf" srcId="{CE03D49C-3DED-4FA4-B8F5-5F68FDB13023}" destId="{53734C2D-2EE9-4311-89E5-2AD889437479}" srcOrd="1" destOrd="0" presId="urn:microsoft.com/office/officeart/2005/8/layout/hProcess9"/>
    <dgm:cxn modelId="{C61CA79C-DE0A-4B34-8C07-CA5A91E3CC8A}" type="presParOf" srcId="{CE03D49C-3DED-4FA4-B8F5-5F68FDB13023}" destId="{26511890-A868-435F-ACCD-F6E60766B540}" srcOrd="2" destOrd="0" presId="urn:microsoft.com/office/officeart/2005/8/layout/hProcess9"/>
    <dgm:cxn modelId="{A1583071-C9EC-4580-8F48-B0A9F9DD54B7}" type="presParOf" srcId="{CE03D49C-3DED-4FA4-B8F5-5F68FDB13023}" destId="{E2E4A468-77A8-43A9-B3FD-9FE8A1B0058E}" srcOrd="3" destOrd="0" presId="urn:microsoft.com/office/officeart/2005/8/layout/hProcess9"/>
    <dgm:cxn modelId="{141708C3-C3A0-4FE0-8C4D-D444A9E4A8E3}" type="presParOf" srcId="{CE03D49C-3DED-4FA4-B8F5-5F68FDB13023}" destId="{2A9C0025-1F20-42F3-B2E1-D51A04860C71}" srcOrd="4" destOrd="0" presId="urn:microsoft.com/office/officeart/2005/8/layout/hProcess9"/>
    <dgm:cxn modelId="{3A53A32F-93B9-4F6E-8B9A-FA6A46CF65BD}" type="presParOf" srcId="{CE03D49C-3DED-4FA4-B8F5-5F68FDB13023}" destId="{6EB704BA-1C85-4DC9-B5AE-9F43B7823C70}" srcOrd="5" destOrd="0" presId="urn:microsoft.com/office/officeart/2005/8/layout/hProcess9"/>
    <dgm:cxn modelId="{55809ED6-27A6-4557-A86D-C16BCA7C013D}" type="presParOf" srcId="{CE03D49C-3DED-4FA4-B8F5-5F68FDB13023}" destId="{8389EB79-7167-4D8D-BDB9-00B0A01F1BE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2B0642-FD24-4C61-A0E8-F744AFBAB939}" type="doc">
      <dgm:prSet loTypeId="urn:microsoft.com/office/officeart/2005/8/layout/process3" loCatId="process" qsTypeId="urn:microsoft.com/office/officeart/2005/8/quickstyle/simple1" qsCatId="simple" csTypeId="urn:microsoft.com/office/officeart/2005/8/colors/accent3_3" csCatId="accent3" phldr="1"/>
      <dgm:spPr/>
      <dgm:t>
        <a:bodyPr/>
        <a:lstStyle/>
        <a:p>
          <a:endParaRPr lang="en-GB"/>
        </a:p>
      </dgm:t>
    </dgm:pt>
    <dgm:pt modelId="{6D271D44-82C0-4685-BB5F-4A8F207571FB}">
      <dgm:prSet/>
      <dgm:spPr>
        <a:solidFill>
          <a:srgbClr val="008785"/>
        </a:solidFill>
      </dgm:spPr>
      <dgm:t>
        <a:bodyPr/>
        <a:lstStyle/>
        <a:p>
          <a:pPr rtl="0"/>
          <a:r>
            <a:rPr lang="en-GB" dirty="0"/>
            <a:t>Analytical goals based on clinical outcomes</a:t>
          </a:r>
        </a:p>
      </dgm:t>
    </dgm:pt>
    <dgm:pt modelId="{DF26491E-D1E7-41CD-9748-D8A8A7E69168}" type="parTrans" cxnId="{176FEB5A-AF2B-4579-910C-52ECBB06F6BB}">
      <dgm:prSet/>
      <dgm:spPr/>
      <dgm:t>
        <a:bodyPr/>
        <a:lstStyle/>
        <a:p>
          <a:endParaRPr lang="en-GB"/>
        </a:p>
      </dgm:t>
    </dgm:pt>
    <dgm:pt modelId="{8C4B41B1-70EF-4A8F-BDF9-76DB3BC334C7}" type="sibTrans" cxnId="{176FEB5A-AF2B-4579-910C-52ECBB06F6BB}">
      <dgm:prSet/>
      <dgm:spPr/>
      <dgm:t>
        <a:bodyPr/>
        <a:lstStyle/>
        <a:p>
          <a:endParaRPr lang="en-GB"/>
        </a:p>
      </dgm:t>
    </dgm:pt>
    <dgm:pt modelId="{5D90D8D6-E0EB-4D6F-95F8-F88DCD9A41DD}">
      <dgm:prSet/>
      <dgm:spPr>
        <a:solidFill>
          <a:srgbClr val="008785">
            <a:alpha val="82000"/>
          </a:srgbClr>
        </a:solidFill>
      </dgm:spPr>
      <dgm:t>
        <a:bodyPr/>
        <a:lstStyle/>
        <a:p>
          <a:pPr rtl="0"/>
          <a:r>
            <a:rPr lang="en-GB" dirty="0"/>
            <a:t>Analytical goals based on biological variation</a:t>
          </a:r>
        </a:p>
      </dgm:t>
    </dgm:pt>
    <dgm:pt modelId="{C11EF5A7-E643-42FE-8C7D-E972A6274169}" type="parTrans" cxnId="{315F4EB7-D157-4D12-8AE2-2DAD0489B51B}">
      <dgm:prSet/>
      <dgm:spPr/>
      <dgm:t>
        <a:bodyPr/>
        <a:lstStyle/>
        <a:p>
          <a:endParaRPr lang="en-GB"/>
        </a:p>
      </dgm:t>
    </dgm:pt>
    <dgm:pt modelId="{A13D8496-1987-4C53-B8B8-92515E683D21}" type="sibTrans" cxnId="{315F4EB7-D157-4D12-8AE2-2DAD0489B51B}">
      <dgm:prSet/>
      <dgm:spPr/>
      <dgm:t>
        <a:bodyPr/>
        <a:lstStyle/>
        <a:p>
          <a:endParaRPr lang="en-GB"/>
        </a:p>
      </dgm:t>
    </dgm:pt>
    <dgm:pt modelId="{F22B7433-FE1D-47B8-ACEB-963CD07E4496}">
      <dgm:prSet/>
      <dgm:spPr>
        <a:solidFill>
          <a:srgbClr val="008785">
            <a:alpha val="68000"/>
          </a:srgbClr>
        </a:solidFill>
      </dgm:spPr>
      <dgm:t>
        <a:bodyPr/>
        <a:lstStyle/>
        <a:p>
          <a:pPr rtl="0"/>
          <a:r>
            <a:rPr lang="en-GB" dirty="0"/>
            <a:t>“State of the art” - </a:t>
          </a:r>
          <a:r>
            <a:rPr lang="en-GB" dirty="0" err="1"/>
            <a:t>Interlaboratory</a:t>
          </a:r>
          <a:r>
            <a:rPr lang="en-GB" dirty="0"/>
            <a:t> variation</a:t>
          </a:r>
        </a:p>
      </dgm:t>
    </dgm:pt>
    <dgm:pt modelId="{042F4F18-90BF-4121-B668-2DB8CD885675}" type="parTrans" cxnId="{696B01EC-7CD9-4E7B-9EF5-AE3E13CCA004}">
      <dgm:prSet/>
      <dgm:spPr/>
      <dgm:t>
        <a:bodyPr/>
        <a:lstStyle/>
        <a:p>
          <a:endParaRPr lang="en-GB"/>
        </a:p>
      </dgm:t>
    </dgm:pt>
    <dgm:pt modelId="{4F6FAF97-4456-47BA-9A51-C2DDCC295880}" type="sibTrans" cxnId="{696B01EC-7CD9-4E7B-9EF5-AE3E13CCA004}">
      <dgm:prSet/>
      <dgm:spPr/>
      <dgm:t>
        <a:bodyPr/>
        <a:lstStyle/>
        <a:p>
          <a:endParaRPr lang="en-GB"/>
        </a:p>
      </dgm:t>
    </dgm:pt>
    <dgm:pt modelId="{747C76A0-26F7-4E56-9261-35F058EEEB63}">
      <dgm:prSet/>
      <dgm:spPr/>
      <dgm:t>
        <a:bodyPr/>
        <a:lstStyle/>
        <a:p>
          <a:r>
            <a:rPr lang="en-GB" dirty="0"/>
            <a:t>What we need but data not readily available</a:t>
          </a:r>
        </a:p>
      </dgm:t>
    </dgm:pt>
    <dgm:pt modelId="{CC4B6DA3-2818-43C1-A1EF-80E89F01FC05}" type="parTrans" cxnId="{DD1E4C6E-E71B-42BB-8A46-257E58CC71C2}">
      <dgm:prSet/>
      <dgm:spPr/>
      <dgm:t>
        <a:bodyPr/>
        <a:lstStyle/>
        <a:p>
          <a:endParaRPr lang="en-GB"/>
        </a:p>
      </dgm:t>
    </dgm:pt>
    <dgm:pt modelId="{9CDEDCFE-5DF1-4E68-B908-668E7D072C7A}" type="sibTrans" cxnId="{DD1E4C6E-E71B-42BB-8A46-257E58CC71C2}">
      <dgm:prSet/>
      <dgm:spPr/>
      <dgm:t>
        <a:bodyPr/>
        <a:lstStyle/>
        <a:p>
          <a:endParaRPr lang="en-GB"/>
        </a:p>
      </dgm:t>
    </dgm:pt>
    <dgm:pt modelId="{3E02EEFC-4E2B-4CFA-B6B0-7861C4171DFA}">
      <dgm:prSet/>
      <dgm:spPr/>
      <dgm:t>
        <a:bodyPr/>
        <a:lstStyle/>
        <a:p>
          <a:r>
            <a:rPr lang="en-GB" dirty="0"/>
            <a:t>Data available but not always achievable</a:t>
          </a:r>
        </a:p>
      </dgm:t>
    </dgm:pt>
    <dgm:pt modelId="{BB82ADF3-744F-4AD2-AD1E-068A18050F08}" type="parTrans" cxnId="{DE546CA7-D496-433D-9A30-A7997B7C2AA0}">
      <dgm:prSet/>
      <dgm:spPr/>
      <dgm:t>
        <a:bodyPr/>
        <a:lstStyle/>
        <a:p>
          <a:endParaRPr lang="en-GB"/>
        </a:p>
      </dgm:t>
    </dgm:pt>
    <dgm:pt modelId="{FD0B64E1-CC0F-4E02-8552-CCBFBD564EB1}" type="sibTrans" cxnId="{DE546CA7-D496-433D-9A30-A7997B7C2AA0}">
      <dgm:prSet/>
      <dgm:spPr/>
      <dgm:t>
        <a:bodyPr/>
        <a:lstStyle/>
        <a:p>
          <a:endParaRPr lang="en-GB"/>
        </a:p>
      </dgm:t>
    </dgm:pt>
    <dgm:pt modelId="{FBD0608D-F3B6-4197-BAC7-42653FA8AC14}">
      <dgm:prSet/>
      <dgm:spPr/>
      <dgm:t>
        <a:bodyPr/>
        <a:lstStyle/>
        <a:p>
          <a:r>
            <a:rPr lang="en-GB" dirty="0"/>
            <a:t>What we can achieve but may not be “fit for purpose”</a:t>
          </a:r>
        </a:p>
      </dgm:t>
    </dgm:pt>
    <dgm:pt modelId="{AA3A3755-8160-4218-A354-CF1E6154248D}" type="parTrans" cxnId="{9C426C2E-6D00-46C7-B900-02272650C2C6}">
      <dgm:prSet/>
      <dgm:spPr/>
      <dgm:t>
        <a:bodyPr/>
        <a:lstStyle/>
        <a:p>
          <a:endParaRPr lang="en-GB"/>
        </a:p>
      </dgm:t>
    </dgm:pt>
    <dgm:pt modelId="{6F147266-37EE-4945-9B61-16F68B6D5617}" type="sibTrans" cxnId="{9C426C2E-6D00-46C7-B900-02272650C2C6}">
      <dgm:prSet/>
      <dgm:spPr/>
      <dgm:t>
        <a:bodyPr/>
        <a:lstStyle/>
        <a:p>
          <a:endParaRPr lang="en-GB"/>
        </a:p>
      </dgm:t>
    </dgm:pt>
    <dgm:pt modelId="{C718FFF6-F1DD-4A7D-A145-D3C4B7B2D47A}" type="pres">
      <dgm:prSet presAssocID="{652B0642-FD24-4C61-A0E8-F744AFBAB939}" presName="linearFlow" presStyleCnt="0">
        <dgm:presLayoutVars>
          <dgm:dir/>
          <dgm:animLvl val="lvl"/>
          <dgm:resizeHandles val="exact"/>
        </dgm:presLayoutVars>
      </dgm:prSet>
      <dgm:spPr/>
    </dgm:pt>
    <dgm:pt modelId="{593DD25B-4122-4401-8D3D-016A99FD1F52}" type="pres">
      <dgm:prSet presAssocID="{6D271D44-82C0-4685-BB5F-4A8F207571FB}" presName="composite" presStyleCnt="0"/>
      <dgm:spPr/>
    </dgm:pt>
    <dgm:pt modelId="{08FBAA1E-5B21-4B1F-B0CF-78AA656EFA30}" type="pres">
      <dgm:prSet presAssocID="{6D271D44-82C0-4685-BB5F-4A8F207571FB}" presName="parTx" presStyleLbl="node1" presStyleIdx="0" presStyleCnt="3">
        <dgm:presLayoutVars>
          <dgm:chMax val="0"/>
          <dgm:chPref val="0"/>
          <dgm:bulletEnabled val="1"/>
        </dgm:presLayoutVars>
      </dgm:prSet>
      <dgm:spPr/>
    </dgm:pt>
    <dgm:pt modelId="{9D72A972-FB68-4628-BBF7-77AA3C2DED08}" type="pres">
      <dgm:prSet presAssocID="{6D271D44-82C0-4685-BB5F-4A8F207571FB}" presName="parSh" presStyleLbl="node1" presStyleIdx="0" presStyleCnt="3"/>
      <dgm:spPr/>
    </dgm:pt>
    <dgm:pt modelId="{206F9D43-1AF3-4E42-9135-3575B44E683D}" type="pres">
      <dgm:prSet presAssocID="{6D271D44-82C0-4685-BB5F-4A8F207571FB}" presName="desTx" presStyleLbl="fgAcc1" presStyleIdx="0" presStyleCnt="3">
        <dgm:presLayoutVars>
          <dgm:bulletEnabled val="1"/>
        </dgm:presLayoutVars>
      </dgm:prSet>
      <dgm:spPr/>
    </dgm:pt>
    <dgm:pt modelId="{9FA9F3EA-3FF0-4FCF-A20C-B3981874D4DB}" type="pres">
      <dgm:prSet presAssocID="{8C4B41B1-70EF-4A8F-BDF9-76DB3BC334C7}" presName="sibTrans" presStyleLbl="sibTrans2D1" presStyleIdx="0" presStyleCnt="2"/>
      <dgm:spPr/>
    </dgm:pt>
    <dgm:pt modelId="{CAA493B8-8508-41A2-AA5B-C9788CF92337}" type="pres">
      <dgm:prSet presAssocID="{8C4B41B1-70EF-4A8F-BDF9-76DB3BC334C7}" presName="connTx" presStyleLbl="sibTrans2D1" presStyleIdx="0" presStyleCnt="2"/>
      <dgm:spPr/>
    </dgm:pt>
    <dgm:pt modelId="{20F8A0E1-B6B7-4994-8845-9CDF11513869}" type="pres">
      <dgm:prSet presAssocID="{5D90D8D6-E0EB-4D6F-95F8-F88DCD9A41DD}" presName="composite" presStyleCnt="0"/>
      <dgm:spPr/>
    </dgm:pt>
    <dgm:pt modelId="{990720DA-83D9-422A-A917-5F16BB8E235C}" type="pres">
      <dgm:prSet presAssocID="{5D90D8D6-E0EB-4D6F-95F8-F88DCD9A41DD}" presName="parTx" presStyleLbl="node1" presStyleIdx="0" presStyleCnt="3">
        <dgm:presLayoutVars>
          <dgm:chMax val="0"/>
          <dgm:chPref val="0"/>
          <dgm:bulletEnabled val="1"/>
        </dgm:presLayoutVars>
      </dgm:prSet>
      <dgm:spPr/>
    </dgm:pt>
    <dgm:pt modelId="{880B78E5-9930-4D66-A5F5-53DC2041A9B5}" type="pres">
      <dgm:prSet presAssocID="{5D90D8D6-E0EB-4D6F-95F8-F88DCD9A41DD}" presName="parSh" presStyleLbl="node1" presStyleIdx="1" presStyleCnt="3"/>
      <dgm:spPr/>
    </dgm:pt>
    <dgm:pt modelId="{5425B13B-7C67-4821-B8F2-798FEC6A19CA}" type="pres">
      <dgm:prSet presAssocID="{5D90D8D6-E0EB-4D6F-95F8-F88DCD9A41DD}" presName="desTx" presStyleLbl="fgAcc1" presStyleIdx="1" presStyleCnt="3">
        <dgm:presLayoutVars>
          <dgm:bulletEnabled val="1"/>
        </dgm:presLayoutVars>
      </dgm:prSet>
      <dgm:spPr/>
    </dgm:pt>
    <dgm:pt modelId="{6B60A6D1-44FE-40F7-B491-4EA79543DA12}" type="pres">
      <dgm:prSet presAssocID="{A13D8496-1987-4C53-B8B8-92515E683D21}" presName="sibTrans" presStyleLbl="sibTrans2D1" presStyleIdx="1" presStyleCnt="2"/>
      <dgm:spPr/>
    </dgm:pt>
    <dgm:pt modelId="{C05B600C-33D7-441F-AD9A-5353628A8C14}" type="pres">
      <dgm:prSet presAssocID="{A13D8496-1987-4C53-B8B8-92515E683D21}" presName="connTx" presStyleLbl="sibTrans2D1" presStyleIdx="1" presStyleCnt="2"/>
      <dgm:spPr/>
    </dgm:pt>
    <dgm:pt modelId="{0569CC53-01F7-4AA1-AC58-5CF06ECADE35}" type="pres">
      <dgm:prSet presAssocID="{F22B7433-FE1D-47B8-ACEB-963CD07E4496}" presName="composite" presStyleCnt="0"/>
      <dgm:spPr/>
    </dgm:pt>
    <dgm:pt modelId="{E4B36D88-3DBD-4E4E-A375-C0CD0CF74AD4}" type="pres">
      <dgm:prSet presAssocID="{F22B7433-FE1D-47B8-ACEB-963CD07E4496}" presName="parTx" presStyleLbl="node1" presStyleIdx="1" presStyleCnt="3">
        <dgm:presLayoutVars>
          <dgm:chMax val="0"/>
          <dgm:chPref val="0"/>
          <dgm:bulletEnabled val="1"/>
        </dgm:presLayoutVars>
      </dgm:prSet>
      <dgm:spPr/>
    </dgm:pt>
    <dgm:pt modelId="{1A42B0AF-F171-4F3E-8A9F-ADDC161FAD68}" type="pres">
      <dgm:prSet presAssocID="{F22B7433-FE1D-47B8-ACEB-963CD07E4496}" presName="parSh" presStyleLbl="node1" presStyleIdx="2" presStyleCnt="3"/>
      <dgm:spPr/>
    </dgm:pt>
    <dgm:pt modelId="{3626044D-6608-4B10-8303-76D77EF1D3C2}" type="pres">
      <dgm:prSet presAssocID="{F22B7433-FE1D-47B8-ACEB-963CD07E4496}" presName="desTx" presStyleLbl="fgAcc1" presStyleIdx="2" presStyleCnt="3">
        <dgm:presLayoutVars>
          <dgm:bulletEnabled val="1"/>
        </dgm:presLayoutVars>
      </dgm:prSet>
      <dgm:spPr/>
    </dgm:pt>
  </dgm:ptLst>
  <dgm:cxnLst>
    <dgm:cxn modelId="{9C426C2E-6D00-46C7-B900-02272650C2C6}" srcId="{F22B7433-FE1D-47B8-ACEB-963CD07E4496}" destId="{FBD0608D-F3B6-4197-BAC7-42653FA8AC14}" srcOrd="0" destOrd="0" parTransId="{AA3A3755-8160-4218-A354-CF1E6154248D}" sibTransId="{6F147266-37EE-4945-9B61-16F68B6D5617}"/>
    <dgm:cxn modelId="{7EE92D3C-E107-4D49-A322-8F877B6BECE3}" type="presOf" srcId="{5D90D8D6-E0EB-4D6F-95F8-F88DCD9A41DD}" destId="{990720DA-83D9-422A-A917-5F16BB8E235C}" srcOrd="0" destOrd="0" presId="urn:microsoft.com/office/officeart/2005/8/layout/process3"/>
    <dgm:cxn modelId="{36257F5C-A3EB-4F69-B30D-87973F534B39}" type="presOf" srcId="{F22B7433-FE1D-47B8-ACEB-963CD07E4496}" destId="{E4B36D88-3DBD-4E4E-A375-C0CD0CF74AD4}" srcOrd="0" destOrd="0" presId="urn:microsoft.com/office/officeart/2005/8/layout/process3"/>
    <dgm:cxn modelId="{C18E405F-2949-4B87-B0A9-FA0C867CF4A8}" type="presOf" srcId="{8C4B41B1-70EF-4A8F-BDF9-76DB3BC334C7}" destId="{9FA9F3EA-3FF0-4FCF-A20C-B3981874D4DB}" srcOrd="0" destOrd="0" presId="urn:microsoft.com/office/officeart/2005/8/layout/process3"/>
    <dgm:cxn modelId="{0CE80A63-4245-45D7-9E27-D8BE38B2CD0C}" type="presOf" srcId="{F22B7433-FE1D-47B8-ACEB-963CD07E4496}" destId="{1A42B0AF-F171-4F3E-8A9F-ADDC161FAD68}" srcOrd="1" destOrd="0" presId="urn:microsoft.com/office/officeart/2005/8/layout/process3"/>
    <dgm:cxn modelId="{D22DA26A-3ECF-48C1-875F-E5E260400E3A}" type="presOf" srcId="{3E02EEFC-4E2B-4CFA-B6B0-7861C4171DFA}" destId="{5425B13B-7C67-4821-B8F2-798FEC6A19CA}" srcOrd="0" destOrd="0" presId="urn:microsoft.com/office/officeart/2005/8/layout/process3"/>
    <dgm:cxn modelId="{DEF6596D-38E4-4499-BEF1-AF34B090A7D2}" type="presOf" srcId="{6D271D44-82C0-4685-BB5F-4A8F207571FB}" destId="{9D72A972-FB68-4628-BBF7-77AA3C2DED08}" srcOrd="1" destOrd="0" presId="urn:microsoft.com/office/officeart/2005/8/layout/process3"/>
    <dgm:cxn modelId="{DD1E4C6E-E71B-42BB-8A46-257E58CC71C2}" srcId="{6D271D44-82C0-4685-BB5F-4A8F207571FB}" destId="{747C76A0-26F7-4E56-9261-35F058EEEB63}" srcOrd="0" destOrd="0" parTransId="{CC4B6DA3-2818-43C1-A1EF-80E89F01FC05}" sibTransId="{9CDEDCFE-5DF1-4E68-B908-668E7D072C7A}"/>
    <dgm:cxn modelId="{176FEB5A-AF2B-4579-910C-52ECBB06F6BB}" srcId="{652B0642-FD24-4C61-A0E8-F744AFBAB939}" destId="{6D271D44-82C0-4685-BB5F-4A8F207571FB}" srcOrd="0" destOrd="0" parTransId="{DF26491E-D1E7-41CD-9748-D8A8A7E69168}" sibTransId="{8C4B41B1-70EF-4A8F-BDF9-76DB3BC334C7}"/>
    <dgm:cxn modelId="{BF8DB97E-4026-422E-A6BF-2E823F9C7FA1}" type="presOf" srcId="{5D90D8D6-E0EB-4D6F-95F8-F88DCD9A41DD}" destId="{880B78E5-9930-4D66-A5F5-53DC2041A9B5}" srcOrd="1" destOrd="0" presId="urn:microsoft.com/office/officeart/2005/8/layout/process3"/>
    <dgm:cxn modelId="{CAA2859C-BAB9-4A50-9445-6F16D3EC3569}" type="presOf" srcId="{8C4B41B1-70EF-4A8F-BDF9-76DB3BC334C7}" destId="{CAA493B8-8508-41A2-AA5B-C9788CF92337}" srcOrd="1" destOrd="0" presId="urn:microsoft.com/office/officeart/2005/8/layout/process3"/>
    <dgm:cxn modelId="{DE546CA7-D496-433D-9A30-A7997B7C2AA0}" srcId="{5D90D8D6-E0EB-4D6F-95F8-F88DCD9A41DD}" destId="{3E02EEFC-4E2B-4CFA-B6B0-7861C4171DFA}" srcOrd="0" destOrd="0" parTransId="{BB82ADF3-744F-4AD2-AD1E-068A18050F08}" sibTransId="{FD0B64E1-CC0F-4E02-8552-CCBFBD564EB1}"/>
    <dgm:cxn modelId="{6B4618AC-4DDC-456D-A6EE-4797E1195582}" type="presOf" srcId="{747C76A0-26F7-4E56-9261-35F058EEEB63}" destId="{206F9D43-1AF3-4E42-9135-3575B44E683D}" srcOrd="0" destOrd="0" presId="urn:microsoft.com/office/officeart/2005/8/layout/process3"/>
    <dgm:cxn modelId="{315F4EB7-D157-4D12-8AE2-2DAD0489B51B}" srcId="{652B0642-FD24-4C61-A0E8-F744AFBAB939}" destId="{5D90D8D6-E0EB-4D6F-95F8-F88DCD9A41DD}" srcOrd="1" destOrd="0" parTransId="{C11EF5A7-E643-42FE-8C7D-E972A6274169}" sibTransId="{A13D8496-1987-4C53-B8B8-92515E683D21}"/>
    <dgm:cxn modelId="{45D917CE-6DE7-49CD-B420-7046CE6AD792}" type="presOf" srcId="{652B0642-FD24-4C61-A0E8-F744AFBAB939}" destId="{C718FFF6-F1DD-4A7D-A145-D3C4B7B2D47A}" srcOrd="0" destOrd="0" presId="urn:microsoft.com/office/officeart/2005/8/layout/process3"/>
    <dgm:cxn modelId="{D4BDD4DB-DD39-455F-9A00-72817698AAD4}" type="presOf" srcId="{FBD0608D-F3B6-4197-BAC7-42653FA8AC14}" destId="{3626044D-6608-4B10-8303-76D77EF1D3C2}" srcOrd="0" destOrd="0" presId="urn:microsoft.com/office/officeart/2005/8/layout/process3"/>
    <dgm:cxn modelId="{5EF80EDD-E928-459B-AA96-A5EFFD6F2D08}" type="presOf" srcId="{A13D8496-1987-4C53-B8B8-92515E683D21}" destId="{C05B600C-33D7-441F-AD9A-5353628A8C14}" srcOrd="1" destOrd="0" presId="urn:microsoft.com/office/officeart/2005/8/layout/process3"/>
    <dgm:cxn modelId="{4A02E9E7-032B-480E-9061-1F4CCBCCE0BF}" type="presOf" srcId="{A13D8496-1987-4C53-B8B8-92515E683D21}" destId="{6B60A6D1-44FE-40F7-B491-4EA79543DA12}" srcOrd="0" destOrd="0" presId="urn:microsoft.com/office/officeart/2005/8/layout/process3"/>
    <dgm:cxn modelId="{696B01EC-7CD9-4E7B-9EF5-AE3E13CCA004}" srcId="{652B0642-FD24-4C61-A0E8-F744AFBAB939}" destId="{F22B7433-FE1D-47B8-ACEB-963CD07E4496}" srcOrd="2" destOrd="0" parTransId="{042F4F18-90BF-4121-B668-2DB8CD885675}" sibTransId="{4F6FAF97-4456-47BA-9A51-C2DDCC295880}"/>
    <dgm:cxn modelId="{255674F8-C16D-40C6-84E3-43AD710149F9}" type="presOf" srcId="{6D271D44-82C0-4685-BB5F-4A8F207571FB}" destId="{08FBAA1E-5B21-4B1F-B0CF-78AA656EFA30}" srcOrd="0" destOrd="0" presId="urn:microsoft.com/office/officeart/2005/8/layout/process3"/>
    <dgm:cxn modelId="{36A980A5-B63B-4CBB-97F4-918237FC1289}" type="presParOf" srcId="{C718FFF6-F1DD-4A7D-A145-D3C4B7B2D47A}" destId="{593DD25B-4122-4401-8D3D-016A99FD1F52}" srcOrd="0" destOrd="0" presId="urn:microsoft.com/office/officeart/2005/8/layout/process3"/>
    <dgm:cxn modelId="{890329B7-B336-44FD-8C94-CE36A81098BA}" type="presParOf" srcId="{593DD25B-4122-4401-8D3D-016A99FD1F52}" destId="{08FBAA1E-5B21-4B1F-B0CF-78AA656EFA30}" srcOrd="0" destOrd="0" presId="urn:microsoft.com/office/officeart/2005/8/layout/process3"/>
    <dgm:cxn modelId="{16C5344C-533D-4023-943D-BA6F9E9A2FE5}" type="presParOf" srcId="{593DD25B-4122-4401-8D3D-016A99FD1F52}" destId="{9D72A972-FB68-4628-BBF7-77AA3C2DED08}" srcOrd="1" destOrd="0" presId="urn:microsoft.com/office/officeart/2005/8/layout/process3"/>
    <dgm:cxn modelId="{822544A0-F19F-40F3-8A61-9323A5CFBC94}" type="presParOf" srcId="{593DD25B-4122-4401-8D3D-016A99FD1F52}" destId="{206F9D43-1AF3-4E42-9135-3575B44E683D}" srcOrd="2" destOrd="0" presId="urn:microsoft.com/office/officeart/2005/8/layout/process3"/>
    <dgm:cxn modelId="{78B737C2-98EF-4E11-B471-CC94D3409E99}" type="presParOf" srcId="{C718FFF6-F1DD-4A7D-A145-D3C4B7B2D47A}" destId="{9FA9F3EA-3FF0-4FCF-A20C-B3981874D4DB}" srcOrd="1" destOrd="0" presId="urn:microsoft.com/office/officeart/2005/8/layout/process3"/>
    <dgm:cxn modelId="{B8980FCC-855E-4859-8B95-C297E6459E7D}" type="presParOf" srcId="{9FA9F3EA-3FF0-4FCF-A20C-B3981874D4DB}" destId="{CAA493B8-8508-41A2-AA5B-C9788CF92337}" srcOrd="0" destOrd="0" presId="urn:microsoft.com/office/officeart/2005/8/layout/process3"/>
    <dgm:cxn modelId="{75A3A934-2DA7-43EB-9542-53E5A205CD41}" type="presParOf" srcId="{C718FFF6-F1DD-4A7D-A145-D3C4B7B2D47A}" destId="{20F8A0E1-B6B7-4994-8845-9CDF11513869}" srcOrd="2" destOrd="0" presId="urn:microsoft.com/office/officeart/2005/8/layout/process3"/>
    <dgm:cxn modelId="{B0699BE6-FEAF-4B7D-A858-6E18A04EC0DF}" type="presParOf" srcId="{20F8A0E1-B6B7-4994-8845-9CDF11513869}" destId="{990720DA-83D9-422A-A917-5F16BB8E235C}" srcOrd="0" destOrd="0" presId="urn:microsoft.com/office/officeart/2005/8/layout/process3"/>
    <dgm:cxn modelId="{EFFE3E6A-9567-4514-BC26-1EECBD40D05C}" type="presParOf" srcId="{20F8A0E1-B6B7-4994-8845-9CDF11513869}" destId="{880B78E5-9930-4D66-A5F5-53DC2041A9B5}" srcOrd="1" destOrd="0" presId="urn:microsoft.com/office/officeart/2005/8/layout/process3"/>
    <dgm:cxn modelId="{1AEE0CC0-A491-44A6-B711-977C75B29464}" type="presParOf" srcId="{20F8A0E1-B6B7-4994-8845-9CDF11513869}" destId="{5425B13B-7C67-4821-B8F2-798FEC6A19CA}" srcOrd="2" destOrd="0" presId="urn:microsoft.com/office/officeart/2005/8/layout/process3"/>
    <dgm:cxn modelId="{8A1D7C04-D06B-429B-BB25-264C6B6B36E7}" type="presParOf" srcId="{C718FFF6-F1DD-4A7D-A145-D3C4B7B2D47A}" destId="{6B60A6D1-44FE-40F7-B491-4EA79543DA12}" srcOrd="3" destOrd="0" presId="urn:microsoft.com/office/officeart/2005/8/layout/process3"/>
    <dgm:cxn modelId="{30922746-4BE0-484C-BE76-D12C4001B641}" type="presParOf" srcId="{6B60A6D1-44FE-40F7-B491-4EA79543DA12}" destId="{C05B600C-33D7-441F-AD9A-5353628A8C14}" srcOrd="0" destOrd="0" presId="urn:microsoft.com/office/officeart/2005/8/layout/process3"/>
    <dgm:cxn modelId="{74B17A70-42F5-4D5F-84DE-7BA203364C11}" type="presParOf" srcId="{C718FFF6-F1DD-4A7D-A145-D3C4B7B2D47A}" destId="{0569CC53-01F7-4AA1-AC58-5CF06ECADE35}" srcOrd="4" destOrd="0" presId="urn:microsoft.com/office/officeart/2005/8/layout/process3"/>
    <dgm:cxn modelId="{251120F8-C8E1-4237-8E10-47A6594CDAB2}" type="presParOf" srcId="{0569CC53-01F7-4AA1-AC58-5CF06ECADE35}" destId="{E4B36D88-3DBD-4E4E-A375-C0CD0CF74AD4}" srcOrd="0" destOrd="0" presId="urn:microsoft.com/office/officeart/2005/8/layout/process3"/>
    <dgm:cxn modelId="{DD1CD18E-958A-41B7-A856-A4CAAE0E2E55}" type="presParOf" srcId="{0569CC53-01F7-4AA1-AC58-5CF06ECADE35}" destId="{1A42B0AF-F171-4F3E-8A9F-ADDC161FAD68}" srcOrd="1" destOrd="0" presId="urn:microsoft.com/office/officeart/2005/8/layout/process3"/>
    <dgm:cxn modelId="{85B573F5-9A1D-4DD0-A8FD-193C2B2869E7}" type="presParOf" srcId="{0569CC53-01F7-4AA1-AC58-5CF06ECADE35}" destId="{3626044D-6608-4B10-8303-76D77EF1D3C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668728B-3008-42B4-802C-E7A02548AA23}" type="doc">
      <dgm:prSet loTypeId="urn:microsoft.com/office/officeart/2005/8/layout/chevron1" loCatId="process" qsTypeId="urn:microsoft.com/office/officeart/2005/8/quickstyle/simple1" qsCatId="simple" csTypeId="urn:microsoft.com/office/officeart/2005/8/colors/accent1_2" csCatId="accent1" phldr="1"/>
      <dgm:spPr/>
    </dgm:pt>
    <dgm:pt modelId="{A9B9EB92-C02C-4142-86BF-38CE9594003A}">
      <dgm:prSet phldrT="[Text]"/>
      <dgm:spPr>
        <a:solidFill>
          <a:srgbClr val="008785"/>
        </a:solidFill>
      </dgm:spPr>
      <dgm:t>
        <a:bodyPr/>
        <a:lstStyle/>
        <a:p>
          <a:r>
            <a:rPr lang="en-GB" dirty="0"/>
            <a:t>Model 1</a:t>
          </a:r>
        </a:p>
      </dgm:t>
    </dgm:pt>
    <dgm:pt modelId="{86F424DF-A0E3-4B54-8A80-0EB9AD48DD29}" type="parTrans" cxnId="{8DBFB99A-5F84-490E-9EB0-57E0A31D931C}">
      <dgm:prSet/>
      <dgm:spPr/>
    </dgm:pt>
    <dgm:pt modelId="{5999184D-38AA-4201-9A86-225CF926C83F}" type="sibTrans" cxnId="{8DBFB99A-5F84-490E-9EB0-57E0A31D931C}">
      <dgm:prSet/>
      <dgm:spPr/>
    </dgm:pt>
    <dgm:pt modelId="{E5B98BCC-EEBD-4708-A281-FB872BF773EE}">
      <dgm:prSet phldrT="[Text]"/>
      <dgm:spPr>
        <a:solidFill>
          <a:srgbClr val="008785">
            <a:alpha val="58000"/>
          </a:srgbClr>
        </a:solidFill>
      </dgm:spPr>
      <dgm:t>
        <a:bodyPr/>
        <a:lstStyle/>
        <a:p>
          <a:r>
            <a:rPr lang="en-GB" dirty="0"/>
            <a:t>Model 2</a:t>
          </a:r>
        </a:p>
      </dgm:t>
    </dgm:pt>
    <dgm:pt modelId="{6B62DB2E-5CEA-42FA-8177-63EB8696FE25}" type="parTrans" cxnId="{598431E3-257B-4578-81D0-3FDA8A3D5AF2}">
      <dgm:prSet/>
      <dgm:spPr/>
    </dgm:pt>
    <dgm:pt modelId="{96DC607A-300D-465D-81EF-F0BCE47C2A74}" type="sibTrans" cxnId="{598431E3-257B-4578-81D0-3FDA8A3D5AF2}">
      <dgm:prSet/>
      <dgm:spPr/>
    </dgm:pt>
    <dgm:pt modelId="{B7DE2F72-6D80-4E31-9839-3A37C32DCC42}">
      <dgm:prSet phldrT="[Text]"/>
      <dgm:spPr>
        <a:solidFill>
          <a:srgbClr val="008785">
            <a:alpha val="33000"/>
          </a:srgbClr>
        </a:solidFill>
      </dgm:spPr>
      <dgm:t>
        <a:bodyPr/>
        <a:lstStyle/>
        <a:p>
          <a:r>
            <a:rPr lang="en-GB" dirty="0"/>
            <a:t>Model 3</a:t>
          </a:r>
        </a:p>
      </dgm:t>
    </dgm:pt>
    <dgm:pt modelId="{08D4A0F7-249E-4F72-BA4F-A1727E31D6C8}" type="parTrans" cxnId="{062F5D08-458A-4E4A-856B-E4406B9B2509}">
      <dgm:prSet/>
      <dgm:spPr/>
    </dgm:pt>
    <dgm:pt modelId="{4362277D-3C4E-4729-8A57-48057D1B6E47}" type="sibTrans" cxnId="{062F5D08-458A-4E4A-856B-E4406B9B2509}">
      <dgm:prSet/>
      <dgm:spPr/>
    </dgm:pt>
    <dgm:pt modelId="{DC949B25-E027-4FAF-825A-C19A58F344C5}" type="pres">
      <dgm:prSet presAssocID="{C668728B-3008-42B4-802C-E7A02548AA23}" presName="Name0" presStyleCnt="0">
        <dgm:presLayoutVars>
          <dgm:dir/>
          <dgm:animLvl val="lvl"/>
          <dgm:resizeHandles val="exact"/>
        </dgm:presLayoutVars>
      </dgm:prSet>
      <dgm:spPr/>
    </dgm:pt>
    <dgm:pt modelId="{0D7A9734-08E0-4754-B973-AE1401E9D84B}" type="pres">
      <dgm:prSet presAssocID="{A9B9EB92-C02C-4142-86BF-38CE9594003A}" presName="parTxOnly" presStyleLbl="node1" presStyleIdx="0" presStyleCnt="3" custLinFactY="-48564" custLinFactNeighborX="-23039" custLinFactNeighborY="-100000">
        <dgm:presLayoutVars>
          <dgm:chMax val="0"/>
          <dgm:chPref val="0"/>
          <dgm:bulletEnabled val="1"/>
        </dgm:presLayoutVars>
      </dgm:prSet>
      <dgm:spPr/>
    </dgm:pt>
    <dgm:pt modelId="{185F28A7-5B76-4387-A950-5269FF93F835}" type="pres">
      <dgm:prSet presAssocID="{5999184D-38AA-4201-9A86-225CF926C83F}" presName="parTxOnlySpace" presStyleCnt="0"/>
      <dgm:spPr/>
    </dgm:pt>
    <dgm:pt modelId="{56DF9328-5777-4E1D-89FD-7FE02DC6E506}" type="pres">
      <dgm:prSet presAssocID="{E5B98BCC-EEBD-4708-A281-FB872BF773EE}" presName="parTxOnly" presStyleLbl="node1" presStyleIdx="1" presStyleCnt="3" custLinFactY="-48564" custLinFactNeighborX="3591" custLinFactNeighborY="-100000">
        <dgm:presLayoutVars>
          <dgm:chMax val="0"/>
          <dgm:chPref val="0"/>
          <dgm:bulletEnabled val="1"/>
        </dgm:presLayoutVars>
      </dgm:prSet>
      <dgm:spPr/>
    </dgm:pt>
    <dgm:pt modelId="{3B90C78A-609B-4612-83C9-5AC30EB1C5AC}" type="pres">
      <dgm:prSet presAssocID="{96DC607A-300D-465D-81EF-F0BCE47C2A74}" presName="parTxOnlySpace" presStyleCnt="0"/>
      <dgm:spPr/>
    </dgm:pt>
    <dgm:pt modelId="{3DF37B54-6740-40AE-98A4-6ADB9FCDDB2B}" type="pres">
      <dgm:prSet presAssocID="{B7DE2F72-6D80-4E31-9839-3A37C32DCC42}" presName="parTxOnly" presStyleLbl="node1" presStyleIdx="2" presStyleCnt="3" custLinFactY="-48564" custLinFactNeighborX="-2872" custLinFactNeighborY="-100000">
        <dgm:presLayoutVars>
          <dgm:chMax val="0"/>
          <dgm:chPref val="0"/>
          <dgm:bulletEnabled val="1"/>
        </dgm:presLayoutVars>
      </dgm:prSet>
      <dgm:spPr/>
    </dgm:pt>
  </dgm:ptLst>
  <dgm:cxnLst>
    <dgm:cxn modelId="{062F5D08-458A-4E4A-856B-E4406B9B2509}" srcId="{C668728B-3008-42B4-802C-E7A02548AA23}" destId="{B7DE2F72-6D80-4E31-9839-3A37C32DCC42}" srcOrd="2" destOrd="0" parTransId="{08D4A0F7-249E-4F72-BA4F-A1727E31D6C8}" sibTransId="{4362277D-3C4E-4729-8A57-48057D1B6E47}"/>
    <dgm:cxn modelId="{8886AC94-6C29-41EE-8FFA-547B36587EF2}" type="presOf" srcId="{C668728B-3008-42B4-802C-E7A02548AA23}" destId="{DC949B25-E027-4FAF-825A-C19A58F344C5}" srcOrd="0" destOrd="0" presId="urn:microsoft.com/office/officeart/2005/8/layout/chevron1"/>
    <dgm:cxn modelId="{8DBFB99A-5F84-490E-9EB0-57E0A31D931C}" srcId="{C668728B-3008-42B4-802C-E7A02548AA23}" destId="{A9B9EB92-C02C-4142-86BF-38CE9594003A}" srcOrd="0" destOrd="0" parTransId="{86F424DF-A0E3-4B54-8A80-0EB9AD48DD29}" sibTransId="{5999184D-38AA-4201-9A86-225CF926C83F}"/>
    <dgm:cxn modelId="{4E2390C1-1E29-419B-83BF-980D48474E93}" type="presOf" srcId="{A9B9EB92-C02C-4142-86BF-38CE9594003A}" destId="{0D7A9734-08E0-4754-B973-AE1401E9D84B}" srcOrd="0" destOrd="0" presId="urn:microsoft.com/office/officeart/2005/8/layout/chevron1"/>
    <dgm:cxn modelId="{DE241CCB-122A-49F3-B060-C017582D478D}" type="presOf" srcId="{E5B98BCC-EEBD-4708-A281-FB872BF773EE}" destId="{56DF9328-5777-4E1D-89FD-7FE02DC6E506}" srcOrd="0" destOrd="0" presId="urn:microsoft.com/office/officeart/2005/8/layout/chevron1"/>
    <dgm:cxn modelId="{30BC0EE0-373C-4105-A6F1-47286A21EB3A}" type="presOf" srcId="{B7DE2F72-6D80-4E31-9839-3A37C32DCC42}" destId="{3DF37B54-6740-40AE-98A4-6ADB9FCDDB2B}" srcOrd="0" destOrd="0" presId="urn:microsoft.com/office/officeart/2005/8/layout/chevron1"/>
    <dgm:cxn modelId="{598431E3-257B-4578-81D0-3FDA8A3D5AF2}" srcId="{C668728B-3008-42B4-802C-E7A02548AA23}" destId="{E5B98BCC-EEBD-4708-A281-FB872BF773EE}" srcOrd="1" destOrd="0" parTransId="{6B62DB2E-5CEA-42FA-8177-63EB8696FE25}" sibTransId="{96DC607A-300D-465D-81EF-F0BCE47C2A74}"/>
    <dgm:cxn modelId="{5F24814E-9348-4440-8035-AFE46640E2A0}" type="presParOf" srcId="{DC949B25-E027-4FAF-825A-C19A58F344C5}" destId="{0D7A9734-08E0-4754-B973-AE1401E9D84B}" srcOrd="0" destOrd="0" presId="urn:microsoft.com/office/officeart/2005/8/layout/chevron1"/>
    <dgm:cxn modelId="{79933FE5-8934-492E-8069-7FE7DE6B4194}" type="presParOf" srcId="{DC949B25-E027-4FAF-825A-C19A58F344C5}" destId="{185F28A7-5B76-4387-A950-5269FF93F835}" srcOrd="1" destOrd="0" presId="urn:microsoft.com/office/officeart/2005/8/layout/chevron1"/>
    <dgm:cxn modelId="{C24C09E4-F8C6-4503-9852-98664B8E084B}" type="presParOf" srcId="{DC949B25-E027-4FAF-825A-C19A58F344C5}" destId="{56DF9328-5777-4E1D-89FD-7FE02DC6E506}" srcOrd="2" destOrd="0" presId="urn:microsoft.com/office/officeart/2005/8/layout/chevron1"/>
    <dgm:cxn modelId="{96C73E9A-31AB-4239-9FF5-4A3228FA23B6}" type="presParOf" srcId="{DC949B25-E027-4FAF-825A-C19A58F344C5}" destId="{3B90C78A-609B-4612-83C9-5AC30EB1C5AC}" srcOrd="3" destOrd="0" presId="urn:microsoft.com/office/officeart/2005/8/layout/chevron1"/>
    <dgm:cxn modelId="{C694FCD3-C1EC-4C46-82E8-D7FFE1BC043F}" type="presParOf" srcId="{DC949B25-E027-4FAF-825A-C19A58F344C5}" destId="{3DF37B54-6740-40AE-98A4-6ADB9FCDDB2B}"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90EA12-895D-4B05-A36B-16B3ABD908D9}"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GB"/>
        </a:p>
      </dgm:t>
    </dgm:pt>
    <dgm:pt modelId="{06A9B449-2105-401A-8241-6B268A31B57F}">
      <dgm:prSet/>
      <dgm:spPr/>
      <dgm:t>
        <a:bodyPr/>
        <a:lstStyle/>
        <a:p>
          <a:pPr rtl="0"/>
          <a:r>
            <a:rPr lang="en-GB" dirty="0"/>
            <a:t>Part of Quality Improvement</a:t>
          </a:r>
        </a:p>
      </dgm:t>
    </dgm:pt>
    <dgm:pt modelId="{A654BF35-5C3B-416B-8B88-BDBFF5650BDD}" type="parTrans" cxnId="{988CB65D-EE5D-4864-BD45-6936ADF19D92}">
      <dgm:prSet/>
      <dgm:spPr/>
      <dgm:t>
        <a:bodyPr/>
        <a:lstStyle/>
        <a:p>
          <a:endParaRPr lang="en-GB"/>
        </a:p>
      </dgm:t>
    </dgm:pt>
    <dgm:pt modelId="{1612A4A7-677C-4B2D-A7AA-FC26B4E2A956}" type="sibTrans" cxnId="{988CB65D-EE5D-4864-BD45-6936ADF19D92}">
      <dgm:prSet/>
      <dgm:spPr/>
      <dgm:t>
        <a:bodyPr/>
        <a:lstStyle/>
        <a:p>
          <a:endParaRPr lang="en-GB"/>
        </a:p>
      </dgm:t>
    </dgm:pt>
    <dgm:pt modelId="{2E8AE8F3-7433-4743-86E1-16C2D321BFBA}">
      <dgm:prSet/>
      <dgm:spPr/>
      <dgm:t>
        <a:bodyPr/>
        <a:lstStyle/>
        <a:p>
          <a:pPr rtl="0"/>
          <a:r>
            <a:rPr lang="en-GB" dirty="0"/>
            <a:t>Should not be viewed as a pass/fail exercise</a:t>
          </a:r>
        </a:p>
      </dgm:t>
    </dgm:pt>
    <dgm:pt modelId="{C996C1AB-8C2B-4F36-AC95-9863B161AD1C}" type="parTrans" cxnId="{92DD9563-6E8E-4010-86D6-A11EF69904E8}">
      <dgm:prSet/>
      <dgm:spPr/>
      <dgm:t>
        <a:bodyPr/>
        <a:lstStyle/>
        <a:p>
          <a:endParaRPr lang="en-GB"/>
        </a:p>
      </dgm:t>
    </dgm:pt>
    <dgm:pt modelId="{DEB7BFD5-D7AF-420D-90FE-1E15FE6143CA}" type="sibTrans" cxnId="{92DD9563-6E8E-4010-86D6-A11EF69904E8}">
      <dgm:prSet/>
      <dgm:spPr/>
      <dgm:t>
        <a:bodyPr/>
        <a:lstStyle/>
        <a:p>
          <a:endParaRPr lang="en-GB"/>
        </a:p>
      </dgm:t>
    </dgm:pt>
    <dgm:pt modelId="{C04D6A04-2623-4F66-B8BA-EE28993619EA}">
      <dgm:prSet/>
      <dgm:spPr/>
      <dgm:t>
        <a:bodyPr/>
        <a:lstStyle/>
        <a:p>
          <a:pPr rtl="0"/>
          <a:r>
            <a:rPr lang="en-GB" dirty="0"/>
            <a:t>Educational – troubleshooting, recommendations of best practice</a:t>
          </a:r>
        </a:p>
      </dgm:t>
    </dgm:pt>
    <dgm:pt modelId="{510BD825-5BF5-41E4-9CDA-3EDEC28DEBE3}" type="parTrans" cxnId="{20D0F0EE-0DFA-46A2-A0EF-0AF7BB16C151}">
      <dgm:prSet/>
      <dgm:spPr/>
      <dgm:t>
        <a:bodyPr/>
        <a:lstStyle/>
        <a:p>
          <a:endParaRPr lang="en-GB"/>
        </a:p>
      </dgm:t>
    </dgm:pt>
    <dgm:pt modelId="{144C2A09-BC10-4715-B288-79A7BCAECF9C}" type="sibTrans" cxnId="{20D0F0EE-0DFA-46A2-A0EF-0AF7BB16C151}">
      <dgm:prSet/>
      <dgm:spPr/>
      <dgm:t>
        <a:bodyPr/>
        <a:lstStyle/>
        <a:p>
          <a:endParaRPr lang="en-GB"/>
        </a:p>
      </dgm:t>
    </dgm:pt>
    <dgm:pt modelId="{3BC1B8A8-77E7-42F4-8E86-68991736CBAD}">
      <dgm:prSet/>
      <dgm:spPr/>
      <dgm:t>
        <a:bodyPr/>
        <a:lstStyle/>
        <a:p>
          <a:pPr rtl="0"/>
          <a:r>
            <a:rPr lang="en-GB" dirty="0"/>
            <a:t>Identify poor methods</a:t>
          </a:r>
        </a:p>
      </dgm:t>
    </dgm:pt>
    <dgm:pt modelId="{0EA737F3-A1CD-486E-BF2E-74AD8830B49D}" type="parTrans" cxnId="{302F8B57-A471-4F2B-B0FF-55CE90A59CC4}">
      <dgm:prSet/>
      <dgm:spPr/>
      <dgm:t>
        <a:bodyPr/>
        <a:lstStyle/>
        <a:p>
          <a:endParaRPr lang="en-GB"/>
        </a:p>
      </dgm:t>
    </dgm:pt>
    <dgm:pt modelId="{00CA1E28-AFEE-445F-8DF8-599B7D954520}" type="sibTrans" cxnId="{302F8B57-A471-4F2B-B0FF-55CE90A59CC4}">
      <dgm:prSet/>
      <dgm:spPr/>
      <dgm:t>
        <a:bodyPr/>
        <a:lstStyle/>
        <a:p>
          <a:endParaRPr lang="en-GB"/>
        </a:p>
      </dgm:t>
    </dgm:pt>
    <dgm:pt modelId="{7D9F6E2B-94F7-45F6-B950-116E486F1706}">
      <dgm:prSet/>
      <dgm:spPr/>
      <dgm:t>
        <a:bodyPr/>
        <a:lstStyle/>
        <a:p>
          <a:pPr rtl="0"/>
          <a:r>
            <a:rPr lang="en-GB" dirty="0"/>
            <a:t>Provide training and help</a:t>
          </a:r>
        </a:p>
      </dgm:t>
    </dgm:pt>
    <dgm:pt modelId="{A4293DA5-F910-4C4D-8191-570EFDE25899}" type="parTrans" cxnId="{8F85B608-F0CB-4914-82ED-61F1ED015FDD}">
      <dgm:prSet/>
      <dgm:spPr/>
      <dgm:t>
        <a:bodyPr/>
        <a:lstStyle/>
        <a:p>
          <a:endParaRPr lang="en-GB"/>
        </a:p>
      </dgm:t>
    </dgm:pt>
    <dgm:pt modelId="{FC5C0708-4170-4742-ACE2-0F49E889AFF6}" type="sibTrans" cxnId="{8F85B608-F0CB-4914-82ED-61F1ED015FDD}">
      <dgm:prSet/>
      <dgm:spPr/>
      <dgm:t>
        <a:bodyPr/>
        <a:lstStyle/>
        <a:p>
          <a:endParaRPr lang="en-GB"/>
        </a:p>
      </dgm:t>
    </dgm:pt>
    <dgm:pt modelId="{13CEB655-B1EE-4158-B846-7E3B37A3A820}">
      <dgm:prSet/>
      <dgm:spPr/>
      <dgm:t>
        <a:bodyPr/>
        <a:lstStyle/>
        <a:p>
          <a:pPr rtl="0"/>
          <a:endParaRPr lang="en-GB" dirty="0"/>
        </a:p>
      </dgm:t>
    </dgm:pt>
    <dgm:pt modelId="{FC48BBA0-B079-4F81-9BD0-0B2D086B2D6B}" type="parTrans" cxnId="{4A456335-C6BB-46F3-9C6D-237A19178CA0}">
      <dgm:prSet/>
      <dgm:spPr/>
      <dgm:t>
        <a:bodyPr/>
        <a:lstStyle/>
        <a:p>
          <a:endParaRPr lang="en-GB"/>
        </a:p>
      </dgm:t>
    </dgm:pt>
    <dgm:pt modelId="{773E9B53-4046-47C9-ACCA-E02AADFA3B84}" type="sibTrans" cxnId="{4A456335-C6BB-46F3-9C6D-237A19178CA0}">
      <dgm:prSet/>
      <dgm:spPr/>
      <dgm:t>
        <a:bodyPr/>
        <a:lstStyle/>
        <a:p>
          <a:endParaRPr lang="en-GB"/>
        </a:p>
      </dgm:t>
    </dgm:pt>
    <dgm:pt modelId="{C21E6F65-9E1F-4FD7-892D-AC3BF824172F}" type="pres">
      <dgm:prSet presAssocID="{A990EA12-895D-4B05-A36B-16B3ABD908D9}" presName="Name0" presStyleCnt="0">
        <dgm:presLayoutVars>
          <dgm:dir/>
          <dgm:animLvl val="lvl"/>
          <dgm:resizeHandles val="exact"/>
        </dgm:presLayoutVars>
      </dgm:prSet>
      <dgm:spPr/>
    </dgm:pt>
    <dgm:pt modelId="{59F2A208-37A5-4F8A-8D15-748910549D1E}" type="pres">
      <dgm:prSet presAssocID="{06A9B449-2105-401A-8241-6B268A31B57F}" presName="linNode" presStyleCnt="0"/>
      <dgm:spPr/>
    </dgm:pt>
    <dgm:pt modelId="{210C03E8-D0F9-46EB-90F9-DCC22E1CA490}" type="pres">
      <dgm:prSet presAssocID="{06A9B449-2105-401A-8241-6B268A31B57F}" presName="parentText" presStyleLbl="node1" presStyleIdx="0" presStyleCnt="1">
        <dgm:presLayoutVars>
          <dgm:chMax val="1"/>
          <dgm:bulletEnabled val="1"/>
        </dgm:presLayoutVars>
      </dgm:prSet>
      <dgm:spPr/>
    </dgm:pt>
    <dgm:pt modelId="{3A942478-1849-4A87-9A9F-F31D9EAE5317}" type="pres">
      <dgm:prSet presAssocID="{06A9B449-2105-401A-8241-6B268A31B57F}" presName="descendantText" presStyleLbl="alignAccFollowNode1" presStyleIdx="0" presStyleCnt="1">
        <dgm:presLayoutVars>
          <dgm:bulletEnabled val="1"/>
        </dgm:presLayoutVars>
      </dgm:prSet>
      <dgm:spPr/>
    </dgm:pt>
  </dgm:ptLst>
  <dgm:cxnLst>
    <dgm:cxn modelId="{78A58E01-12FD-4BD7-9426-0F4E8BD5A73E}" type="presOf" srcId="{7D9F6E2B-94F7-45F6-B950-116E486F1706}" destId="{3A942478-1849-4A87-9A9F-F31D9EAE5317}" srcOrd="0" destOrd="3" presId="urn:microsoft.com/office/officeart/2005/8/layout/vList5"/>
    <dgm:cxn modelId="{8F85B608-F0CB-4914-82ED-61F1ED015FDD}" srcId="{06A9B449-2105-401A-8241-6B268A31B57F}" destId="{7D9F6E2B-94F7-45F6-B950-116E486F1706}" srcOrd="3" destOrd="0" parTransId="{A4293DA5-F910-4C4D-8191-570EFDE25899}" sibTransId="{FC5C0708-4170-4742-ACE2-0F49E889AFF6}"/>
    <dgm:cxn modelId="{D5950D1C-8E77-443E-9111-22FC5100C66F}" type="presOf" srcId="{C04D6A04-2623-4F66-B8BA-EE28993619EA}" destId="{3A942478-1849-4A87-9A9F-F31D9EAE5317}" srcOrd="0" destOrd="1" presId="urn:microsoft.com/office/officeart/2005/8/layout/vList5"/>
    <dgm:cxn modelId="{4A456335-C6BB-46F3-9C6D-237A19178CA0}" srcId="{06A9B449-2105-401A-8241-6B268A31B57F}" destId="{13CEB655-B1EE-4158-B846-7E3B37A3A820}" srcOrd="4" destOrd="0" parTransId="{FC48BBA0-B079-4F81-9BD0-0B2D086B2D6B}" sibTransId="{773E9B53-4046-47C9-ACCA-E02AADFA3B84}"/>
    <dgm:cxn modelId="{988CB65D-EE5D-4864-BD45-6936ADF19D92}" srcId="{A990EA12-895D-4B05-A36B-16B3ABD908D9}" destId="{06A9B449-2105-401A-8241-6B268A31B57F}" srcOrd="0" destOrd="0" parTransId="{A654BF35-5C3B-416B-8B88-BDBFF5650BDD}" sibTransId="{1612A4A7-677C-4B2D-A7AA-FC26B4E2A956}"/>
    <dgm:cxn modelId="{92DD9563-6E8E-4010-86D6-A11EF69904E8}" srcId="{06A9B449-2105-401A-8241-6B268A31B57F}" destId="{2E8AE8F3-7433-4743-86E1-16C2D321BFBA}" srcOrd="0" destOrd="0" parTransId="{C996C1AB-8C2B-4F36-AC95-9863B161AD1C}" sibTransId="{DEB7BFD5-D7AF-420D-90FE-1E15FE6143CA}"/>
    <dgm:cxn modelId="{302F8B57-A471-4F2B-B0FF-55CE90A59CC4}" srcId="{06A9B449-2105-401A-8241-6B268A31B57F}" destId="{3BC1B8A8-77E7-42F4-8E86-68991736CBAD}" srcOrd="2" destOrd="0" parTransId="{0EA737F3-A1CD-486E-BF2E-74AD8830B49D}" sibTransId="{00CA1E28-AFEE-445F-8DF8-599B7D954520}"/>
    <dgm:cxn modelId="{48A1CFA2-B250-4E32-9FE4-326D9FB62479}" type="presOf" srcId="{3BC1B8A8-77E7-42F4-8E86-68991736CBAD}" destId="{3A942478-1849-4A87-9A9F-F31D9EAE5317}" srcOrd="0" destOrd="2" presId="urn:microsoft.com/office/officeart/2005/8/layout/vList5"/>
    <dgm:cxn modelId="{632D14B0-EBF4-410A-BE15-7837B444BC37}" type="presOf" srcId="{13CEB655-B1EE-4158-B846-7E3B37A3A820}" destId="{3A942478-1849-4A87-9A9F-F31D9EAE5317}" srcOrd="0" destOrd="4" presId="urn:microsoft.com/office/officeart/2005/8/layout/vList5"/>
    <dgm:cxn modelId="{3E0275C5-E8D3-4932-8FD1-189CEB9E544A}" type="presOf" srcId="{A990EA12-895D-4B05-A36B-16B3ABD908D9}" destId="{C21E6F65-9E1F-4FD7-892D-AC3BF824172F}" srcOrd="0" destOrd="0" presId="urn:microsoft.com/office/officeart/2005/8/layout/vList5"/>
    <dgm:cxn modelId="{69ECB8CB-7F4E-4B03-875A-8FD2C7BE25EF}" type="presOf" srcId="{06A9B449-2105-401A-8241-6B268A31B57F}" destId="{210C03E8-D0F9-46EB-90F9-DCC22E1CA490}" srcOrd="0" destOrd="0" presId="urn:microsoft.com/office/officeart/2005/8/layout/vList5"/>
    <dgm:cxn modelId="{20D0F0EE-0DFA-46A2-A0EF-0AF7BB16C151}" srcId="{06A9B449-2105-401A-8241-6B268A31B57F}" destId="{C04D6A04-2623-4F66-B8BA-EE28993619EA}" srcOrd="1" destOrd="0" parTransId="{510BD825-5BF5-41E4-9CDA-3EDEC28DEBE3}" sibTransId="{144C2A09-BC10-4715-B288-79A7BCAECF9C}"/>
    <dgm:cxn modelId="{7E3C7BF4-2F6E-4A9E-8AF3-C12EBE04658F}" type="presOf" srcId="{2E8AE8F3-7433-4743-86E1-16C2D321BFBA}" destId="{3A942478-1849-4A87-9A9F-F31D9EAE5317}" srcOrd="0" destOrd="0" presId="urn:microsoft.com/office/officeart/2005/8/layout/vList5"/>
    <dgm:cxn modelId="{443FDAEB-B1C8-4DDE-B29F-EC0833EBE29E}" type="presParOf" srcId="{C21E6F65-9E1F-4FD7-892D-AC3BF824172F}" destId="{59F2A208-37A5-4F8A-8D15-748910549D1E}" srcOrd="0" destOrd="0" presId="urn:microsoft.com/office/officeart/2005/8/layout/vList5"/>
    <dgm:cxn modelId="{EBD7B788-83DB-4CCC-AC3E-BE2651C01D47}" type="presParOf" srcId="{59F2A208-37A5-4F8A-8D15-748910549D1E}" destId="{210C03E8-D0F9-46EB-90F9-DCC22E1CA490}" srcOrd="0" destOrd="0" presId="urn:microsoft.com/office/officeart/2005/8/layout/vList5"/>
    <dgm:cxn modelId="{ED01579A-46D6-42E1-B2AD-CC2270A34C54}" type="presParOf" srcId="{59F2A208-37A5-4F8A-8D15-748910549D1E}" destId="{3A942478-1849-4A87-9A9F-F31D9EAE531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C23994E-66DE-40FA-A992-D162A860FC11}" type="doc">
      <dgm:prSet loTypeId="urn:microsoft.com/office/officeart/2005/8/layout/gear1" loCatId="relationship" qsTypeId="urn:microsoft.com/office/officeart/2005/8/quickstyle/simple5" qsCatId="simple" csTypeId="urn:microsoft.com/office/officeart/2005/8/colors/accent3_2" csCatId="accent3" phldr="1"/>
      <dgm:spPr/>
      <dgm:t>
        <a:bodyPr/>
        <a:lstStyle/>
        <a:p>
          <a:endParaRPr lang="en-GB"/>
        </a:p>
      </dgm:t>
    </dgm:pt>
    <dgm:pt modelId="{FFCD3124-247F-4D74-A619-2957ABE6C989}">
      <dgm:prSet/>
      <dgm:spPr/>
      <dgm:t>
        <a:bodyPr/>
        <a:lstStyle/>
        <a:p>
          <a:pPr rtl="0"/>
          <a:r>
            <a:rPr lang="en-GB" dirty="0"/>
            <a:t>Professional  / Regulatory body</a:t>
          </a:r>
        </a:p>
      </dgm:t>
    </dgm:pt>
    <dgm:pt modelId="{F607CB1A-C06B-46C5-9F79-D8C5C8F7106E}" type="parTrans" cxnId="{4E8F2AB9-FAF8-4F53-B33D-3FDBCF7B304F}">
      <dgm:prSet/>
      <dgm:spPr/>
      <dgm:t>
        <a:bodyPr/>
        <a:lstStyle/>
        <a:p>
          <a:endParaRPr lang="en-GB"/>
        </a:p>
      </dgm:t>
    </dgm:pt>
    <dgm:pt modelId="{E0A44D3F-92A2-4746-B998-6D79F8F83E18}" type="sibTrans" cxnId="{4E8F2AB9-FAF8-4F53-B33D-3FDBCF7B304F}">
      <dgm:prSet/>
      <dgm:spPr/>
      <dgm:t>
        <a:bodyPr/>
        <a:lstStyle/>
        <a:p>
          <a:endParaRPr lang="en-GB"/>
        </a:p>
      </dgm:t>
    </dgm:pt>
    <dgm:pt modelId="{C6F254E2-9A56-47C7-934C-FA5C909AEA21}">
      <dgm:prSet/>
      <dgm:spPr/>
      <dgm:t>
        <a:bodyPr/>
        <a:lstStyle/>
        <a:p>
          <a:pPr rtl="0"/>
          <a:r>
            <a:rPr lang="en-GB" dirty="0"/>
            <a:t>EQA Provider</a:t>
          </a:r>
        </a:p>
      </dgm:t>
    </dgm:pt>
    <dgm:pt modelId="{082CE02B-51D7-4208-995E-A0948672C7DB}" type="parTrans" cxnId="{4521B818-560B-4BE6-AA27-309B0A738012}">
      <dgm:prSet/>
      <dgm:spPr/>
      <dgm:t>
        <a:bodyPr/>
        <a:lstStyle/>
        <a:p>
          <a:endParaRPr lang="en-GB"/>
        </a:p>
      </dgm:t>
    </dgm:pt>
    <dgm:pt modelId="{35DD88E4-4546-46B1-8B7F-31D76BF5C68A}" type="sibTrans" cxnId="{4521B818-560B-4BE6-AA27-309B0A738012}">
      <dgm:prSet/>
      <dgm:spPr/>
      <dgm:t>
        <a:bodyPr/>
        <a:lstStyle/>
        <a:p>
          <a:endParaRPr lang="en-GB"/>
        </a:p>
      </dgm:t>
    </dgm:pt>
    <dgm:pt modelId="{56D6E72E-83BF-4968-9996-614EA9A55629}">
      <dgm:prSet/>
      <dgm:spPr/>
      <dgm:t>
        <a:bodyPr/>
        <a:lstStyle/>
        <a:p>
          <a:pPr rtl="0"/>
          <a:r>
            <a:rPr lang="en-GB" dirty="0"/>
            <a:t>Laboratory</a:t>
          </a:r>
        </a:p>
      </dgm:t>
    </dgm:pt>
    <dgm:pt modelId="{203F30F0-5A0F-4213-8A46-295D1A59CAC9}" type="parTrans" cxnId="{E54790D7-71F3-4D39-9EB9-1CA9CEB0B760}">
      <dgm:prSet/>
      <dgm:spPr/>
      <dgm:t>
        <a:bodyPr/>
        <a:lstStyle/>
        <a:p>
          <a:endParaRPr lang="en-GB"/>
        </a:p>
      </dgm:t>
    </dgm:pt>
    <dgm:pt modelId="{F8A504EB-64D7-4E96-9E6B-7A20B2B832EB}" type="sibTrans" cxnId="{E54790D7-71F3-4D39-9EB9-1CA9CEB0B760}">
      <dgm:prSet/>
      <dgm:spPr/>
      <dgm:t>
        <a:bodyPr/>
        <a:lstStyle/>
        <a:p>
          <a:endParaRPr lang="en-GB"/>
        </a:p>
      </dgm:t>
    </dgm:pt>
    <dgm:pt modelId="{CBC23FC3-FB60-4804-8A19-E4B58E2352FF}">
      <dgm:prSet/>
      <dgm:spPr/>
      <dgm:t>
        <a:bodyPr/>
        <a:lstStyle/>
        <a:p>
          <a:endParaRPr lang="en-GB"/>
        </a:p>
      </dgm:t>
    </dgm:pt>
    <dgm:pt modelId="{08E2410A-56C2-4C83-BB3D-0DA915EC318F}" type="parTrans" cxnId="{46BF3D05-FDCC-4B6F-BA6A-19013FF7A921}">
      <dgm:prSet/>
      <dgm:spPr/>
      <dgm:t>
        <a:bodyPr/>
        <a:lstStyle/>
        <a:p>
          <a:endParaRPr lang="en-GB"/>
        </a:p>
      </dgm:t>
    </dgm:pt>
    <dgm:pt modelId="{BC5754DD-69AD-4C60-B675-050FD59171EA}" type="sibTrans" cxnId="{46BF3D05-FDCC-4B6F-BA6A-19013FF7A921}">
      <dgm:prSet/>
      <dgm:spPr/>
      <dgm:t>
        <a:bodyPr/>
        <a:lstStyle/>
        <a:p>
          <a:endParaRPr lang="en-GB"/>
        </a:p>
      </dgm:t>
    </dgm:pt>
    <dgm:pt modelId="{43A64B1D-F8BD-4262-A7C9-F467CE94BF5B}">
      <dgm:prSet/>
      <dgm:spPr/>
      <dgm:t>
        <a:bodyPr/>
        <a:lstStyle/>
        <a:p>
          <a:endParaRPr lang="en-GB"/>
        </a:p>
      </dgm:t>
    </dgm:pt>
    <dgm:pt modelId="{FCF36ACA-84B8-4514-894B-1ABCC65A8031}" type="parTrans" cxnId="{0D57C176-8F76-4272-85D1-4103642DF188}">
      <dgm:prSet/>
      <dgm:spPr/>
      <dgm:t>
        <a:bodyPr/>
        <a:lstStyle/>
        <a:p>
          <a:endParaRPr lang="en-GB"/>
        </a:p>
      </dgm:t>
    </dgm:pt>
    <dgm:pt modelId="{1E39D6D6-A66D-42F3-9820-91F7B2705BB0}" type="sibTrans" cxnId="{0D57C176-8F76-4272-85D1-4103642DF188}">
      <dgm:prSet/>
      <dgm:spPr/>
      <dgm:t>
        <a:bodyPr/>
        <a:lstStyle/>
        <a:p>
          <a:endParaRPr lang="en-GB"/>
        </a:p>
      </dgm:t>
    </dgm:pt>
    <dgm:pt modelId="{E9889722-6A94-43B4-9EF1-ABA703443CB2}" type="pres">
      <dgm:prSet presAssocID="{AC23994E-66DE-40FA-A992-D162A860FC11}" presName="composite" presStyleCnt="0">
        <dgm:presLayoutVars>
          <dgm:chMax val="3"/>
          <dgm:animLvl val="lvl"/>
          <dgm:resizeHandles val="exact"/>
        </dgm:presLayoutVars>
      </dgm:prSet>
      <dgm:spPr/>
    </dgm:pt>
    <dgm:pt modelId="{D614EDAA-3C89-47EA-BF34-7D1729DB98D8}" type="pres">
      <dgm:prSet presAssocID="{FFCD3124-247F-4D74-A619-2957ABE6C989}" presName="gear1" presStyleLbl="node1" presStyleIdx="0" presStyleCnt="3">
        <dgm:presLayoutVars>
          <dgm:chMax val="1"/>
          <dgm:bulletEnabled val="1"/>
        </dgm:presLayoutVars>
      </dgm:prSet>
      <dgm:spPr/>
    </dgm:pt>
    <dgm:pt modelId="{0A7A4333-F78C-4C19-8B24-8AB2FF1DB8D9}" type="pres">
      <dgm:prSet presAssocID="{FFCD3124-247F-4D74-A619-2957ABE6C989}" presName="gear1srcNode" presStyleLbl="node1" presStyleIdx="0" presStyleCnt="3"/>
      <dgm:spPr/>
    </dgm:pt>
    <dgm:pt modelId="{0A205F81-B4B7-403B-B48A-1AF19EC85CE9}" type="pres">
      <dgm:prSet presAssocID="{FFCD3124-247F-4D74-A619-2957ABE6C989}" presName="gear1dstNode" presStyleLbl="node1" presStyleIdx="0" presStyleCnt="3"/>
      <dgm:spPr/>
    </dgm:pt>
    <dgm:pt modelId="{7D078C45-6142-4160-8EC2-C4098212135C}" type="pres">
      <dgm:prSet presAssocID="{C6F254E2-9A56-47C7-934C-FA5C909AEA21}" presName="gear2" presStyleLbl="node1" presStyleIdx="1" presStyleCnt="3">
        <dgm:presLayoutVars>
          <dgm:chMax val="1"/>
          <dgm:bulletEnabled val="1"/>
        </dgm:presLayoutVars>
      </dgm:prSet>
      <dgm:spPr/>
    </dgm:pt>
    <dgm:pt modelId="{55B51559-6294-4408-B8B8-F1F584BE1E51}" type="pres">
      <dgm:prSet presAssocID="{C6F254E2-9A56-47C7-934C-FA5C909AEA21}" presName="gear2srcNode" presStyleLbl="node1" presStyleIdx="1" presStyleCnt="3"/>
      <dgm:spPr/>
    </dgm:pt>
    <dgm:pt modelId="{6118F309-0406-48C1-AC8C-97178E163499}" type="pres">
      <dgm:prSet presAssocID="{C6F254E2-9A56-47C7-934C-FA5C909AEA21}" presName="gear2dstNode" presStyleLbl="node1" presStyleIdx="1" presStyleCnt="3"/>
      <dgm:spPr/>
    </dgm:pt>
    <dgm:pt modelId="{8ACA92C3-2911-4E6A-A43D-4A66D82828B4}" type="pres">
      <dgm:prSet presAssocID="{56D6E72E-83BF-4968-9996-614EA9A55629}" presName="gear3" presStyleLbl="node1" presStyleIdx="2" presStyleCnt="3"/>
      <dgm:spPr/>
    </dgm:pt>
    <dgm:pt modelId="{A14A2BDB-640C-41E6-A254-E3D922F6ABF3}" type="pres">
      <dgm:prSet presAssocID="{56D6E72E-83BF-4968-9996-614EA9A55629}" presName="gear3tx" presStyleLbl="node1" presStyleIdx="2" presStyleCnt="3">
        <dgm:presLayoutVars>
          <dgm:chMax val="1"/>
          <dgm:bulletEnabled val="1"/>
        </dgm:presLayoutVars>
      </dgm:prSet>
      <dgm:spPr/>
    </dgm:pt>
    <dgm:pt modelId="{22BD4C20-00E3-4C52-AAC5-BE5E409F493A}" type="pres">
      <dgm:prSet presAssocID="{56D6E72E-83BF-4968-9996-614EA9A55629}" presName="gear3srcNode" presStyleLbl="node1" presStyleIdx="2" presStyleCnt="3"/>
      <dgm:spPr/>
    </dgm:pt>
    <dgm:pt modelId="{490A587B-CB13-4056-A8C7-418C3C5D7FE2}" type="pres">
      <dgm:prSet presAssocID="{56D6E72E-83BF-4968-9996-614EA9A55629}" presName="gear3dstNode" presStyleLbl="node1" presStyleIdx="2" presStyleCnt="3"/>
      <dgm:spPr/>
    </dgm:pt>
    <dgm:pt modelId="{A5294970-D7A5-4E38-A684-26AD93926158}" type="pres">
      <dgm:prSet presAssocID="{E0A44D3F-92A2-4746-B998-6D79F8F83E18}" presName="connector1" presStyleLbl="sibTrans2D1" presStyleIdx="0" presStyleCnt="3"/>
      <dgm:spPr/>
    </dgm:pt>
    <dgm:pt modelId="{213B72E0-84C6-4B6F-B85C-6EF8171AA6CB}" type="pres">
      <dgm:prSet presAssocID="{35DD88E4-4546-46B1-8B7F-31D76BF5C68A}" presName="connector2" presStyleLbl="sibTrans2D1" presStyleIdx="1" presStyleCnt="3"/>
      <dgm:spPr/>
    </dgm:pt>
    <dgm:pt modelId="{AB545FC6-BAD1-4010-8644-21B424252650}" type="pres">
      <dgm:prSet presAssocID="{F8A504EB-64D7-4E96-9E6B-7A20B2B832EB}" presName="connector3" presStyleLbl="sibTrans2D1" presStyleIdx="2" presStyleCnt="3"/>
      <dgm:spPr/>
    </dgm:pt>
  </dgm:ptLst>
  <dgm:cxnLst>
    <dgm:cxn modelId="{09DD0D01-8285-49F9-877A-FB1D06E434CE}" type="presOf" srcId="{C6F254E2-9A56-47C7-934C-FA5C909AEA21}" destId="{6118F309-0406-48C1-AC8C-97178E163499}" srcOrd="2" destOrd="0" presId="urn:microsoft.com/office/officeart/2005/8/layout/gear1"/>
    <dgm:cxn modelId="{46BF3D05-FDCC-4B6F-BA6A-19013FF7A921}" srcId="{AC23994E-66DE-40FA-A992-D162A860FC11}" destId="{CBC23FC3-FB60-4804-8A19-E4B58E2352FF}" srcOrd="3" destOrd="0" parTransId="{08E2410A-56C2-4C83-BB3D-0DA915EC318F}" sibTransId="{BC5754DD-69AD-4C60-B675-050FD59171EA}"/>
    <dgm:cxn modelId="{4521B818-560B-4BE6-AA27-309B0A738012}" srcId="{AC23994E-66DE-40FA-A992-D162A860FC11}" destId="{C6F254E2-9A56-47C7-934C-FA5C909AEA21}" srcOrd="1" destOrd="0" parTransId="{082CE02B-51D7-4208-995E-A0948672C7DB}" sibTransId="{35DD88E4-4546-46B1-8B7F-31D76BF5C68A}"/>
    <dgm:cxn modelId="{1B5C6719-51CC-434A-B165-90EED06E1FEF}" type="presOf" srcId="{56D6E72E-83BF-4968-9996-614EA9A55629}" destId="{490A587B-CB13-4056-A8C7-418C3C5D7FE2}" srcOrd="3" destOrd="0" presId="urn:microsoft.com/office/officeart/2005/8/layout/gear1"/>
    <dgm:cxn modelId="{7AE7C22B-F7BA-41B0-A818-EDEF231D8F69}" type="presOf" srcId="{C6F254E2-9A56-47C7-934C-FA5C909AEA21}" destId="{7D078C45-6142-4160-8EC2-C4098212135C}" srcOrd="0" destOrd="0" presId="urn:microsoft.com/office/officeart/2005/8/layout/gear1"/>
    <dgm:cxn modelId="{583C6B32-B6C5-4964-B987-D59B36FEC4D4}" type="presOf" srcId="{56D6E72E-83BF-4968-9996-614EA9A55629}" destId="{22BD4C20-00E3-4C52-AAC5-BE5E409F493A}" srcOrd="2" destOrd="0" presId="urn:microsoft.com/office/officeart/2005/8/layout/gear1"/>
    <dgm:cxn modelId="{14663933-0748-44BE-8DA9-9C9418C190D7}" type="presOf" srcId="{FFCD3124-247F-4D74-A619-2957ABE6C989}" destId="{0A205F81-B4B7-403B-B48A-1AF19EC85CE9}" srcOrd="2" destOrd="0" presId="urn:microsoft.com/office/officeart/2005/8/layout/gear1"/>
    <dgm:cxn modelId="{F75E1543-369E-47BE-9B26-63CAC426E496}" type="presOf" srcId="{FFCD3124-247F-4D74-A619-2957ABE6C989}" destId="{D614EDAA-3C89-47EA-BF34-7D1729DB98D8}" srcOrd="0" destOrd="0" presId="urn:microsoft.com/office/officeart/2005/8/layout/gear1"/>
    <dgm:cxn modelId="{0D57C176-8F76-4272-85D1-4103642DF188}" srcId="{CBC23FC3-FB60-4804-8A19-E4B58E2352FF}" destId="{43A64B1D-F8BD-4262-A7C9-F467CE94BF5B}" srcOrd="0" destOrd="0" parTransId="{FCF36ACA-84B8-4514-894B-1ABCC65A8031}" sibTransId="{1E39D6D6-A66D-42F3-9820-91F7B2705BB0}"/>
    <dgm:cxn modelId="{99D94F7C-7965-4D30-86DD-A5FF96D485D8}" type="presOf" srcId="{56D6E72E-83BF-4968-9996-614EA9A55629}" destId="{A14A2BDB-640C-41E6-A254-E3D922F6ABF3}" srcOrd="1" destOrd="0" presId="urn:microsoft.com/office/officeart/2005/8/layout/gear1"/>
    <dgm:cxn modelId="{38B1E689-A025-4481-937E-8639860628D3}" type="presOf" srcId="{FFCD3124-247F-4D74-A619-2957ABE6C989}" destId="{0A7A4333-F78C-4C19-8B24-8AB2FF1DB8D9}" srcOrd="1" destOrd="0" presId="urn:microsoft.com/office/officeart/2005/8/layout/gear1"/>
    <dgm:cxn modelId="{B10B9798-0DBC-4B3D-8BE5-C96722A7F888}" type="presOf" srcId="{AC23994E-66DE-40FA-A992-D162A860FC11}" destId="{E9889722-6A94-43B4-9EF1-ABA703443CB2}" srcOrd="0" destOrd="0" presId="urn:microsoft.com/office/officeart/2005/8/layout/gear1"/>
    <dgm:cxn modelId="{CF7FCEAB-DF0B-46A8-A749-6A1FD4CA2E80}" type="presOf" srcId="{E0A44D3F-92A2-4746-B998-6D79F8F83E18}" destId="{A5294970-D7A5-4E38-A684-26AD93926158}" srcOrd="0" destOrd="0" presId="urn:microsoft.com/office/officeart/2005/8/layout/gear1"/>
    <dgm:cxn modelId="{2DBD36AC-67E3-448B-9EA6-BD88E230950A}" type="presOf" srcId="{F8A504EB-64D7-4E96-9E6B-7A20B2B832EB}" destId="{AB545FC6-BAD1-4010-8644-21B424252650}" srcOrd="0" destOrd="0" presId="urn:microsoft.com/office/officeart/2005/8/layout/gear1"/>
    <dgm:cxn modelId="{4E8F2AB9-FAF8-4F53-B33D-3FDBCF7B304F}" srcId="{AC23994E-66DE-40FA-A992-D162A860FC11}" destId="{FFCD3124-247F-4D74-A619-2957ABE6C989}" srcOrd="0" destOrd="0" parTransId="{F607CB1A-C06B-46C5-9F79-D8C5C8F7106E}" sibTransId="{E0A44D3F-92A2-4746-B998-6D79F8F83E18}"/>
    <dgm:cxn modelId="{C73634D4-D9CB-4145-8B16-32139E23B1E7}" type="presOf" srcId="{35DD88E4-4546-46B1-8B7F-31D76BF5C68A}" destId="{213B72E0-84C6-4B6F-B85C-6EF8171AA6CB}" srcOrd="0" destOrd="0" presId="urn:microsoft.com/office/officeart/2005/8/layout/gear1"/>
    <dgm:cxn modelId="{E54790D7-71F3-4D39-9EB9-1CA9CEB0B760}" srcId="{AC23994E-66DE-40FA-A992-D162A860FC11}" destId="{56D6E72E-83BF-4968-9996-614EA9A55629}" srcOrd="2" destOrd="0" parTransId="{203F30F0-5A0F-4213-8A46-295D1A59CAC9}" sibTransId="{F8A504EB-64D7-4E96-9E6B-7A20B2B832EB}"/>
    <dgm:cxn modelId="{5215C5E4-7380-4B07-A304-B1DF593BC5E0}" type="presOf" srcId="{C6F254E2-9A56-47C7-934C-FA5C909AEA21}" destId="{55B51559-6294-4408-B8B8-F1F584BE1E51}" srcOrd="1" destOrd="0" presId="urn:microsoft.com/office/officeart/2005/8/layout/gear1"/>
    <dgm:cxn modelId="{B7FFFFF0-C67C-49C3-88C4-4352AF7F7D12}" type="presOf" srcId="{56D6E72E-83BF-4968-9996-614EA9A55629}" destId="{8ACA92C3-2911-4E6A-A43D-4A66D82828B4}" srcOrd="0" destOrd="0" presId="urn:microsoft.com/office/officeart/2005/8/layout/gear1"/>
    <dgm:cxn modelId="{5D5A0104-6476-443C-AA00-1C5D3D28CF42}" type="presParOf" srcId="{E9889722-6A94-43B4-9EF1-ABA703443CB2}" destId="{D614EDAA-3C89-47EA-BF34-7D1729DB98D8}" srcOrd="0" destOrd="0" presId="urn:microsoft.com/office/officeart/2005/8/layout/gear1"/>
    <dgm:cxn modelId="{9F722812-6AEB-4105-9242-378438E98B57}" type="presParOf" srcId="{E9889722-6A94-43B4-9EF1-ABA703443CB2}" destId="{0A7A4333-F78C-4C19-8B24-8AB2FF1DB8D9}" srcOrd="1" destOrd="0" presId="urn:microsoft.com/office/officeart/2005/8/layout/gear1"/>
    <dgm:cxn modelId="{9ABA2855-61B2-40EA-A3F0-B3A254E900B2}" type="presParOf" srcId="{E9889722-6A94-43B4-9EF1-ABA703443CB2}" destId="{0A205F81-B4B7-403B-B48A-1AF19EC85CE9}" srcOrd="2" destOrd="0" presId="urn:microsoft.com/office/officeart/2005/8/layout/gear1"/>
    <dgm:cxn modelId="{4E7FAE6F-3958-4284-913B-023D82D167F7}" type="presParOf" srcId="{E9889722-6A94-43B4-9EF1-ABA703443CB2}" destId="{7D078C45-6142-4160-8EC2-C4098212135C}" srcOrd="3" destOrd="0" presId="urn:microsoft.com/office/officeart/2005/8/layout/gear1"/>
    <dgm:cxn modelId="{35632E0C-BF3D-4172-8F8E-A13EA3C796D2}" type="presParOf" srcId="{E9889722-6A94-43B4-9EF1-ABA703443CB2}" destId="{55B51559-6294-4408-B8B8-F1F584BE1E51}" srcOrd="4" destOrd="0" presId="urn:microsoft.com/office/officeart/2005/8/layout/gear1"/>
    <dgm:cxn modelId="{A91F6249-CE7C-4B5E-ABD1-850CB1E3D184}" type="presParOf" srcId="{E9889722-6A94-43B4-9EF1-ABA703443CB2}" destId="{6118F309-0406-48C1-AC8C-97178E163499}" srcOrd="5" destOrd="0" presId="urn:microsoft.com/office/officeart/2005/8/layout/gear1"/>
    <dgm:cxn modelId="{E43A889F-00EA-4CD1-9B4C-6E95CFDCF2A7}" type="presParOf" srcId="{E9889722-6A94-43B4-9EF1-ABA703443CB2}" destId="{8ACA92C3-2911-4E6A-A43D-4A66D82828B4}" srcOrd="6" destOrd="0" presId="urn:microsoft.com/office/officeart/2005/8/layout/gear1"/>
    <dgm:cxn modelId="{19EA381E-EBD7-48F2-8888-F0596A00424B}" type="presParOf" srcId="{E9889722-6A94-43B4-9EF1-ABA703443CB2}" destId="{A14A2BDB-640C-41E6-A254-E3D922F6ABF3}" srcOrd="7" destOrd="0" presId="urn:microsoft.com/office/officeart/2005/8/layout/gear1"/>
    <dgm:cxn modelId="{47A0ABFA-56CC-4924-AE98-57CF5509DBEC}" type="presParOf" srcId="{E9889722-6A94-43B4-9EF1-ABA703443CB2}" destId="{22BD4C20-00E3-4C52-AAC5-BE5E409F493A}" srcOrd="8" destOrd="0" presId="urn:microsoft.com/office/officeart/2005/8/layout/gear1"/>
    <dgm:cxn modelId="{8995AB3C-E17E-4DCA-95D5-4732C0376E54}" type="presParOf" srcId="{E9889722-6A94-43B4-9EF1-ABA703443CB2}" destId="{490A587B-CB13-4056-A8C7-418C3C5D7FE2}" srcOrd="9" destOrd="0" presId="urn:microsoft.com/office/officeart/2005/8/layout/gear1"/>
    <dgm:cxn modelId="{45DCB7E5-489A-4AED-9600-6B33A1B520BF}" type="presParOf" srcId="{E9889722-6A94-43B4-9EF1-ABA703443CB2}" destId="{A5294970-D7A5-4E38-A684-26AD93926158}" srcOrd="10" destOrd="0" presId="urn:microsoft.com/office/officeart/2005/8/layout/gear1"/>
    <dgm:cxn modelId="{1913FE6E-5570-4821-8D4D-00E609CD8940}" type="presParOf" srcId="{E9889722-6A94-43B4-9EF1-ABA703443CB2}" destId="{213B72E0-84C6-4B6F-B85C-6EF8171AA6CB}" srcOrd="11" destOrd="0" presId="urn:microsoft.com/office/officeart/2005/8/layout/gear1"/>
    <dgm:cxn modelId="{76FAAA44-C368-473A-B328-3629A95E32A1}" type="presParOf" srcId="{E9889722-6A94-43B4-9EF1-ABA703443CB2}" destId="{AB545FC6-BAD1-4010-8644-21B42425265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3DDC2E5-A52D-4026-8FD6-7B4ECEA94842}" type="doc">
      <dgm:prSet loTypeId="urn:microsoft.com/office/officeart/2005/8/layout/gear1" loCatId="relationship" qsTypeId="urn:microsoft.com/office/officeart/2005/8/quickstyle/3d1" qsCatId="3D" csTypeId="urn:microsoft.com/office/officeart/2005/8/colors/accent1_2" csCatId="accent1" phldr="1"/>
      <dgm:spPr/>
    </dgm:pt>
    <dgm:pt modelId="{5DCB04F9-56BD-44B1-85DD-735A998B44CF}">
      <dgm:prSet phldrT="[Text]" custT="1"/>
      <dgm:spPr/>
      <dgm:t>
        <a:bodyPr/>
        <a:lstStyle/>
        <a:p>
          <a:r>
            <a:rPr lang="en-GB" sz="1200" dirty="0"/>
            <a:t>Competent Authority</a:t>
          </a:r>
        </a:p>
      </dgm:t>
    </dgm:pt>
    <dgm:pt modelId="{A84FE695-B330-439B-B26F-F12FDCCF2A10}" type="parTrans" cxnId="{532D3475-02DE-48F4-B851-B502A280B464}">
      <dgm:prSet/>
      <dgm:spPr/>
      <dgm:t>
        <a:bodyPr/>
        <a:lstStyle/>
        <a:p>
          <a:endParaRPr lang="en-GB"/>
        </a:p>
      </dgm:t>
    </dgm:pt>
    <dgm:pt modelId="{4DC9FD89-B0E4-4A04-8543-1125BCC6D46F}" type="sibTrans" cxnId="{532D3475-02DE-48F4-B851-B502A280B464}">
      <dgm:prSet/>
      <dgm:spPr/>
      <dgm:t>
        <a:bodyPr/>
        <a:lstStyle/>
        <a:p>
          <a:endParaRPr lang="en-GB"/>
        </a:p>
      </dgm:t>
    </dgm:pt>
    <dgm:pt modelId="{4615471E-CC69-4D93-9F1A-D6C09747E707}">
      <dgm:prSet phldrT="[Text]" custT="1"/>
      <dgm:spPr/>
      <dgm:t>
        <a:bodyPr/>
        <a:lstStyle/>
        <a:p>
          <a:r>
            <a:rPr lang="en-GB" sz="1200" dirty="0"/>
            <a:t>Manufacturer</a:t>
          </a:r>
        </a:p>
      </dgm:t>
    </dgm:pt>
    <dgm:pt modelId="{76B4D9FF-0CA6-4D1C-A121-4262C4CD89EC}" type="parTrans" cxnId="{B04412A7-F877-459B-8278-ECBA9DD0C28F}">
      <dgm:prSet/>
      <dgm:spPr/>
      <dgm:t>
        <a:bodyPr/>
        <a:lstStyle/>
        <a:p>
          <a:endParaRPr lang="en-GB"/>
        </a:p>
      </dgm:t>
    </dgm:pt>
    <dgm:pt modelId="{F28E3317-1FDD-4A07-A9A8-D371515E9FF8}" type="sibTrans" cxnId="{B04412A7-F877-459B-8278-ECBA9DD0C28F}">
      <dgm:prSet/>
      <dgm:spPr/>
      <dgm:t>
        <a:bodyPr/>
        <a:lstStyle/>
        <a:p>
          <a:endParaRPr lang="en-GB"/>
        </a:p>
      </dgm:t>
    </dgm:pt>
    <dgm:pt modelId="{49AE1434-6B27-4B56-A8AF-A0573BF12D71}" type="pres">
      <dgm:prSet presAssocID="{13DDC2E5-A52D-4026-8FD6-7B4ECEA94842}" presName="composite" presStyleCnt="0">
        <dgm:presLayoutVars>
          <dgm:chMax val="3"/>
          <dgm:animLvl val="lvl"/>
          <dgm:resizeHandles val="exact"/>
        </dgm:presLayoutVars>
      </dgm:prSet>
      <dgm:spPr/>
    </dgm:pt>
    <dgm:pt modelId="{D6968780-3EC5-432C-BD89-E323B15103C7}" type="pres">
      <dgm:prSet presAssocID="{5DCB04F9-56BD-44B1-85DD-735A998B44CF}" presName="gear1" presStyleLbl="node1" presStyleIdx="0" presStyleCnt="2">
        <dgm:presLayoutVars>
          <dgm:chMax val="1"/>
          <dgm:bulletEnabled val="1"/>
        </dgm:presLayoutVars>
      </dgm:prSet>
      <dgm:spPr/>
    </dgm:pt>
    <dgm:pt modelId="{CD380B11-8ADB-4108-9372-A80BD1D3EBA9}" type="pres">
      <dgm:prSet presAssocID="{5DCB04F9-56BD-44B1-85DD-735A998B44CF}" presName="gear1srcNode" presStyleLbl="node1" presStyleIdx="0" presStyleCnt="2"/>
      <dgm:spPr/>
    </dgm:pt>
    <dgm:pt modelId="{567A77C4-2147-44C9-8247-059FDB1997D7}" type="pres">
      <dgm:prSet presAssocID="{5DCB04F9-56BD-44B1-85DD-735A998B44CF}" presName="gear1dstNode" presStyleLbl="node1" presStyleIdx="0" presStyleCnt="2"/>
      <dgm:spPr/>
    </dgm:pt>
    <dgm:pt modelId="{91FDE9C2-A6C8-424B-94D0-C85A53A68894}" type="pres">
      <dgm:prSet presAssocID="{4615471E-CC69-4D93-9F1A-D6C09747E707}" presName="gear2" presStyleLbl="node1" presStyleIdx="1" presStyleCnt="2">
        <dgm:presLayoutVars>
          <dgm:chMax val="1"/>
          <dgm:bulletEnabled val="1"/>
        </dgm:presLayoutVars>
      </dgm:prSet>
      <dgm:spPr/>
    </dgm:pt>
    <dgm:pt modelId="{E984FF74-B97D-4404-95E7-FDEBD2B190B4}" type="pres">
      <dgm:prSet presAssocID="{4615471E-CC69-4D93-9F1A-D6C09747E707}" presName="gear2srcNode" presStyleLbl="node1" presStyleIdx="1" presStyleCnt="2"/>
      <dgm:spPr/>
    </dgm:pt>
    <dgm:pt modelId="{AF9D39D1-B3CD-4058-AD29-6FFEC15D8895}" type="pres">
      <dgm:prSet presAssocID="{4615471E-CC69-4D93-9F1A-D6C09747E707}" presName="gear2dstNode" presStyleLbl="node1" presStyleIdx="1" presStyleCnt="2"/>
      <dgm:spPr/>
    </dgm:pt>
    <dgm:pt modelId="{ABF0D41E-2B36-455A-A94C-3B66827ED28E}" type="pres">
      <dgm:prSet presAssocID="{4DC9FD89-B0E4-4A04-8543-1125BCC6D46F}" presName="connector1" presStyleLbl="sibTrans2D1" presStyleIdx="0" presStyleCnt="2"/>
      <dgm:spPr/>
    </dgm:pt>
    <dgm:pt modelId="{DFF690F7-3048-4B4F-A8ED-5721D56270AA}" type="pres">
      <dgm:prSet presAssocID="{F28E3317-1FDD-4A07-A9A8-D371515E9FF8}" presName="connector2" presStyleLbl="sibTrans2D1" presStyleIdx="1" presStyleCnt="2"/>
      <dgm:spPr/>
    </dgm:pt>
  </dgm:ptLst>
  <dgm:cxnLst>
    <dgm:cxn modelId="{7031B710-91FF-4C2B-9F5C-BE9C6D7BEA57}" type="presOf" srcId="{4615471E-CC69-4D93-9F1A-D6C09747E707}" destId="{91FDE9C2-A6C8-424B-94D0-C85A53A68894}" srcOrd="0" destOrd="0" presId="urn:microsoft.com/office/officeart/2005/8/layout/gear1"/>
    <dgm:cxn modelId="{362C3111-398B-4121-89DE-9A47E0FBC4DB}" type="presOf" srcId="{4615471E-CC69-4D93-9F1A-D6C09747E707}" destId="{E984FF74-B97D-4404-95E7-FDEBD2B190B4}" srcOrd="1" destOrd="0" presId="urn:microsoft.com/office/officeart/2005/8/layout/gear1"/>
    <dgm:cxn modelId="{98060512-2289-437F-A7ED-99129009EFE1}" type="presOf" srcId="{5DCB04F9-56BD-44B1-85DD-735A998B44CF}" destId="{567A77C4-2147-44C9-8247-059FDB1997D7}" srcOrd="2" destOrd="0" presId="urn:microsoft.com/office/officeart/2005/8/layout/gear1"/>
    <dgm:cxn modelId="{23F4E216-0448-4506-8BEE-7347EC393D11}" type="presOf" srcId="{F28E3317-1FDD-4A07-A9A8-D371515E9FF8}" destId="{DFF690F7-3048-4B4F-A8ED-5721D56270AA}" srcOrd="0" destOrd="0" presId="urn:microsoft.com/office/officeart/2005/8/layout/gear1"/>
    <dgm:cxn modelId="{532D3475-02DE-48F4-B851-B502A280B464}" srcId="{13DDC2E5-A52D-4026-8FD6-7B4ECEA94842}" destId="{5DCB04F9-56BD-44B1-85DD-735A998B44CF}" srcOrd="0" destOrd="0" parTransId="{A84FE695-B330-439B-B26F-F12FDCCF2A10}" sibTransId="{4DC9FD89-B0E4-4A04-8543-1125BCC6D46F}"/>
    <dgm:cxn modelId="{8788FD75-F501-450D-AAD5-2AE0220CBBDC}" type="presOf" srcId="{13DDC2E5-A52D-4026-8FD6-7B4ECEA94842}" destId="{49AE1434-6B27-4B56-A8AF-A0573BF12D71}" srcOrd="0" destOrd="0" presId="urn:microsoft.com/office/officeart/2005/8/layout/gear1"/>
    <dgm:cxn modelId="{6D5C8657-334E-4304-8F07-9ED1B262C5C4}" type="presOf" srcId="{4615471E-CC69-4D93-9F1A-D6C09747E707}" destId="{AF9D39D1-B3CD-4058-AD29-6FFEC15D8895}" srcOrd="2" destOrd="0" presId="urn:microsoft.com/office/officeart/2005/8/layout/gear1"/>
    <dgm:cxn modelId="{B04412A7-F877-459B-8278-ECBA9DD0C28F}" srcId="{13DDC2E5-A52D-4026-8FD6-7B4ECEA94842}" destId="{4615471E-CC69-4D93-9F1A-D6C09747E707}" srcOrd="1" destOrd="0" parTransId="{76B4D9FF-0CA6-4D1C-A121-4262C4CD89EC}" sibTransId="{F28E3317-1FDD-4A07-A9A8-D371515E9FF8}"/>
    <dgm:cxn modelId="{D25C96A7-9F47-433D-A9D3-56C89A393EAB}" type="presOf" srcId="{5DCB04F9-56BD-44B1-85DD-735A998B44CF}" destId="{CD380B11-8ADB-4108-9372-A80BD1D3EBA9}" srcOrd="1" destOrd="0" presId="urn:microsoft.com/office/officeart/2005/8/layout/gear1"/>
    <dgm:cxn modelId="{1B3B8FBD-BA0C-4FA6-B553-D77A69E7177A}" type="presOf" srcId="{5DCB04F9-56BD-44B1-85DD-735A998B44CF}" destId="{D6968780-3EC5-432C-BD89-E323B15103C7}" srcOrd="0" destOrd="0" presId="urn:microsoft.com/office/officeart/2005/8/layout/gear1"/>
    <dgm:cxn modelId="{7D1069DB-22B5-4EA6-AAE6-E1F96796641C}" type="presOf" srcId="{4DC9FD89-B0E4-4A04-8543-1125BCC6D46F}" destId="{ABF0D41E-2B36-455A-A94C-3B66827ED28E}" srcOrd="0" destOrd="0" presId="urn:microsoft.com/office/officeart/2005/8/layout/gear1"/>
    <dgm:cxn modelId="{0FD9E2FD-AAEB-42D1-A3EC-D938E92F13F4}" type="presParOf" srcId="{49AE1434-6B27-4B56-A8AF-A0573BF12D71}" destId="{D6968780-3EC5-432C-BD89-E323B15103C7}" srcOrd="0" destOrd="0" presId="urn:microsoft.com/office/officeart/2005/8/layout/gear1"/>
    <dgm:cxn modelId="{DF46C2B6-37C2-498A-AE35-7C698C28C817}" type="presParOf" srcId="{49AE1434-6B27-4B56-A8AF-A0573BF12D71}" destId="{CD380B11-8ADB-4108-9372-A80BD1D3EBA9}" srcOrd="1" destOrd="0" presId="urn:microsoft.com/office/officeart/2005/8/layout/gear1"/>
    <dgm:cxn modelId="{C5FAB600-5B46-4451-91EA-6FF9D341658C}" type="presParOf" srcId="{49AE1434-6B27-4B56-A8AF-A0573BF12D71}" destId="{567A77C4-2147-44C9-8247-059FDB1997D7}" srcOrd="2" destOrd="0" presId="urn:microsoft.com/office/officeart/2005/8/layout/gear1"/>
    <dgm:cxn modelId="{3D55B2E2-A619-4D2B-A6BF-7A120C272F30}" type="presParOf" srcId="{49AE1434-6B27-4B56-A8AF-A0573BF12D71}" destId="{91FDE9C2-A6C8-424B-94D0-C85A53A68894}" srcOrd="3" destOrd="0" presId="urn:microsoft.com/office/officeart/2005/8/layout/gear1"/>
    <dgm:cxn modelId="{5BF93533-092C-4CBC-A821-1758CAD6603B}" type="presParOf" srcId="{49AE1434-6B27-4B56-A8AF-A0573BF12D71}" destId="{E984FF74-B97D-4404-95E7-FDEBD2B190B4}" srcOrd="4" destOrd="0" presId="urn:microsoft.com/office/officeart/2005/8/layout/gear1"/>
    <dgm:cxn modelId="{9AE1C9C2-D5CE-4417-BF84-4DE06B576C6B}" type="presParOf" srcId="{49AE1434-6B27-4B56-A8AF-A0573BF12D71}" destId="{AF9D39D1-B3CD-4058-AD29-6FFEC15D8895}" srcOrd="5" destOrd="0" presId="urn:microsoft.com/office/officeart/2005/8/layout/gear1"/>
    <dgm:cxn modelId="{0C39DE8A-74F8-4893-99F2-6AC72EAA3B0D}" type="presParOf" srcId="{49AE1434-6B27-4B56-A8AF-A0573BF12D71}" destId="{ABF0D41E-2B36-455A-A94C-3B66827ED28E}" srcOrd="6" destOrd="0" presId="urn:microsoft.com/office/officeart/2005/8/layout/gear1"/>
    <dgm:cxn modelId="{15D2B7CB-8935-46DD-AC25-DD956CE18D4F}" type="presParOf" srcId="{49AE1434-6B27-4B56-A8AF-A0573BF12D71}" destId="{DFF690F7-3048-4B4F-A8ED-5721D56270AA}" srcOrd="7"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09EBF-DA7E-4503-92EB-FCE95ECFAFAF}"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GB"/>
        </a:p>
      </dgm:t>
    </dgm:pt>
    <dgm:pt modelId="{9231B71B-7C80-4AFB-B66B-4B9336050288}" type="pres">
      <dgm:prSet presAssocID="{35209EBF-DA7E-4503-92EB-FCE95ECFAFAF}" presName="linear" presStyleCnt="0">
        <dgm:presLayoutVars>
          <dgm:animLvl val="lvl"/>
          <dgm:resizeHandles val="exact"/>
        </dgm:presLayoutVars>
      </dgm:prSet>
      <dgm:spPr/>
    </dgm:pt>
  </dgm:ptLst>
  <dgm:cxnLst>
    <dgm:cxn modelId="{A4E2202B-5ACB-460C-9F00-D1F2B27D9912}" type="presOf" srcId="{35209EBF-DA7E-4503-92EB-FCE95ECFAFAF}" destId="{9231B71B-7C80-4AFB-B66B-4B933605028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8DEFF3-A913-4B94-AAAD-2534F51918F3}"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GB"/>
        </a:p>
      </dgm:t>
    </dgm:pt>
    <dgm:pt modelId="{3E98CF6A-8CD1-45AC-B51E-488E7C9D2453}">
      <dgm:prSet/>
      <dgm:spPr/>
      <dgm:t>
        <a:bodyPr/>
        <a:lstStyle/>
        <a:p>
          <a:pPr rtl="0"/>
          <a:r>
            <a:rPr lang="en-GB" dirty="0"/>
            <a:t>International Standards</a:t>
          </a:r>
        </a:p>
      </dgm:t>
    </dgm:pt>
    <dgm:pt modelId="{56FD6AF0-4003-4FA0-8B6C-F0FC5858EB10}" type="parTrans" cxnId="{E920F3A2-C089-4F1A-B874-40BAA834E795}">
      <dgm:prSet/>
      <dgm:spPr/>
      <dgm:t>
        <a:bodyPr/>
        <a:lstStyle/>
        <a:p>
          <a:endParaRPr lang="en-GB"/>
        </a:p>
      </dgm:t>
    </dgm:pt>
    <dgm:pt modelId="{E87C47D0-4BE4-42C9-80A3-EB1D26C316F9}" type="sibTrans" cxnId="{E920F3A2-C089-4F1A-B874-40BAA834E795}">
      <dgm:prSet/>
      <dgm:spPr/>
      <dgm:t>
        <a:bodyPr/>
        <a:lstStyle/>
        <a:p>
          <a:endParaRPr lang="en-GB"/>
        </a:p>
      </dgm:t>
    </dgm:pt>
    <dgm:pt modelId="{60C7F718-8977-44C0-821A-5299E102190C}" type="pres">
      <dgm:prSet presAssocID="{C78DEFF3-A913-4B94-AAAD-2534F51918F3}" presName="linear" presStyleCnt="0">
        <dgm:presLayoutVars>
          <dgm:animLvl val="lvl"/>
          <dgm:resizeHandles val="exact"/>
        </dgm:presLayoutVars>
      </dgm:prSet>
      <dgm:spPr/>
    </dgm:pt>
    <dgm:pt modelId="{38C3C3F5-D690-4B58-AD46-C9EF61EDE8EC}" type="pres">
      <dgm:prSet presAssocID="{3E98CF6A-8CD1-45AC-B51E-488E7C9D2453}" presName="parentText" presStyleLbl="node1" presStyleIdx="0" presStyleCnt="1" custLinFactY="100000" custLinFactNeighborX="65625" custLinFactNeighborY="126267">
        <dgm:presLayoutVars>
          <dgm:chMax val="0"/>
          <dgm:bulletEnabled val="1"/>
        </dgm:presLayoutVars>
      </dgm:prSet>
      <dgm:spPr/>
    </dgm:pt>
  </dgm:ptLst>
  <dgm:cxnLst>
    <dgm:cxn modelId="{B094B949-711E-45AC-B8F9-02598EC57DC3}" type="presOf" srcId="{C78DEFF3-A913-4B94-AAAD-2534F51918F3}" destId="{60C7F718-8977-44C0-821A-5299E102190C}" srcOrd="0" destOrd="0" presId="urn:microsoft.com/office/officeart/2005/8/layout/vList2"/>
    <dgm:cxn modelId="{13DE2D75-7052-49E1-BF73-0B01151782F0}" type="presOf" srcId="{3E98CF6A-8CD1-45AC-B51E-488E7C9D2453}" destId="{38C3C3F5-D690-4B58-AD46-C9EF61EDE8EC}" srcOrd="0" destOrd="0" presId="urn:microsoft.com/office/officeart/2005/8/layout/vList2"/>
    <dgm:cxn modelId="{E920F3A2-C089-4F1A-B874-40BAA834E795}" srcId="{C78DEFF3-A913-4B94-AAAD-2534F51918F3}" destId="{3E98CF6A-8CD1-45AC-B51E-488E7C9D2453}" srcOrd="0" destOrd="0" parTransId="{56FD6AF0-4003-4FA0-8B6C-F0FC5858EB10}" sibTransId="{E87C47D0-4BE4-42C9-80A3-EB1D26C316F9}"/>
    <dgm:cxn modelId="{AB59FDDB-9F97-4C7E-A597-38674D16A29E}" type="presParOf" srcId="{60C7F718-8977-44C0-821A-5299E102190C}" destId="{38C3C3F5-D690-4B58-AD46-C9EF61EDE8EC}"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401786-5436-4828-BED4-E9F9C77434EF}"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GB"/>
        </a:p>
      </dgm:t>
    </dgm:pt>
    <dgm:pt modelId="{C513CDCB-B60B-4D10-89BB-6615480E6BF1}">
      <dgm:prSet/>
      <dgm:spPr/>
      <dgm:t>
        <a:bodyPr/>
        <a:lstStyle/>
        <a:p>
          <a:pPr rtl="0"/>
          <a:r>
            <a:rPr lang="en-GB" dirty="0"/>
            <a:t>EQALM</a:t>
          </a:r>
        </a:p>
      </dgm:t>
    </dgm:pt>
    <dgm:pt modelId="{FA0FE033-0D07-4401-848F-27D6DAE4E018}" type="parTrans" cxnId="{BBE96F58-CF95-4012-96B6-A824BF33B285}">
      <dgm:prSet/>
      <dgm:spPr/>
      <dgm:t>
        <a:bodyPr/>
        <a:lstStyle/>
        <a:p>
          <a:endParaRPr lang="en-GB"/>
        </a:p>
      </dgm:t>
    </dgm:pt>
    <dgm:pt modelId="{9D99AEEA-77DC-49AC-BA6F-DF41222E5E75}" type="sibTrans" cxnId="{BBE96F58-CF95-4012-96B6-A824BF33B285}">
      <dgm:prSet/>
      <dgm:spPr/>
      <dgm:t>
        <a:bodyPr/>
        <a:lstStyle/>
        <a:p>
          <a:endParaRPr lang="en-GB"/>
        </a:p>
      </dgm:t>
    </dgm:pt>
    <dgm:pt modelId="{AF131557-34C4-4B19-BD0B-8530A15E469E}" type="pres">
      <dgm:prSet presAssocID="{43401786-5436-4828-BED4-E9F9C77434EF}" presName="linear" presStyleCnt="0">
        <dgm:presLayoutVars>
          <dgm:animLvl val="lvl"/>
          <dgm:resizeHandles val="exact"/>
        </dgm:presLayoutVars>
      </dgm:prSet>
      <dgm:spPr/>
    </dgm:pt>
    <dgm:pt modelId="{E913B39D-0E93-46FB-80D7-ED3316AFAF2D}" type="pres">
      <dgm:prSet presAssocID="{C513CDCB-B60B-4D10-89BB-6615480E6BF1}" presName="parentText" presStyleLbl="node1" presStyleIdx="0" presStyleCnt="1">
        <dgm:presLayoutVars>
          <dgm:chMax val="0"/>
          <dgm:bulletEnabled val="1"/>
        </dgm:presLayoutVars>
      </dgm:prSet>
      <dgm:spPr/>
    </dgm:pt>
  </dgm:ptLst>
  <dgm:cxnLst>
    <dgm:cxn modelId="{2DED722D-8302-4193-8929-E012F4CC3F7E}" type="presOf" srcId="{C513CDCB-B60B-4D10-89BB-6615480E6BF1}" destId="{E913B39D-0E93-46FB-80D7-ED3316AFAF2D}" srcOrd="0" destOrd="0" presId="urn:microsoft.com/office/officeart/2005/8/layout/vList2"/>
    <dgm:cxn modelId="{650A966B-63DC-4309-8D19-781CD81A7E89}" type="presOf" srcId="{43401786-5436-4828-BED4-E9F9C77434EF}" destId="{AF131557-34C4-4B19-BD0B-8530A15E469E}" srcOrd="0" destOrd="0" presId="urn:microsoft.com/office/officeart/2005/8/layout/vList2"/>
    <dgm:cxn modelId="{BBE96F58-CF95-4012-96B6-A824BF33B285}" srcId="{43401786-5436-4828-BED4-E9F9C77434EF}" destId="{C513CDCB-B60B-4D10-89BB-6615480E6BF1}" srcOrd="0" destOrd="0" parTransId="{FA0FE033-0D07-4401-848F-27D6DAE4E018}" sibTransId="{9D99AEEA-77DC-49AC-BA6F-DF41222E5E75}"/>
    <dgm:cxn modelId="{BAC3DAAE-5962-445E-A997-1FDAE5017A77}" type="presParOf" srcId="{AF131557-34C4-4B19-BD0B-8530A15E469E}" destId="{E913B39D-0E93-46FB-80D7-ED3316AFAF2D}"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AB1B60-BA50-4483-93C9-429F7AA4EAB3}"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GB"/>
        </a:p>
      </dgm:t>
    </dgm:pt>
    <dgm:pt modelId="{9BB4C12C-DED7-4089-9466-A12139A81278}">
      <dgm:prSet/>
      <dgm:spPr/>
      <dgm:t>
        <a:bodyPr/>
        <a:lstStyle/>
        <a:p>
          <a:pPr rtl="0"/>
          <a:r>
            <a:rPr lang="en-GB" dirty="0"/>
            <a:t>IFCC</a:t>
          </a:r>
        </a:p>
      </dgm:t>
    </dgm:pt>
    <dgm:pt modelId="{760B3CC4-088E-483F-859D-54F8666CFF46}" type="parTrans" cxnId="{B00F0578-868D-475C-B2BB-D4E3219A0DBE}">
      <dgm:prSet/>
      <dgm:spPr/>
      <dgm:t>
        <a:bodyPr/>
        <a:lstStyle/>
        <a:p>
          <a:endParaRPr lang="en-GB"/>
        </a:p>
      </dgm:t>
    </dgm:pt>
    <dgm:pt modelId="{049E71A5-87D8-4FFD-AF30-EFAA3117931E}" type="sibTrans" cxnId="{B00F0578-868D-475C-B2BB-D4E3219A0DBE}">
      <dgm:prSet/>
      <dgm:spPr/>
      <dgm:t>
        <a:bodyPr/>
        <a:lstStyle/>
        <a:p>
          <a:endParaRPr lang="en-GB"/>
        </a:p>
      </dgm:t>
    </dgm:pt>
    <dgm:pt modelId="{9B0C2FD7-FF90-4E32-9502-F5BDEFDE4DCA}" type="pres">
      <dgm:prSet presAssocID="{A8AB1B60-BA50-4483-93C9-429F7AA4EAB3}" presName="linear" presStyleCnt="0">
        <dgm:presLayoutVars>
          <dgm:animLvl val="lvl"/>
          <dgm:resizeHandles val="exact"/>
        </dgm:presLayoutVars>
      </dgm:prSet>
      <dgm:spPr/>
    </dgm:pt>
    <dgm:pt modelId="{38B417D2-0BC2-4DE1-9597-A24AC40134E3}" type="pres">
      <dgm:prSet presAssocID="{9BB4C12C-DED7-4089-9466-A12139A81278}" presName="parentText" presStyleLbl="node1" presStyleIdx="0" presStyleCnt="1" custLinFactX="-300000" custLinFactNeighborX="-334031" custLinFactNeighborY="-64419">
        <dgm:presLayoutVars>
          <dgm:chMax val="0"/>
          <dgm:bulletEnabled val="1"/>
        </dgm:presLayoutVars>
      </dgm:prSet>
      <dgm:spPr/>
    </dgm:pt>
  </dgm:ptLst>
  <dgm:cxnLst>
    <dgm:cxn modelId="{A172C93D-805C-4E8A-B6FC-7C1041D40D97}" type="presOf" srcId="{A8AB1B60-BA50-4483-93C9-429F7AA4EAB3}" destId="{9B0C2FD7-FF90-4E32-9502-F5BDEFDE4DCA}" srcOrd="0" destOrd="0" presId="urn:microsoft.com/office/officeart/2005/8/layout/vList2"/>
    <dgm:cxn modelId="{B2AE7541-3983-4109-895E-DB13FE296BAF}" type="presOf" srcId="{9BB4C12C-DED7-4089-9466-A12139A81278}" destId="{38B417D2-0BC2-4DE1-9597-A24AC40134E3}" srcOrd="0" destOrd="0" presId="urn:microsoft.com/office/officeart/2005/8/layout/vList2"/>
    <dgm:cxn modelId="{B00F0578-868D-475C-B2BB-D4E3219A0DBE}" srcId="{A8AB1B60-BA50-4483-93C9-429F7AA4EAB3}" destId="{9BB4C12C-DED7-4089-9466-A12139A81278}" srcOrd="0" destOrd="0" parTransId="{760B3CC4-088E-483F-859D-54F8666CFF46}" sibTransId="{049E71A5-87D8-4FFD-AF30-EFAA3117931E}"/>
    <dgm:cxn modelId="{270475BF-D9EC-4314-A96E-F5DFBBE7F85D}" type="presParOf" srcId="{9B0C2FD7-FF90-4E32-9502-F5BDEFDE4DCA}" destId="{38B417D2-0BC2-4DE1-9597-A24AC40134E3}"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3036EF-14E5-40EB-87C4-5EFFDAFD23F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GB"/>
        </a:p>
      </dgm:t>
    </dgm:pt>
    <dgm:pt modelId="{E449B4E6-4206-4AC9-B21D-3ED16DF0A076}">
      <dgm:prSet/>
      <dgm:spPr/>
      <dgm:t>
        <a:bodyPr/>
        <a:lstStyle/>
        <a:p>
          <a:pPr rtl="0"/>
          <a:r>
            <a:rPr lang="en-GB" dirty="0"/>
            <a:t>PT, EQA or EQAP?</a:t>
          </a:r>
        </a:p>
      </dgm:t>
    </dgm:pt>
    <dgm:pt modelId="{B20D9955-A400-4270-824D-CD38CA1695A4}" type="parTrans" cxnId="{754456CE-7525-47FB-A616-4347FBB32CB7}">
      <dgm:prSet/>
      <dgm:spPr/>
      <dgm:t>
        <a:bodyPr/>
        <a:lstStyle/>
        <a:p>
          <a:endParaRPr lang="en-GB"/>
        </a:p>
      </dgm:t>
    </dgm:pt>
    <dgm:pt modelId="{DB19DFDE-721A-4B0F-A2F7-E421224ABF35}" type="sibTrans" cxnId="{754456CE-7525-47FB-A616-4347FBB32CB7}">
      <dgm:prSet/>
      <dgm:spPr/>
      <dgm:t>
        <a:bodyPr/>
        <a:lstStyle/>
        <a:p>
          <a:endParaRPr lang="en-GB"/>
        </a:p>
      </dgm:t>
    </dgm:pt>
    <dgm:pt modelId="{5546E965-7D4C-43E8-A32C-E355F39EE256}">
      <dgm:prSet custT="1"/>
      <dgm:spPr/>
      <dgm:t>
        <a:bodyPr/>
        <a:lstStyle/>
        <a:p>
          <a:pPr rtl="0"/>
          <a:r>
            <a:rPr lang="en-GB" sz="1800" dirty="0"/>
            <a:t>Commercial</a:t>
          </a:r>
        </a:p>
      </dgm:t>
    </dgm:pt>
    <dgm:pt modelId="{576DCD67-08A4-424B-BE0B-2421843CDA6E}" type="parTrans" cxnId="{CD653FB1-EE4C-41F7-B3C1-0D523714897F}">
      <dgm:prSet/>
      <dgm:spPr/>
      <dgm:t>
        <a:bodyPr/>
        <a:lstStyle/>
        <a:p>
          <a:endParaRPr lang="en-GB"/>
        </a:p>
      </dgm:t>
    </dgm:pt>
    <dgm:pt modelId="{14BD68B8-45A4-4267-96C5-EC2A4BFA163F}" type="sibTrans" cxnId="{CD653FB1-EE4C-41F7-B3C1-0D523714897F}">
      <dgm:prSet/>
      <dgm:spPr/>
      <dgm:t>
        <a:bodyPr/>
        <a:lstStyle/>
        <a:p>
          <a:endParaRPr lang="en-GB"/>
        </a:p>
      </dgm:t>
    </dgm:pt>
    <dgm:pt modelId="{1A045016-1F3F-40AC-8775-B98D0C9A60B3}">
      <dgm:prSet custT="1"/>
      <dgm:spPr/>
      <dgm:t>
        <a:bodyPr/>
        <a:lstStyle/>
        <a:p>
          <a:pPr rtl="0"/>
          <a:r>
            <a:rPr lang="en-GB" sz="1800" dirty="0"/>
            <a:t>Not for profit</a:t>
          </a:r>
        </a:p>
      </dgm:t>
    </dgm:pt>
    <dgm:pt modelId="{476860CC-8707-4C80-8846-AC7B2992E0D8}" type="parTrans" cxnId="{ED2779C7-CFB9-4A5F-9CE3-C83FDB9E9A33}">
      <dgm:prSet/>
      <dgm:spPr/>
      <dgm:t>
        <a:bodyPr/>
        <a:lstStyle/>
        <a:p>
          <a:endParaRPr lang="en-GB"/>
        </a:p>
      </dgm:t>
    </dgm:pt>
    <dgm:pt modelId="{F22EC135-9272-45D9-83D6-87753B586A48}" type="sibTrans" cxnId="{ED2779C7-CFB9-4A5F-9CE3-C83FDB9E9A33}">
      <dgm:prSet/>
      <dgm:spPr/>
      <dgm:t>
        <a:bodyPr/>
        <a:lstStyle/>
        <a:p>
          <a:endParaRPr lang="en-GB"/>
        </a:p>
      </dgm:t>
    </dgm:pt>
    <dgm:pt modelId="{601C2F24-8823-4BD2-AFF2-3C1383D8C28C}">
      <dgm:prSet custT="1"/>
      <dgm:spPr/>
      <dgm:t>
        <a:bodyPr/>
        <a:lstStyle/>
        <a:p>
          <a:pPr rtl="0"/>
          <a:r>
            <a:rPr lang="en-GB" sz="1800" dirty="0"/>
            <a:t>Linked to professional body</a:t>
          </a:r>
        </a:p>
      </dgm:t>
    </dgm:pt>
    <dgm:pt modelId="{54531DE4-DAA2-4E3E-907E-C1E6BD208692}" type="parTrans" cxnId="{B728F98F-41F3-4588-AF89-10FD7D5A3688}">
      <dgm:prSet/>
      <dgm:spPr/>
      <dgm:t>
        <a:bodyPr/>
        <a:lstStyle/>
        <a:p>
          <a:endParaRPr lang="en-GB"/>
        </a:p>
      </dgm:t>
    </dgm:pt>
    <dgm:pt modelId="{829CB2FB-4642-41A6-94EF-C1C22AB06596}" type="sibTrans" cxnId="{B728F98F-41F3-4588-AF89-10FD7D5A3688}">
      <dgm:prSet/>
      <dgm:spPr/>
      <dgm:t>
        <a:bodyPr/>
        <a:lstStyle/>
        <a:p>
          <a:endParaRPr lang="en-GB"/>
        </a:p>
      </dgm:t>
    </dgm:pt>
    <dgm:pt modelId="{14E1410A-E70E-402A-9627-31A2343686BD}">
      <dgm:prSet custT="1"/>
      <dgm:spPr/>
      <dgm:t>
        <a:bodyPr/>
        <a:lstStyle/>
        <a:p>
          <a:pPr rtl="0"/>
          <a:r>
            <a:rPr lang="en-GB" sz="1800" dirty="0"/>
            <a:t>Regulatory</a:t>
          </a:r>
        </a:p>
      </dgm:t>
    </dgm:pt>
    <dgm:pt modelId="{81C2BCA1-B598-4AD0-9BB6-1337BA026872}" type="parTrans" cxnId="{3F5C8C75-958E-4500-B203-E6E350E2621B}">
      <dgm:prSet/>
      <dgm:spPr/>
      <dgm:t>
        <a:bodyPr/>
        <a:lstStyle/>
        <a:p>
          <a:endParaRPr lang="en-GB"/>
        </a:p>
      </dgm:t>
    </dgm:pt>
    <dgm:pt modelId="{5F8AF04B-ACFC-4AFA-ACB7-CADC8927C136}" type="sibTrans" cxnId="{3F5C8C75-958E-4500-B203-E6E350E2621B}">
      <dgm:prSet/>
      <dgm:spPr/>
      <dgm:t>
        <a:bodyPr/>
        <a:lstStyle/>
        <a:p>
          <a:endParaRPr lang="en-GB"/>
        </a:p>
      </dgm:t>
    </dgm:pt>
    <dgm:pt modelId="{DA3D5CB5-3040-40C0-8A80-6E3CAD411CDE}">
      <dgm:prSet/>
      <dgm:spPr/>
      <dgm:t>
        <a:bodyPr/>
        <a:lstStyle/>
        <a:p>
          <a:pPr rtl="0"/>
          <a:r>
            <a:rPr lang="en-GB" dirty="0"/>
            <a:t>Scope</a:t>
          </a:r>
        </a:p>
      </dgm:t>
    </dgm:pt>
    <dgm:pt modelId="{B41E57EB-7646-45CF-B82A-02E6188D7AE3}" type="parTrans" cxnId="{EAEF36F7-278E-423F-AD8C-B1B3BF4C33C2}">
      <dgm:prSet/>
      <dgm:spPr/>
      <dgm:t>
        <a:bodyPr/>
        <a:lstStyle/>
        <a:p>
          <a:endParaRPr lang="en-GB"/>
        </a:p>
      </dgm:t>
    </dgm:pt>
    <dgm:pt modelId="{902C34A6-ED3F-4FD3-9981-4B0192272B95}" type="sibTrans" cxnId="{EAEF36F7-278E-423F-AD8C-B1B3BF4C33C2}">
      <dgm:prSet/>
      <dgm:spPr/>
      <dgm:t>
        <a:bodyPr/>
        <a:lstStyle/>
        <a:p>
          <a:endParaRPr lang="en-GB"/>
        </a:p>
      </dgm:t>
    </dgm:pt>
    <dgm:pt modelId="{42E08310-9EBC-43D6-9D9C-6B45F54AE8E2}">
      <dgm:prSet/>
      <dgm:spPr/>
      <dgm:t>
        <a:bodyPr/>
        <a:lstStyle/>
        <a:p>
          <a:pPr rtl="0"/>
          <a:r>
            <a:rPr lang="en-GB" dirty="0"/>
            <a:t>Broad Scope - All disciplines</a:t>
          </a:r>
        </a:p>
      </dgm:t>
    </dgm:pt>
    <dgm:pt modelId="{22B3374E-91B6-41D2-A1C4-183A8212EA51}" type="parTrans" cxnId="{0C95E397-F6DB-4AAD-9FD1-B90C0E6A725A}">
      <dgm:prSet/>
      <dgm:spPr/>
      <dgm:t>
        <a:bodyPr/>
        <a:lstStyle/>
        <a:p>
          <a:endParaRPr lang="en-GB"/>
        </a:p>
      </dgm:t>
    </dgm:pt>
    <dgm:pt modelId="{B619E04C-9028-408A-A834-0907BD625DBA}" type="sibTrans" cxnId="{0C95E397-F6DB-4AAD-9FD1-B90C0E6A725A}">
      <dgm:prSet/>
      <dgm:spPr/>
      <dgm:t>
        <a:bodyPr/>
        <a:lstStyle/>
        <a:p>
          <a:endParaRPr lang="en-GB"/>
        </a:p>
      </dgm:t>
    </dgm:pt>
    <dgm:pt modelId="{87E2A68B-9163-4A4B-9DDF-051E1936619E}">
      <dgm:prSet/>
      <dgm:spPr/>
      <dgm:t>
        <a:bodyPr/>
        <a:lstStyle/>
        <a:p>
          <a:pPr rtl="0"/>
          <a:r>
            <a:rPr lang="en-GB" dirty="0"/>
            <a:t>Narrow Scope - Discipline specific</a:t>
          </a:r>
        </a:p>
      </dgm:t>
    </dgm:pt>
    <dgm:pt modelId="{9486273D-3BEC-472F-A0EE-3654BDFC6B10}" type="parTrans" cxnId="{ED543A83-9AEA-4857-AB0E-5A1141AB04A3}">
      <dgm:prSet/>
      <dgm:spPr/>
      <dgm:t>
        <a:bodyPr/>
        <a:lstStyle/>
        <a:p>
          <a:endParaRPr lang="en-GB"/>
        </a:p>
      </dgm:t>
    </dgm:pt>
    <dgm:pt modelId="{5EA71002-412B-4DE5-808D-879E278160CF}" type="sibTrans" cxnId="{ED543A83-9AEA-4857-AB0E-5A1141AB04A3}">
      <dgm:prSet/>
      <dgm:spPr/>
      <dgm:t>
        <a:bodyPr/>
        <a:lstStyle/>
        <a:p>
          <a:endParaRPr lang="en-GB"/>
        </a:p>
      </dgm:t>
    </dgm:pt>
    <dgm:pt modelId="{7BA8C9DD-6464-408E-9A41-DDA466E617AB}">
      <dgm:prSet/>
      <dgm:spPr/>
      <dgm:t>
        <a:bodyPr/>
        <a:lstStyle/>
        <a:p>
          <a:pPr rtl="0"/>
          <a:r>
            <a:rPr lang="en-GB" dirty="0"/>
            <a:t>Limited scope – Specialist</a:t>
          </a:r>
        </a:p>
      </dgm:t>
    </dgm:pt>
    <dgm:pt modelId="{36C19B92-D1CD-4B8A-BCD8-2C249D5C2A90}" type="parTrans" cxnId="{30672450-9ACE-447C-AB59-9AB117FCD968}">
      <dgm:prSet/>
      <dgm:spPr/>
      <dgm:t>
        <a:bodyPr/>
        <a:lstStyle/>
        <a:p>
          <a:endParaRPr lang="en-GB"/>
        </a:p>
      </dgm:t>
    </dgm:pt>
    <dgm:pt modelId="{66837D87-0F7C-419D-A337-EB4E5A105B01}" type="sibTrans" cxnId="{30672450-9ACE-447C-AB59-9AB117FCD968}">
      <dgm:prSet/>
      <dgm:spPr/>
      <dgm:t>
        <a:bodyPr/>
        <a:lstStyle/>
        <a:p>
          <a:endParaRPr lang="en-GB"/>
        </a:p>
      </dgm:t>
    </dgm:pt>
    <dgm:pt modelId="{ACB9D153-3D20-4655-B062-E9A118D9C9DB}">
      <dgm:prSet/>
      <dgm:spPr/>
      <dgm:t>
        <a:bodyPr/>
        <a:lstStyle/>
        <a:p>
          <a:pPr rtl="0"/>
          <a:r>
            <a:rPr lang="en-GB" dirty="0"/>
            <a:t>Accredited  to ISO 17043</a:t>
          </a:r>
        </a:p>
      </dgm:t>
    </dgm:pt>
    <dgm:pt modelId="{4C2A0CBA-5182-4A21-B966-E4B1B91C74E1}" type="parTrans" cxnId="{40C97D48-B5C4-46DE-AAF9-88FEC640A498}">
      <dgm:prSet/>
      <dgm:spPr/>
      <dgm:t>
        <a:bodyPr/>
        <a:lstStyle/>
        <a:p>
          <a:endParaRPr lang="en-GB"/>
        </a:p>
      </dgm:t>
    </dgm:pt>
    <dgm:pt modelId="{18AA0437-FB26-4A86-AC27-2A5BBC4E6D0A}" type="sibTrans" cxnId="{40C97D48-B5C4-46DE-AAF9-88FEC640A498}">
      <dgm:prSet/>
      <dgm:spPr/>
      <dgm:t>
        <a:bodyPr/>
        <a:lstStyle/>
        <a:p>
          <a:endParaRPr lang="en-GB"/>
        </a:p>
      </dgm:t>
    </dgm:pt>
    <dgm:pt modelId="{0B4EF8BF-67EF-4B28-9CBD-98CBF3369F41}">
      <dgm:prSet/>
      <dgm:spPr/>
      <dgm:t>
        <a:bodyPr/>
        <a:lstStyle/>
        <a:p>
          <a:pPr rtl="0"/>
          <a:r>
            <a:rPr lang="en-GB" dirty="0"/>
            <a:t>Yes</a:t>
          </a:r>
        </a:p>
      </dgm:t>
    </dgm:pt>
    <dgm:pt modelId="{D30E4C64-57C6-48A3-81FD-03CD60885A87}" type="parTrans" cxnId="{B1422BD6-46CB-41C6-B2D8-46534E365068}">
      <dgm:prSet/>
      <dgm:spPr/>
    </dgm:pt>
    <dgm:pt modelId="{DE937D1F-7658-49D3-8AD9-85C50D5EF36E}" type="sibTrans" cxnId="{B1422BD6-46CB-41C6-B2D8-46534E365068}">
      <dgm:prSet/>
      <dgm:spPr/>
    </dgm:pt>
    <dgm:pt modelId="{9F9637E9-FA08-447C-B796-29DDAB0AF857}">
      <dgm:prSet/>
      <dgm:spPr/>
      <dgm:t>
        <a:bodyPr/>
        <a:lstStyle/>
        <a:p>
          <a:pPr rtl="0"/>
          <a:r>
            <a:rPr lang="en-GB" dirty="0"/>
            <a:t>No?</a:t>
          </a:r>
        </a:p>
      </dgm:t>
    </dgm:pt>
    <dgm:pt modelId="{558346E4-E051-486E-A76D-33567E3293FC}" type="parTrans" cxnId="{8FD40D0A-CA99-41DB-A719-7C940CAB2162}">
      <dgm:prSet/>
      <dgm:spPr/>
    </dgm:pt>
    <dgm:pt modelId="{A185892D-CAAF-444B-9737-2CC47CAFC2D8}" type="sibTrans" cxnId="{8FD40D0A-CA99-41DB-A719-7C940CAB2162}">
      <dgm:prSet/>
      <dgm:spPr/>
    </dgm:pt>
    <dgm:pt modelId="{A1872DA4-1457-4A3B-A7E8-E4FB62DCD0B5}" type="pres">
      <dgm:prSet presAssocID="{C13036EF-14E5-40EB-87C4-5EFFDAFD23FA}" presName="Name0" presStyleCnt="0">
        <dgm:presLayoutVars>
          <dgm:dir/>
          <dgm:animLvl val="lvl"/>
          <dgm:resizeHandles val="exact"/>
        </dgm:presLayoutVars>
      </dgm:prSet>
      <dgm:spPr/>
    </dgm:pt>
    <dgm:pt modelId="{9DC82BB0-4388-4C62-827E-4818D31C6F1E}" type="pres">
      <dgm:prSet presAssocID="{E449B4E6-4206-4AC9-B21D-3ED16DF0A076}" presName="linNode" presStyleCnt="0"/>
      <dgm:spPr/>
    </dgm:pt>
    <dgm:pt modelId="{9E02F6EE-0708-4F29-95A5-800893ED0DAA}" type="pres">
      <dgm:prSet presAssocID="{E449B4E6-4206-4AC9-B21D-3ED16DF0A076}" presName="parentText" presStyleLbl="node1" presStyleIdx="0" presStyleCnt="3">
        <dgm:presLayoutVars>
          <dgm:chMax val="1"/>
          <dgm:bulletEnabled val="1"/>
        </dgm:presLayoutVars>
      </dgm:prSet>
      <dgm:spPr/>
    </dgm:pt>
    <dgm:pt modelId="{87F2F78C-9839-4375-8B87-414F3F381B16}" type="pres">
      <dgm:prSet presAssocID="{E449B4E6-4206-4AC9-B21D-3ED16DF0A076}" presName="descendantText" presStyleLbl="alignAccFollowNode1" presStyleIdx="0" presStyleCnt="3">
        <dgm:presLayoutVars>
          <dgm:bulletEnabled val="1"/>
        </dgm:presLayoutVars>
      </dgm:prSet>
      <dgm:spPr/>
    </dgm:pt>
    <dgm:pt modelId="{5BD9D9B7-D8CE-4B72-9489-A5628AB8CFE8}" type="pres">
      <dgm:prSet presAssocID="{DB19DFDE-721A-4B0F-A2F7-E421224ABF35}" presName="sp" presStyleCnt="0"/>
      <dgm:spPr/>
    </dgm:pt>
    <dgm:pt modelId="{4EA6EDA4-F995-4526-8EF9-1AAF444BDDE0}" type="pres">
      <dgm:prSet presAssocID="{DA3D5CB5-3040-40C0-8A80-6E3CAD411CDE}" presName="linNode" presStyleCnt="0"/>
      <dgm:spPr/>
    </dgm:pt>
    <dgm:pt modelId="{7B7C29F1-A6B5-4366-990C-D7DE349A4F92}" type="pres">
      <dgm:prSet presAssocID="{DA3D5CB5-3040-40C0-8A80-6E3CAD411CDE}" presName="parentText" presStyleLbl="node1" presStyleIdx="1" presStyleCnt="3">
        <dgm:presLayoutVars>
          <dgm:chMax val="1"/>
          <dgm:bulletEnabled val="1"/>
        </dgm:presLayoutVars>
      </dgm:prSet>
      <dgm:spPr/>
    </dgm:pt>
    <dgm:pt modelId="{B0AEC6EC-68D3-4E66-95B7-A618D7AB9F30}" type="pres">
      <dgm:prSet presAssocID="{DA3D5CB5-3040-40C0-8A80-6E3CAD411CDE}" presName="descendantText" presStyleLbl="alignAccFollowNode1" presStyleIdx="1" presStyleCnt="3">
        <dgm:presLayoutVars>
          <dgm:bulletEnabled val="1"/>
        </dgm:presLayoutVars>
      </dgm:prSet>
      <dgm:spPr/>
    </dgm:pt>
    <dgm:pt modelId="{442C8CBF-C231-47C2-B301-1A90E7DC7643}" type="pres">
      <dgm:prSet presAssocID="{902C34A6-ED3F-4FD3-9981-4B0192272B95}" presName="sp" presStyleCnt="0"/>
      <dgm:spPr/>
    </dgm:pt>
    <dgm:pt modelId="{97ADA780-EA7B-4F9A-AA22-51BAB7524317}" type="pres">
      <dgm:prSet presAssocID="{ACB9D153-3D20-4655-B062-E9A118D9C9DB}" presName="linNode" presStyleCnt="0"/>
      <dgm:spPr/>
    </dgm:pt>
    <dgm:pt modelId="{A7652040-9141-4BED-9A0C-44BCBD2A0435}" type="pres">
      <dgm:prSet presAssocID="{ACB9D153-3D20-4655-B062-E9A118D9C9DB}" presName="parentText" presStyleLbl="node1" presStyleIdx="2" presStyleCnt="3">
        <dgm:presLayoutVars>
          <dgm:chMax val="1"/>
          <dgm:bulletEnabled val="1"/>
        </dgm:presLayoutVars>
      </dgm:prSet>
      <dgm:spPr/>
    </dgm:pt>
    <dgm:pt modelId="{A26B2A3E-4085-4219-B205-D132AAF34B58}" type="pres">
      <dgm:prSet presAssocID="{ACB9D153-3D20-4655-B062-E9A118D9C9DB}" presName="descendantText" presStyleLbl="alignAccFollowNode1" presStyleIdx="2" presStyleCnt="3">
        <dgm:presLayoutVars>
          <dgm:bulletEnabled val="1"/>
        </dgm:presLayoutVars>
      </dgm:prSet>
      <dgm:spPr/>
    </dgm:pt>
  </dgm:ptLst>
  <dgm:cxnLst>
    <dgm:cxn modelId="{8FD40D0A-CA99-41DB-A719-7C940CAB2162}" srcId="{ACB9D153-3D20-4655-B062-E9A118D9C9DB}" destId="{9F9637E9-FA08-447C-B796-29DDAB0AF857}" srcOrd="1" destOrd="0" parTransId="{558346E4-E051-486E-A76D-33567E3293FC}" sibTransId="{A185892D-CAAF-444B-9737-2CC47CAFC2D8}"/>
    <dgm:cxn modelId="{433BDB0B-E971-4D52-9707-94B87B02023D}" type="presOf" srcId="{E449B4E6-4206-4AC9-B21D-3ED16DF0A076}" destId="{9E02F6EE-0708-4F29-95A5-800893ED0DAA}" srcOrd="0" destOrd="0" presId="urn:microsoft.com/office/officeart/2005/8/layout/vList5"/>
    <dgm:cxn modelId="{D3882C2E-4BFB-440A-B058-1DB4B8A441E7}" type="presOf" srcId="{C13036EF-14E5-40EB-87C4-5EFFDAFD23FA}" destId="{A1872DA4-1457-4A3B-A7E8-E4FB62DCD0B5}" srcOrd="0" destOrd="0" presId="urn:microsoft.com/office/officeart/2005/8/layout/vList5"/>
    <dgm:cxn modelId="{1677E740-AF21-46BC-9746-CA9110739D8D}" type="presOf" srcId="{1A045016-1F3F-40AC-8775-B98D0C9A60B3}" destId="{87F2F78C-9839-4375-8B87-414F3F381B16}" srcOrd="0" destOrd="1" presId="urn:microsoft.com/office/officeart/2005/8/layout/vList5"/>
    <dgm:cxn modelId="{6858F25D-E921-4273-832E-8C7314CF5E35}" type="presOf" srcId="{9F9637E9-FA08-447C-B796-29DDAB0AF857}" destId="{A26B2A3E-4085-4219-B205-D132AAF34B58}" srcOrd="0" destOrd="1" presId="urn:microsoft.com/office/officeart/2005/8/layout/vList5"/>
    <dgm:cxn modelId="{E0598A47-7518-4828-8833-B7D3D1F83B39}" type="presOf" srcId="{0B4EF8BF-67EF-4B28-9CBD-98CBF3369F41}" destId="{A26B2A3E-4085-4219-B205-D132AAF34B58}" srcOrd="0" destOrd="0" presId="urn:microsoft.com/office/officeart/2005/8/layout/vList5"/>
    <dgm:cxn modelId="{40C97D48-B5C4-46DE-AAF9-88FEC640A498}" srcId="{C13036EF-14E5-40EB-87C4-5EFFDAFD23FA}" destId="{ACB9D153-3D20-4655-B062-E9A118D9C9DB}" srcOrd="2" destOrd="0" parTransId="{4C2A0CBA-5182-4A21-B966-E4B1B91C74E1}" sibTransId="{18AA0437-FB26-4A86-AC27-2A5BBC4E6D0A}"/>
    <dgm:cxn modelId="{EF907F4D-B91E-47AE-AACC-59EFDDD33EB0}" type="presOf" srcId="{ACB9D153-3D20-4655-B062-E9A118D9C9DB}" destId="{A7652040-9141-4BED-9A0C-44BCBD2A0435}" srcOrd="0" destOrd="0" presId="urn:microsoft.com/office/officeart/2005/8/layout/vList5"/>
    <dgm:cxn modelId="{30672450-9ACE-447C-AB59-9AB117FCD968}" srcId="{DA3D5CB5-3040-40C0-8A80-6E3CAD411CDE}" destId="{7BA8C9DD-6464-408E-9A41-DDA466E617AB}" srcOrd="2" destOrd="0" parTransId="{36C19B92-D1CD-4B8A-BCD8-2C249D5C2A90}" sibTransId="{66837D87-0F7C-419D-A337-EB4E5A105B01}"/>
    <dgm:cxn modelId="{3F5C8C75-958E-4500-B203-E6E350E2621B}" srcId="{E449B4E6-4206-4AC9-B21D-3ED16DF0A076}" destId="{14E1410A-E70E-402A-9627-31A2343686BD}" srcOrd="3" destOrd="0" parTransId="{81C2BCA1-B598-4AD0-9BB6-1337BA026872}" sibTransId="{5F8AF04B-ACFC-4AFA-ACB7-CADC8927C136}"/>
    <dgm:cxn modelId="{D3A9557F-0CB2-4558-8FC5-7DEDD6D20BB2}" type="presOf" srcId="{DA3D5CB5-3040-40C0-8A80-6E3CAD411CDE}" destId="{7B7C29F1-A6B5-4366-990C-D7DE349A4F92}" srcOrd="0" destOrd="0" presId="urn:microsoft.com/office/officeart/2005/8/layout/vList5"/>
    <dgm:cxn modelId="{ED543A83-9AEA-4857-AB0E-5A1141AB04A3}" srcId="{DA3D5CB5-3040-40C0-8A80-6E3CAD411CDE}" destId="{87E2A68B-9163-4A4B-9DDF-051E1936619E}" srcOrd="1" destOrd="0" parTransId="{9486273D-3BEC-472F-A0EE-3654BDFC6B10}" sibTransId="{5EA71002-412B-4DE5-808D-879E278160CF}"/>
    <dgm:cxn modelId="{B728F98F-41F3-4588-AF89-10FD7D5A3688}" srcId="{E449B4E6-4206-4AC9-B21D-3ED16DF0A076}" destId="{601C2F24-8823-4BD2-AFF2-3C1383D8C28C}" srcOrd="2" destOrd="0" parTransId="{54531DE4-DAA2-4E3E-907E-C1E6BD208692}" sibTransId="{829CB2FB-4642-41A6-94EF-C1C22AB06596}"/>
    <dgm:cxn modelId="{10C91A96-E68A-45AE-BF95-F81DE20F1F3F}" type="presOf" srcId="{14E1410A-E70E-402A-9627-31A2343686BD}" destId="{87F2F78C-9839-4375-8B87-414F3F381B16}" srcOrd="0" destOrd="3" presId="urn:microsoft.com/office/officeart/2005/8/layout/vList5"/>
    <dgm:cxn modelId="{0C95E397-F6DB-4AAD-9FD1-B90C0E6A725A}" srcId="{DA3D5CB5-3040-40C0-8A80-6E3CAD411CDE}" destId="{42E08310-9EBC-43D6-9D9C-6B45F54AE8E2}" srcOrd="0" destOrd="0" parTransId="{22B3374E-91B6-41D2-A1C4-183A8212EA51}" sibTransId="{B619E04C-9028-408A-A834-0907BD625DBA}"/>
    <dgm:cxn modelId="{D9E018A6-13F3-4E24-A83D-9CBBB7883541}" type="presOf" srcId="{5546E965-7D4C-43E8-A32C-E355F39EE256}" destId="{87F2F78C-9839-4375-8B87-414F3F381B16}" srcOrd="0" destOrd="0" presId="urn:microsoft.com/office/officeart/2005/8/layout/vList5"/>
    <dgm:cxn modelId="{CD653FB1-EE4C-41F7-B3C1-0D523714897F}" srcId="{E449B4E6-4206-4AC9-B21D-3ED16DF0A076}" destId="{5546E965-7D4C-43E8-A32C-E355F39EE256}" srcOrd="0" destOrd="0" parTransId="{576DCD67-08A4-424B-BE0B-2421843CDA6E}" sibTransId="{14BD68B8-45A4-4267-96C5-EC2A4BFA163F}"/>
    <dgm:cxn modelId="{E50669C3-93A7-4C14-B688-4795FA33CD58}" type="presOf" srcId="{42E08310-9EBC-43D6-9D9C-6B45F54AE8E2}" destId="{B0AEC6EC-68D3-4E66-95B7-A618D7AB9F30}" srcOrd="0" destOrd="0" presId="urn:microsoft.com/office/officeart/2005/8/layout/vList5"/>
    <dgm:cxn modelId="{43544CC5-AA3E-4714-8FD6-8F6E133466D4}" type="presOf" srcId="{87E2A68B-9163-4A4B-9DDF-051E1936619E}" destId="{B0AEC6EC-68D3-4E66-95B7-A618D7AB9F30}" srcOrd="0" destOrd="1" presId="urn:microsoft.com/office/officeart/2005/8/layout/vList5"/>
    <dgm:cxn modelId="{ED2779C7-CFB9-4A5F-9CE3-C83FDB9E9A33}" srcId="{E449B4E6-4206-4AC9-B21D-3ED16DF0A076}" destId="{1A045016-1F3F-40AC-8775-B98D0C9A60B3}" srcOrd="1" destOrd="0" parTransId="{476860CC-8707-4C80-8846-AC7B2992E0D8}" sibTransId="{F22EC135-9272-45D9-83D6-87753B586A48}"/>
    <dgm:cxn modelId="{754456CE-7525-47FB-A616-4347FBB32CB7}" srcId="{C13036EF-14E5-40EB-87C4-5EFFDAFD23FA}" destId="{E449B4E6-4206-4AC9-B21D-3ED16DF0A076}" srcOrd="0" destOrd="0" parTransId="{B20D9955-A400-4270-824D-CD38CA1695A4}" sibTransId="{DB19DFDE-721A-4B0F-A2F7-E421224ABF35}"/>
    <dgm:cxn modelId="{B1422BD6-46CB-41C6-B2D8-46534E365068}" srcId="{ACB9D153-3D20-4655-B062-E9A118D9C9DB}" destId="{0B4EF8BF-67EF-4B28-9CBD-98CBF3369F41}" srcOrd="0" destOrd="0" parTransId="{D30E4C64-57C6-48A3-81FD-03CD60885A87}" sibTransId="{DE937D1F-7658-49D3-8AD9-85C50D5EF36E}"/>
    <dgm:cxn modelId="{FBC8A4DC-DA05-4433-8D89-4DFE8E940B63}" type="presOf" srcId="{601C2F24-8823-4BD2-AFF2-3C1383D8C28C}" destId="{87F2F78C-9839-4375-8B87-414F3F381B16}" srcOrd="0" destOrd="2" presId="urn:microsoft.com/office/officeart/2005/8/layout/vList5"/>
    <dgm:cxn modelId="{D46657F4-3673-4B34-A573-8E1E98661B96}" type="presOf" srcId="{7BA8C9DD-6464-408E-9A41-DDA466E617AB}" destId="{B0AEC6EC-68D3-4E66-95B7-A618D7AB9F30}" srcOrd="0" destOrd="2" presId="urn:microsoft.com/office/officeart/2005/8/layout/vList5"/>
    <dgm:cxn modelId="{EAEF36F7-278E-423F-AD8C-B1B3BF4C33C2}" srcId="{C13036EF-14E5-40EB-87C4-5EFFDAFD23FA}" destId="{DA3D5CB5-3040-40C0-8A80-6E3CAD411CDE}" srcOrd="1" destOrd="0" parTransId="{B41E57EB-7646-45CF-B82A-02E6188D7AE3}" sibTransId="{902C34A6-ED3F-4FD3-9981-4B0192272B95}"/>
    <dgm:cxn modelId="{AECCBB6C-E270-4DDC-880D-9F08233874E1}" type="presParOf" srcId="{A1872DA4-1457-4A3B-A7E8-E4FB62DCD0B5}" destId="{9DC82BB0-4388-4C62-827E-4818D31C6F1E}" srcOrd="0" destOrd="0" presId="urn:microsoft.com/office/officeart/2005/8/layout/vList5"/>
    <dgm:cxn modelId="{E792D11D-7773-4B51-9712-19D2FF147DFE}" type="presParOf" srcId="{9DC82BB0-4388-4C62-827E-4818D31C6F1E}" destId="{9E02F6EE-0708-4F29-95A5-800893ED0DAA}" srcOrd="0" destOrd="0" presId="urn:microsoft.com/office/officeart/2005/8/layout/vList5"/>
    <dgm:cxn modelId="{9BABE9F1-C78F-4729-B06D-352DA4E93810}" type="presParOf" srcId="{9DC82BB0-4388-4C62-827E-4818D31C6F1E}" destId="{87F2F78C-9839-4375-8B87-414F3F381B16}" srcOrd="1" destOrd="0" presId="urn:microsoft.com/office/officeart/2005/8/layout/vList5"/>
    <dgm:cxn modelId="{541D1FE4-6752-4E21-B3E4-E41C4A45712A}" type="presParOf" srcId="{A1872DA4-1457-4A3B-A7E8-E4FB62DCD0B5}" destId="{5BD9D9B7-D8CE-4B72-9489-A5628AB8CFE8}" srcOrd="1" destOrd="0" presId="urn:microsoft.com/office/officeart/2005/8/layout/vList5"/>
    <dgm:cxn modelId="{F245492F-01F1-41F6-AFCA-C624C929177F}" type="presParOf" srcId="{A1872DA4-1457-4A3B-A7E8-E4FB62DCD0B5}" destId="{4EA6EDA4-F995-4526-8EF9-1AAF444BDDE0}" srcOrd="2" destOrd="0" presId="urn:microsoft.com/office/officeart/2005/8/layout/vList5"/>
    <dgm:cxn modelId="{0B6DF07A-41B4-4595-AEE6-C3967100AAF5}" type="presParOf" srcId="{4EA6EDA4-F995-4526-8EF9-1AAF444BDDE0}" destId="{7B7C29F1-A6B5-4366-990C-D7DE349A4F92}" srcOrd="0" destOrd="0" presId="urn:microsoft.com/office/officeart/2005/8/layout/vList5"/>
    <dgm:cxn modelId="{D7A40138-445C-4847-BDF6-F43EC933E197}" type="presParOf" srcId="{4EA6EDA4-F995-4526-8EF9-1AAF444BDDE0}" destId="{B0AEC6EC-68D3-4E66-95B7-A618D7AB9F30}" srcOrd="1" destOrd="0" presId="urn:microsoft.com/office/officeart/2005/8/layout/vList5"/>
    <dgm:cxn modelId="{DD32BD65-C963-4BDB-9533-9AE077FB4573}" type="presParOf" srcId="{A1872DA4-1457-4A3B-A7E8-E4FB62DCD0B5}" destId="{442C8CBF-C231-47C2-B301-1A90E7DC7643}" srcOrd="3" destOrd="0" presId="urn:microsoft.com/office/officeart/2005/8/layout/vList5"/>
    <dgm:cxn modelId="{326E44EF-9BDA-4F06-8F5D-93BE4B7FB37F}" type="presParOf" srcId="{A1872DA4-1457-4A3B-A7E8-E4FB62DCD0B5}" destId="{97ADA780-EA7B-4F9A-AA22-51BAB7524317}" srcOrd="4" destOrd="0" presId="urn:microsoft.com/office/officeart/2005/8/layout/vList5"/>
    <dgm:cxn modelId="{77A146AC-0EAB-4FDE-9A86-3C0B2BC75205}" type="presParOf" srcId="{97ADA780-EA7B-4F9A-AA22-51BAB7524317}" destId="{A7652040-9141-4BED-9A0C-44BCBD2A0435}" srcOrd="0" destOrd="0" presId="urn:microsoft.com/office/officeart/2005/8/layout/vList5"/>
    <dgm:cxn modelId="{71C627FC-6465-4DBF-8311-70CB23833826}" type="presParOf" srcId="{97ADA780-EA7B-4F9A-AA22-51BAB7524317}" destId="{A26B2A3E-4085-4219-B205-D132AAF34B5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DA6025-6A10-44B4-9CBB-3841146E99B8}"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GB"/>
        </a:p>
      </dgm:t>
    </dgm:pt>
    <dgm:pt modelId="{12EA8DD9-1FD2-45E9-989A-8EA5AD1D18D9}">
      <dgm:prSet/>
      <dgm:spPr/>
      <dgm:t>
        <a:bodyPr/>
        <a:lstStyle/>
        <a:p>
          <a:pPr rtl="0"/>
          <a:r>
            <a:rPr lang="en-GB" dirty="0"/>
            <a:t>Competent Provider </a:t>
          </a:r>
        </a:p>
      </dgm:t>
    </dgm:pt>
    <dgm:pt modelId="{861545D5-62B7-42B4-9492-6B3C260AA3C8}" type="parTrans" cxnId="{F781E8D6-7361-4AC8-A65E-5353B4FA6309}">
      <dgm:prSet/>
      <dgm:spPr/>
      <dgm:t>
        <a:bodyPr/>
        <a:lstStyle/>
        <a:p>
          <a:endParaRPr lang="en-GB"/>
        </a:p>
      </dgm:t>
    </dgm:pt>
    <dgm:pt modelId="{30C027A6-5FC5-4BC5-87CD-B7E750253478}" type="sibTrans" cxnId="{F781E8D6-7361-4AC8-A65E-5353B4FA6309}">
      <dgm:prSet/>
      <dgm:spPr/>
      <dgm:t>
        <a:bodyPr/>
        <a:lstStyle/>
        <a:p>
          <a:endParaRPr lang="en-GB"/>
        </a:p>
      </dgm:t>
    </dgm:pt>
    <dgm:pt modelId="{5AFDE803-27CD-4103-A19D-7BC8FFCC2D46}">
      <dgm:prSet custT="1"/>
      <dgm:spPr/>
      <dgm:t>
        <a:bodyPr/>
        <a:lstStyle/>
        <a:p>
          <a:pPr rtl="0"/>
          <a:r>
            <a:rPr lang="en-GB" sz="1200" dirty="0"/>
            <a:t>Accredited to ISO 17043</a:t>
          </a:r>
        </a:p>
      </dgm:t>
    </dgm:pt>
    <dgm:pt modelId="{3D0A7BB6-B669-474D-B390-075FBFD6A366}" type="parTrans" cxnId="{867849A3-F49F-40E2-B717-3A6B4153F358}">
      <dgm:prSet/>
      <dgm:spPr/>
      <dgm:t>
        <a:bodyPr/>
        <a:lstStyle/>
        <a:p>
          <a:endParaRPr lang="en-GB"/>
        </a:p>
      </dgm:t>
    </dgm:pt>
    <dgm:pt modelId="{3A0B9D2E-BCAA-4008-9583-9592BA7845CF}" type="sibTrans" cxnId="{867849A3-F49F-40E2-B717-3A6B4153F358}">
      <dgm:prSet/>
      <dgm:spPr/>
      <dgm:t>
        <a:bodyPr/>
        <a:lstStyle/>
        <a:p>
          <a:endParaRPr lang="en-GB"/>
        </a:p>
      </dgm:t>
    </dgm:pt>
    <dgm:pt modelId="{1C310D44-827F-432D-81D6-E2149D27ABD8}">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Clinically relevant</a:t>
          </a:r>
        </a:p>
        <a:p>
          <a:pPr defTabSz="488950" rtl="0">
            <a:lnSpc>
              <a:spcPct val="90000"/>
            </a:lnSpc>
            <a:spcBef>
              <a:spcPct val="0"/>
            </a:spcBef>
            <a:spcAft>
              <a:spcPct val="35000"/>
            </a:spcAft>
          </a:pPr>
          <a:r>
            <a:rPr lang="en-GB" dirty="0"/>
            <a:t>Distribution frequency</a:t>
          </a:r>
        </a:p>
      </dgm:t>
    </dgm:pt>
    <dgm:pt modelId="{10C91A91-BA8B-4DA3-9882-49108A41B93D}" type="parTrans" cxnId="{89A7E427-B080-40AA-B63F-F9BD8AA32F08}">
      <dgm:prSet/>
      <dgm:spPr/>
      <dgm:t>
        <a:bodyPr/>
        <a:lstStyle/>
        <a:p>
          <a:endParaRPr lang="en-GB"/>
        </a:p>
      </dgm:t>
    </dgm:pt>
    <dgm:pt modelId="{9BED0132-F8C4-445C-A72E-F502111A3120}" type="sibTrans" cxnId="{89A7E427-B080-40AA-B63F-F9BD8AA32F08}">
      <dgm:prSet/>
      <dgm:spPr/>
      <dgm:t>
        <a:bodyPr/>
        <a:lstStyle/>
        <a:p>
          <a:endParaRPr lang="en-GB"/>
        </a:p>
      </dgm:t>
    </dgm:pt>
    <dgm:pt modelId="{6CEC5F88-C0AC-4966-9048-70EFE0587E19}">
      <dgm:prSet custT="1"/>
      <dgm:spPr/>
      <dgm:t>
        <a:bodyPr/>
        <a:lstStyle/>
        <a:p>
          <a:pPr rtl="0"/>
          <a:r>
            <a:rPr lang="en-GB" sz="900" dirty="0"/>
            <a:t>Evidence of reproducibility</a:t>
          </a:r>
        </a:p>
      </dgm:t>
    </dgm:pt>
    <dgm:pt modelId="{7B2D0718-167B-4F05-A232-7D7A684977EF}" type="parTrans" cxnId="{A42C5E6A-1ABB-4CCE-84BB-8D7AAFE49045}">
      <dgm:prSet/>
      <dgm:spPr/>
      <dgm:t>
        <a:bodyPr/>
        <a:lstStyle/>
        <a:p>
          <a:endParaRPr lang="en-GB"/>
        </a:p>
      </dgm:t>
    </dgm:pt>
    <dgm:pt modelId="{26B63F6F-2D1A-4920-86D1-5A1843C5B6D0}" type="sibTrans" cxnId="{A42C5E6A-1ABB-4CCE-84BB-8D7AAFE49045}">
      <dgm:prSet/>
      <dgm:spPr/>
      <dgm:t>
        <a:bodyPr/>
        <a:lstStyle/>
        <a:p>
          <a:endParaRPr lang="en-GB"/>
        </a:p>
      </dgm:t>
    </dgm:pt>
    <dgm:pt modelId="{A82F300A-DF43-4DCF-B37A-24810FFCE17B}">
      <dgm:prSet custT="1"/>
      <dgm:spPr/>
      <dgm:t>
        <a:bodyPr/>
        <a:lstStyle/>
        <a:p>
          <a:pPr rtl="0"/>
          <a:r>
            <a:rPr lang="en-GB" sz="900" dirty="0"/>
            <a:t>Cover clinically appropriate range</a:t>
          </a:r>
        </a:p>
      </dgm:t>
    </dgm:pt>
    <dgm:pt modelId="{65B14823-B877-4A7C-98B5-8174CCFC2330}" type="parTrans" cxnId="{35332856-9222-40C6-BBF6-ACE31AB5CB71}">
      <dgm:prSet/>
      <dgm:spPr/>
      <dgm:t>
        <a:bodyPr/>
        <a:lstStyle/>
        <a:p>
          <a:endParaRPr lang="en-GB"/>
        </a:p>
      </dgm:t>
    </dgm:pt>
    <dgm:pt modelId="{7DEDAEC4-618E-4984-A4C6-4A469FA3871D}" type="sibTrans" cxnId="{35332856-9222-40C6-BBF6-ACE31AB5CB71}">
      <dgm:prSet/>
      <dgm:spPr/>
      <dgm:t>
        <a:bodyPr/>
        <a:lstStyle/>
        <a:p>
          <a:endParaRPr lang="en-GB"/>
        </a:p>
      </dgm:t>
    </dgm:pt>
    <dgm:pt modelId="{3F445F08-5A5D-41D9-87B4-92D953A2A6C5}">
      <dgm:prSet custT="1"/>
      <dgm:spPr/>
      <dgm:t>
        <a:bodyPr/>
        <a:lstStyle/>
        <a:p>
          <a:pPr rtl="0"/>
          <a:r>
            <a:rPr lang="en-GB" sz="900" dirty="0"/>
            <a:t>“Blinded” </a:t>
          </a:r>
        </a:p>
      </dgm:t>
    </dgm:pt>
    <dgm:pt modelId="{67E383B4-9745-4458-94A7-2E0148B01752}" type="parTrans" cxnId="{AFE797E1-04D0-4B44-AAA2-BA3E4D38FD78}">
      <dgm:prSet/>
      <dgm:spPr/>
      <dgm:t>
        <a:bodyPr/>
        <a:lstStyle/>
        <a:p>
          <a:endParaRPr lang="en-GB"/>
        </a:p>
      </dgm:t>
    </dgm:pt>
    <dgm:pt modelId="{43C40C9B-EEBF-45F0-A468-E3ECC411DA1D}" type="sibTrans" cxnId="{AFE797E1-04D0-4B44-AAA2-BA3E4D38FD78}">
      <dgm:prSet/>
      <dgm:spPr/>
      <dgm:t>
        <a:bodyPr/>
        <a:lstStyle/>
        <a:p>
          <a:endParaRPr lang="en-GB"/>
        </a:p>
      </dgm:t>
    </dgm:pt>
    <dgm:pt modelId="{A8E006CD-1FE6-43A2-9B7A-3925A28A82AE}">
      <dgm:prSet custT="1"/>
      <dgm:spPr/>
      <dgm:t>
        <a:bodyPr/>
        <a:lstStyle/>
        <a:p>
          <a:pPr rtl="0"/>
          <a:r>
            <a:rPr lang="en-GB" sz="900" dirty="0"/>
            <a:t>Commutable materials</a:t>
          </a:r>
        </a:p>
      </dgm:t>
    </dgm:pt>
    <dgm:pt modelId="{2184B584-B24B-46AF-A4AA-6489AE08DB2A}" type="parTrans" cxnId="{2CB4A86F-CF79-4C85-A3B7-7C103119A5FA}">
      <dgm:prSet/>
      <dgm:spPr/>
      <dgm:t>
        <a:bodyPr/>
        <a:lstStyle/>
        <a:p>
          <a:endParaRPr lang="en-GB"/>
        </a:p>
      </dgm:t>
    </dgm:pt>
    <dgm:pt modelId="{2ACE6A33-6F60-4A94-9659-E592323CA418}" type="sibTrans" cxnId="{2CB4A86F-CF79-4C85-A3B7-7C103119A5FA}">
      <dgm:prSet/>
      <dgm:spPr/>
      <dgm:t>
        <a:bodyPr/>
        <a:lstStyle/>
        <a:p>
          <a:endParaRPr lang="en-GB"/>
        </a:p>
      </dgm:t>
    </dgm:pt>
    <dgm:pt modelId="{B86E0153-431B-43AF-B35E-A7E3D976B09B}">
      <dgm:prSet custT="1"/>
      <dgm:spPr/>
      <dgm:t>
        <a:bodyPr/>
        <a:lstStyle/>
        <a:p>
          <a:pPr rtl="0"/>
          <a:r>
            <a:rPr lang="en-GB" sz="900" dirty="0"/>
            <a:t>Challenging samples</a:t>
          </a:r>
        </a:p>
      </dgm:t>
    </dgm:pt>
    <dgm:pt modelId="{A1B18B3E-C707-4A06-8F99-7C8B547467BC}" type="parTrans" cxnId="{65726927-8555-4E95-BD90-DDEEA3875EE3}">
      <dgm:prSet/>
      <dgm:spPr/>
      <dgm:t>
        <a:bodyPr/>
        <a:lstStyle/>
        <a:p>
          <a:endParaRPr lang="en-GB"/>
        </a:p>
      </dgm:t>
    </dgm:pt>
    <dgm:pt modelId="{53BBD8CE-E003-41D6-ADB4-A5A38F110127}" type="sibTrans" cxnId="{65726927-8555-4E95-BD90-DDEEA3875EE3}">
      <dgm:prSet/>
      <dgm:spPr/>
      <dgm:t>
        <a:bodyPr/>
        <a:lstStyle/>
        <a:p>
          <a:endParaRPr lang="en-GB"/>
        </a:p>
      </dgm:t>
    </dgm:pt>
    <dgm:pt modelId="{C34B2A7D-8280-488D-A6F3-6F2E10B0CB6E}">
      <dgm:prSet custT="1"/>
      <dgm:spPr/>
      <dgm:t>
        <a:bodyPr/>
        <a:lstStyle/>
        <a:p>
          <a:pPr rtl="0"/>
          <a:r>
            <a:rPr lang="en-GB" sz="900" dirty="0">
              <a:solidFill>
                <a:srgbClr val="FF0000"/>
              </a:solidFill>
            </a:rPr>
            <a:t>Variable across Schemes (EQALM study  2009) *</a:t>
          </a:r>
        </a:p>
      </dgm:t>
    </dgm:pt>
    <dgm:pt modelId="{65916377-F92A-47BC-B7CF-DE99E2176C17}" type="parTrans" cxnId="{4FA16B70-843A-4D98-B03A-9765018DCA58}">
      <dgm:prSet/>
      <dgm:spPr/>
      <dgm:t>
        <a:bodyPr/>
        <a:lstStyle/>
        <a:p>
          <a:endParaRPr lang="en-GB"/>
        </a:p>
      </dgm:t>
    </dgm:pt>
    <dgm:pt modelId="{26F7A24B-C13D-4AF6-994B-502D77EC232C}" type="sibTrans" cxnId="{4FA16B70-843A-4D98-B03A-9765018DCA58}">
      <dgm:prSet/>
      <dgm:spPr/>
      <dgm:t>
        <a:bodyPr/>
        <a:lstStyle/>
        <a:p>
          <a:endParaRPr lang="en-GB"/>
        </a:p>
      </dgm:t>
    </dgm:pt>
    <dgm:pt modelId="{10B05FD7-1F6B-4C26-B4D7-5490D26DEEF0}">
      <dgm:prSet custT="1"/>
      <dgm:spPr/>
      <dgm:t>
        <a:bodyPr/>
        <a:lstStyle/>
        <a:p>
          <a:r>
            <a:rPr lang="en-GB" sz="900" dirty="0"/>
            <a:t>Where EQA used to assess IVDs, minimum of 6 distributions p.a. (BS EN 14136:2004)</a:t>
          </a:r>
        </a:p>
      </dgm:t>
    </dgm:pt>
    <dgm:pt modelId="{E338E69D-8D86-4895-95F1-A8CC72D5C2E2}" type="parTrans" cxnId="{10977B7A-7F2A-42CB-AD48-6A52753EEC81}">
      <dgm:prSet/>
      <dgm:spPr/>
      <dgm:t>
        <a:bodyPr/>
        <a:lstStyle/>
        <a:p>
          <a:endParaRPr lang="en-GB"/>
        </a:p>
      </dgm:t>
    </dgm:pt>
    <dgm:pt modelId="{0635672A-EEEE-43EA-9588-947FEA4A2FD9}" type="sibTrans" cxnId="{10977B7A-7F2A-42CB-AD48-6A52753EEC81}">
      <dgm:prSet/>
      <dgm:spPr/>
      <dgm:t>
        <a:bodyPr/>
        <a:lstStyle/>
        <a:p>
          <a:endParaRPr lang="en-GB"/>
        </a:p>
      </dgm:t>
    </dgm:pt>
    <dgm:pt modelId="{EA5E2C5B-A236-497A-B66A-FD1299801DE5}">
      <dgm:prSet custT="1"/>
      <dgm:spPr/>
      <dgm:t>
        <a:bodyPr/>
        <a:lstStyle/>
        <a:p>
          <a:r>
            <a:rPr lang="en-GB" sz="900" dirty="0"/>
            <a:t>For core tests - monthly</a:t>
          </a:r>
        </a:p>
      </dgm:t>
    </dgm:pt>
    <dgm:pt modelId="{F82D3B64-2386-4405-ADA3-C68653AB7E43}" type="parTrans" cxnId="{80D3091E-D377-4ED0-AC05-D14CEE388CFE}">
      <dgm:prSet/>
      <dgm:spPr/>
      <dgm:t>
        <a:bodyPr/>
        <a:lstStyle/>
        <a:p>
          <a:endParaRPr lang="en-GB"/>
        </a:p>
      </dgm:t>
    </dgm:pt>
    <dgm:pt modelId="{552182EF-7E39-495D-8A56-D0527278BE04}" type="sibTrans" cxnId="{80D3091E-D377-4ED0-AC05-D14CEE388CFE}">
      <dgm:prSet/>
      <dgm:spPr/>
      <dgm:t>
        <a:bodyPr/>
        <a:lstStyle/>
        <a:p>
          <a:endParaRPr lang="en-GB"/>
        </a:p>
      </dgm:t>
    </dgm:pt>
    <dgm:pt modelId="{F7CE4035-3EDB-4493-B6AE-7ED3E814F49A}">
      <dgm:prSet/>
      <dgm:spPr/>
      <dgm:t>
        <a:bodyPr/>
        <a:lstStyle/>
        <a:p>
          <a:pPr rtl="0"/>
          <a:r>
            <a:rPr lang="en-GB" dirty="0">
              <a:solidFill>
                <a:srgbClr val="FF0000"/>
              </a:solidFill>
            </a:rPr>
            <a:t>Clinically relevant</a:t>
          </a:r>
        </a:p>
        <a:p>
          <a:pPr rtl="0"/>
          <a:r>
            <a:rPr lang="en-GB" dirty="0"/>
            <a:t>Range and number of samples</a:t>
          </a:r>
        </a:p>
      </dgm:t>
    </dgm:pt>
    <dgm:pt modelId="{348E4429-D369-47DB-9FDA-F425408D8027}" type="parTrans" cxnId="{5B6E28E0-2A80-41AE-9DC8-E3423CE6625A}">
      <dgm:prSet/>
      <dgm:spPr/>
      <dgm:t>
        <a:bodyPr/>
        <a:lstStyle/>
        <a:p>
          <a:endParaRPr lang="en-GB"/>
        </a:p>
      </dgm:t>
    </dgm:pt>
    <dgm:pt modelId="{38A6A2E7-7020-4D9C-B30C-D3A9FA6DB4BA}" type="sibTrans" cxnId="{5B6E28E0-2A80-41AE-9DC8-E3423CE6625A}">
      <dgm:prSet/>
      <dgm:spPr/>
      <dgm:t>
        <a:bodyPr/>
        <a:lstStyle/>
        <a:p>
          <a:endParaRPr lang="en-GB"/>
        </a:p>
      </dgm:t>
    </dgm:pt>
    <dgm:pt modelId="{72E1A2D6-6567-4A2E-B005-B69A45CE20C5}">
      <dgm:prSet custT="1"/>
      <dgm:spPr/>
      <dgm:t>
        <a:bodyPr/>
        <a:lstStyle/>
        <a:p>
          <a:pPr rtl="0"/>
          <a:r>
            <a:rPr lang="en-GB" sz="1200" dirty="0">
              <a:solidFill>
                <a:srgbClr val="FF0000"/>
              </a:solidFill>
            </a:rPr>
            <a:t>Clinically relevant performance criteria</a:t>
          </a:r>
        </a:p>
      </dgm:t>
    </dgm:pt>
    <dgm:pt modelId="{B0CFB52E-5D0A-4CE4-BC7C-2F90413D15FB}" type="parTrans" cxnId="{5316B760-E1EE-45C2-9543-EB3685AA7C60}">
      <dgm:prSet/>
      <dgm:spPr/>
      <dgm:t>
        <a:bodyPr/>
        <a:lstStyle/>
        <a:p>
          <a:endParaRPr lang="en-GB"/>
        </a:p>
      </dgm:t>
    </dgm:pt>
    <dgm:pt modelId="{AA46145B-4501-4A95-AAEC-A391482BE0D6}" type="sibTrans" cxnId="{5316B760-E1EE-45C2-9543-EB3685AA7C60}">
      <dgm:prSet/>
      <dgm:spPr/>
      <dgm:t>
        <a:bodyPr/>
        <a:lstStyle/>
        <a:p>
          <a:endParaRPr lang="en-GB"/>
        </a:p>
      </dgm:t>
    </dgm:pt>
    <dgm:pt modelId="{F3CB011B-D39C-43E9-A00F-0B9B3D48D026}">
      <dgm:prSet custT="1"/>
      <dgm:spPr/>
      <dgm:t>
        <a:bodyPr/>
        <a:lstStyle/>
        <a:p>
          <a:pPr rtl="0"/>
          <a:r>
            <a:rPr lang="en-GB" sz="1200" dirty="0">
              <a:solidFill>
                <a:srgbClr val="FF0000"/>
              </a:solidFill>
            </a:rPr>
            <a:t>Based on clinical outcomes</a:t>
          </a:r>
        </a:p>
      </dgm:t>
    </dgm:pt>
    <dgm:pt modelId="{6F3EC65D-5307-4AD8-9EB6-12F840E8031F}" type="parTrans" cxnId="{79433A7C-7824-492C-92B8-B4E946F3CC3B}">
      <dgm:prSet/>
      <dgm:spPr/>
      <dgm:t>
        <a:bodyPr/>
        <a:lstStyle/>
        <a:p>
          <a:endParaRPr lang="en-GB"/>
        </a:p>
      </dgm:t>
    </dgm:pt>
    <dgm:pt modelId="{B54EA924-1EB1-49F9-A025-F3C98C129515}" type="sibTrans" cxnId="{79433A7C-7824-492C-92B8-B4E946F3CC3B}">
      <dgm:prSet/>
      <dgm:spPr/>
      <dgm:t>
        <a:bodyPr/>
        <a:lstStyle/>
        <a:p>
          <a:endParaRPr lang="en-GB"/>
        </a:p>
      </dgm:t>
    </dgm:pt>
    <dgm:pt modelId="{55447310-0315-4B62-8F6B-D1064AA35AC0}">
      <dgm:prSet custT="1"/>
      <dgm:spPr/>
      <dgm:t>
        <a:bodyPr/>
        <a:lstStyle/>
        <a:p>
          <a:pPr rtl="0"/>
          <a:r>
            <a:rPr lang="en-GB" sz="1200" dirty="0">
              <a:solidFill>
                <a:srgbClr val="FF0000"/>
              </a:solidFill>
            </a:rPr>
            <a:t>Based on biological variation </a:t>
          </a:r>
        </a:p>
      </dgm:t>
    </dgm:pt>
    <dgm:pt modelId="{4CDF1BCD-5E03-4350-89DF-D2C78D405550}" type="parTrans" cxnId="{76D4DE07-95A8-48A0-B1D9-9B479E04383F}">
      <dgm:prSet/>
      <dgm:spPr/>
      <dgm:t>
        <a:bodyPr/>
        <a:lstStyle/>
        <a:p>
          <a:endParaRPr lang="en-GB"/>
        </a:p>
      </dgm:t>
    </dgm:pt>
    <dgm:pt modelId="{9BDA4B9B-2A96-446D-BA23-2DE5B73D05A3}" type="sibTrans" cxnId="{76D4DE07-95A8-48A0-B1D9-9B479E04383F}">
      <dgm:prSet/>
      <dgm:spPr/>
      <dgm:t>
        <a:bodyPr/>
        <a:lstStyle/>
        <a:p>
          <a:endParaRPr lang="en-GB"/>
        </a:p>
      </dgm:t>
    </dgm:pt>
    <dgm:pt modelId="{DC6268DD-61D0-4DC4-ABCD-36EF603C367B}">
      <dgm:prSet custT="1"/>
      <dgm:spPr/>
      <dgm:t>
        <a:bodyPr/>
        <a:lstStyle/>
        <a:p>
          <a:pPr rtl="0"/>
          <a:r>
            <a:rPr lang="en-GB" sz="1200" dirty="0"/>
            <a:t>Working towards</a:t>
          </a:r>
        </a:p>
      </dgm:t>
    </dgm:pt>
    <dgm:pt modelId="{D2FCACC2-E65E-40D1-97A1-6AFDC06BAD21}" type="parTrans" cxnId="{BC67FB65-93C3-4B79-B74C-66A0B2856A41}">
      <dgm:prSet/>
      <dgm:spPr/>
      <dgm:t>
        <a:bodyPr/>
        <a:lstStyle/>
        <a:p>
          <a:endParaRPr lang="en-GB"/>
        </a:p>
      </dgm:t>
    </dgm:pt>
    <dgm:pt modelId="{41D62C75-C61B-40BC-AD21-D7247400F863}" type="sibTrans" cxnId="{BC67FB65-93C3-4B79-B74C-66A0B2856A41}">
      <dgm:prSet/>
      <dgm:spPr/>
      <dgm:t>
        <a:bodyPr/>
        <a:lstStyle/>
        <a:p>
          <a:endParaRPr lang="en-GB"/>
        </a:p>
      </dgm:t>
    </dgm:pt>
    <dgm:pt modelId="{BEB29A0E-B21A-4F85-A79A-284D9679BDD4}">
      <dgm:prSet custT="1"/>
      <dgm:spPr/>
      <dgm:t>
        <a:bodyPr/>
        <a:lstStyle/>
        <a:p>
          <a:pPr rtl="0"/>
          <a:r>
            <a:rPr lang="en-GB" sz="1200" dirty="0"/>
            <a:t>Has QMS</a:t>
          </a:r>
        </a:p>
      </dgm:t>
    </dgm:pt>
    <dgm:pt modelId="{D44D57A8-E597-4BEA-A5C9-87C3784C3AEB}" type="parTrans" cxnId="{6E849A90-04DC-4F75-9B78-33CD16EECE32}">
      <dgm:prSet/>
      <dgm:spPr/>
      <dgm:t>
        <a:bodyPr/>
        <a:lstStyle/>
        <a:p>
          <a:endParaRPr lang="en-GB"/>
        </a:p>
      </dgm:t>
    </dgm:pt>
    <dgm:pt modelId="{2E49EBC9-756E-48A6-8855-4BEA363F8DFA}" type="sibTrans" cxnId="{6E849A90-04DC-4F75-9B78-33CD16EECE32}">
      <dgm:prSet/>
      <dgm:spPr/>
      <dgm:t>
        <a:bodyPr/>
        <a:lstStyle/>
        <a:p>
          <a:endParaRPr lang="en-GB"/>
        </a:p>
      </dgm:t>
    </dgm:pt>
    <dgm:pt modelId="{69F3C2EE-AB52-41F5-9E8F-EF0DA162F59C}" type="pres">
      <dgm:prSet presAssocID="{97DA6025-6A10-44B4-9CBB-3841146E99B8}" presName="Name0" presStyleCnt="0">
        <dgm:presLayoutVars>
          <dgm:dir/>
          <dgm:animLvl val="lvl"/>
          <dgm:resizeHandles val="exact"/>
        </dgm:presLayoutVars>
      </dgm:prSet>
      <dgm:spPr/>
    </dgm:pt>
    <dgm:pt modelId="{1FDCE7AE-7D4D-460F-AA58-D17683D077DC}" type="pres">
      <dgm:prSet presAssocID="{12EA8DD9-1FD2-45E9-989A-8EA5AD1D18D9}" presName="linNode" presStyleCnt="0"/>
      <dgm:spPr/>
    </dgm:pt>
    <dgm:pt modelId="{86945C8C-E317-4759-939A-10666A797539}" type="pres">
      <dgm:prSet presAssocID="{12EA8DD9-1FD2-45E9-989A-8EA5AD1D18D9}" presName="parentText" presStyleLbl="node1" presStyleIdx="0" presStyleCnt="4">
        <dgm:presLayoutVars>
          <dgm:chMax val="1"/>
          <dgm:bulletEnabled val="1"/>
        </dgm:presLayoutVars>
      </dgm:prSet>
      <dgm:spPr/>
    </dgm:pt>
    <dgm:pt modelId="{674B7617-2538-4561-879A-891D4450FF1F}" type="pres">
      <dgm:prSet presAssocID="{12EA8DD9-1FD2-45E9-989A-8EA5AD1D18D9}" presName="descendantText" presStyleLbl="alignAccFollowNode1" presStyleIdx="0" presStyleCnt="4" custLinFactNeighborX="658" custLinFactNeighborY="4457">
        <dgm:presLayoutVars>
          <dgm:bulletEnabled val="1"/>
        </dgm:presLayoutVars>
      </dgm:prSet>
      <dgm:spPr/>
    </dgm:pt>
    <dgm:pt modelId="{8FABE55D-98F5-4A2C-A33D-43031BA298D4}" type="pres">
      <dgm:prSet presAssocID="{30C027A6-5FC5-4BC5-87CD-B7E750253478}" presName="sp" presStyleCnt="0"/>
      <dgm:spPr/>
    </dgm:pt>
    <dgm:pt modelId="{200657DA-7686-4906-B41C-AC61E4BCD497}" type="pres">
      <dgm:prSet presAssocID="{1C310D44-827F-432D-81D6-E2149D27ABD8}" presName="linNode" presStyleCnt="0"/>
      <dgm:spPr/>
    </dgm:pt>
    <dgm:pt modelId="{201FFBD1-523A-4EB5-BD8E-F09EE83A4C6F}" type="pres">
      <dgm:prSet presAssocID="{1C310D44-827F-432D-81D6-E2149D27ABD8}" presName="parentText" presStyleLbl="node1" presStyleIdx="1" presStyleCnt="4">
        <dgm:presLayoutVars>
          <dgm:chMax val="1"/>
          <dgm:bulletEnabled val="1"/>
        </dgm:presLayoutVars>
      </dgm:prSet>
      <dgm:spPr/>
    </dgm:pt>
    <dgm:pt modelId="{699BECFA-AF5B-4968-A040-F64744ED0101}" type="pres">
      <dgm:prSet presAssocID="{1C310D44-827F-432D-81D6-E2149D27ABD8}" presName="descendantText" presStyleLbl="alignAccFollowNode1" presStyleIdx="1" presStyleCnt="4">
        <dgm:presLayoutVars>
          <dgm:bulletEnabled val="1"/>
        </dgm:presLayoutVars>
      </dgm:prSet>
      <dgm:spPr/>
    </dgm:pt>
    <dgm:pt modelId="{7311FF69-63D4-4E09-8C44-D8A8974D8BC7}" type="pres">
      <dgm:prSet presAssocID="{9BED0132-F8C4-445C-A72E-F502111A3120}" presName="sp" presStyleCnt="0"/>
      <dgm:spPr/>
    </dgm:pt>
    <dgm:pt modelId="{53174D53-7996-43A5-94D3-166A459D2767}" type="pres">
      <dgm:prSet presAssocID="{F7CE4035-3EDB-4493-B6AE-7ED3E814F49A}" presName="linNode" presStyleCnt="0"/>
      <dgm:spPr/>
    </dgm:pt>
    <dgm:pt modelId="{6B4342D9-8FCE-47FA-BA73-574358BC508F}" type="pres">
      <dgm:prSet presAssocID="{F7CE4035-3EDB-4493-B6AE-7ED3E814F49A}" presName="parentText" presStyleLbl="node1" presStyleIdx="2" presStyleCnt="4" custLinFactNeighborX="1528" custLinFactNeighborY="130">
        <dgm:presLayoutVars>
          <dgm:chMax val="1"/>
          <dgm:bulletEnabled val="1"/>
        </dgm:presLayoutVars>
      </dgm:prSet>
      <dgm:spPr/>
    </dgm:pt>
    <dgm:pt modelId="{8654F218-7DE0-421D-AD9E-F8EABE7C1339}" type="pres">
      <dgm:prSet presAssocID="{F7CE4035-3EDB-4493-B6AE-7ED3E814F49A}" presName="descendantText" presStyleLbl="alignAccFollowNode1" presStyleIdx="2" presStyleCnt="4">
        <dgm:presLayoutVars>
          <dgm:bulletEnabled val="1"/>
        </dgm:presLayoutVars>
      </dgm:prSet>
      <dgm:spPr/>
    </dgm:pt>
    <dgm:pt modelId="{9C140F24-7C0B-48A7-8B81-809E4752982B}" type="pres">
      <dgm:prSet presAssocID="{38A6A2E7-7020-4D9C-B30C-D3A9FA6DB4BA}" presName="sp" presStyleCnt="0"/>
      <dgm:spPr/>
    </dgm:pt>
    <dgm:pt modelId="{79F1E52E-FE4E-40C3-BADA-713059283A67}" type="pres">
      <dgm:prSet presAssocID="{72E1A2D6-6567-4A2E-B005-B69A45CE20C5}" presName="linNode" presStyleCnt="0"/>
      <dgm:spPr/>
    </dgm:pt>
    <dgm:pt modelId="{801F6BCA-22EE-4351-9EFC-9DEBEC0F18EA}" type="pres">
      <dgm:prSet presAssocID="{72E1A2D6-6567-4A2E-B005-B69A45CE20C5}" presName="parentText" presStyleLbl="node1" presStyleIdx="3" presStyleCnt="4" custLinFactNeighborX="2717" custLinFactNeighborY="-1499">
        <dgm:presLayoutVars>
          <dgm:chMax val="1"/>
          <dgm:bulletEnabled val="1"/>
        </dgm:presLayoutVars>
      </dgm:prSet>
      <dgm:spPr/>
    </dgm:pt>
    <dgm:pt modelId="{B1E65B90-C022-435C-833D-439F54004BD2}" type="pres">
      <dgm:prSet presAssocID="{72E1A2D6-6567-4A2E-B005-B69A45CE20C5}" presName="descendantText" presStyleLbl="alignAccFollowNode1" presStyleIdx="3" presStyleCnt="4">
        <dgm:presLayoutVars>
          <dgm:bulletEnabled val="1"/>
        </dgm:presLayoutVars>
      </dgm:prSet>
      <dgm:spPr/>
    </dgm:pt>
  </dgm:ptLst>
  <dgm:cxnLst>
    <dgm:cxn modelId="{76D4DE07-95A8-48A0-B1D9-9B479E04383F}" srcId="{72E1A2D6-6567-4A2E-B005-B69A45CE20C5}" destId="{55447310-0315-4B62-8F6B-D1064AA35AC0}" srcOrd="1" destOrd="0" parTransId="{4CDF1BCD-5E03-4350-89DF-D2C78D405550}" sibTransId="{9BDA4B9B-2A96-446D-BA23-2DE5B73D05A3}"/>
    <dgm:cxn modelId="{C01B6B0D-7269-447B-8BB9-9E38B9E2DDE5}" type="presOf" srcId="{3F445F08-5A5D-41D9-87B4-92D953A2A6C5}" destId="{8654F218-7DE0-421D-AD9E-F8EABE7C1339}" srcOrd="0" destOrd="2" presId="urn:microsoft.com/office/officeart/2005/8/layout/vList5"/>
    <dgm:cxn modelId="{80D3091E-D377-4ED0-AC05-D14CEE388CFE}" srcId="{1C310D44-827F-432D-81D6-E2149D27ABD8}" destId="{EA5E2C5B-A236-497A-B66A-FD1299801DE5}" srcOrd="2" destOrd="0" parTransId="{F82D3B64-2386-4405-ADA3-C68653AB7E43}" sibTransId="{552182EF-7E39-495D-8A56-D0527278BE04}"/>
    <dgm:cxn modelId="{6128B620-3CAE-46CB-AF39-333858EFEBDE}" type="presOf" srcId="{12EA8DD9-1FD2-45E9-989A-8EA5AD1D18D9}" destId="{86945C8C-E317-4759-939A-10666A797539}" srcOrd="0" destOrd="0" presId="urn:microsoft.com/office/officeart/2005/8/layout/vList5"/>
    <dgm:cxn modelId="{65726927-8555-4E95-BD90-DDEEA3875EE3}" srcId="{F7CE4035-3EDB-4493-B6AE-7ED3E814F49A}" destId="{B86E0153-431B-43AF-B35E-A7E3D976B09B}" srcOrd="4" destOrd="0" parTransId="{A1B18B3E-C707-4A06-8F99-7C8B547467BC}" sibTransId="{53BBD8CE-E003-41D6-ADB4-A5A38F110127}"/>
    <dgm:cxn modelId="{89A7E427-B080-40AA-B63F-F9BD8AA32F08}" srcId="{97DA6025-6A10-44B4-9CBB-3841146E99B8}" destId="{1C310D44-827F-432D-81D6-E2149D27ABD8}" srcOrd="1" destOrd="0" parTransId="{10C91A91-BA8B-4DA3-9882-49108A41B93D}" sibTransId="{9BED0132-F8C4-445C-A72E-F502111A3120}"/>
    <dgm:cxn modelId="{7066EC27-ADA9-42FB-9D47-818415A052D1}" type="presOf" srcId="{1C310D44-827F-432D-81D6-E2149D27ABD8}" destId="{201FFBD1-523A-4EB5-BD8E-F09EE83A4C6F}" srcOrd="0" destOrd="0" presId="urn:microsoft.com/office/officeart/2005/8/layout/vList5"/>
    <dgm:cxn modelId="{E6F2052A-80BC-4F3F-AD9A-1281B9814CCB}" type="presOf" srcId="{97DA6025-6A10-44B4-9CBB-3841146E99B8}" destId="{69F3C2EE-AB52-41F5-9E8F-EF0DA162F59C}" srcOrd="0" destOrd="0" presId="urn:microsoft.com/office/officeart/2005/8/layout/vList5"/>
    <dgm:cxn modelId="{5316B760-E1EE-45C2-9543-EB3685AA7C60}" srcId="{97DA6025-6A10-44B4-9CBB-3841146E99B8}" destId="{72E1A2D6-6567-4A2E-B005-B69A45CE20C5}" srcOrd="3" destOrd="0" parTransId="{B0CFB52E-5D0A-4CE4-BC7C-2F90413D15FB}" sibTransId="{AA46145B-4501-4A95-AAEC-A391482BE0D6}"/>
    <dgm:cxn modelId="{F0D48D61-5A72-487A-94DF-EB7C2F1922F3}" type="presOf" srcId="{55447310-0315-4B62-8F6B-D1064AA35AC0}" destId="{B1E65B90-C022-435C-833D-439F54004BD2}" srcOrd="0" destOrd="1" presId="urn:microsoft.com/office/officeart/2005/8/layout/vList5"/>
    <dgm:cxn modelId="{331A9A62-4075-40E1-A2FF-680D9AE460BB}" type="presOf" srcId="{5AFDE803-27CD-4103-A19D-7BC8FFCC2D46}" destId="{674B7617-2538-4561-879A-891D4450FF1F}" srcOrd="0" destOrd="0" presId="urn:microsoft.com/office/officeart/2005/8/layout/vList5"/>
    <dgm:cxn modelId="{BC67FB65-93C3-4B79-B74C-66A0B2856A41}" srcId="{12EA8DD9-1FD2-45E9-989A-8EA5AD1D18D9}" destId="{DC6268DD-61D0-4DC4-ABCD-36EF603C367B}" srcOrd="1" destOrd="0" parTransId="{D2FCACC2-E65E-40D1-97A1-6AFDC06BAD21}" sibTransId="{41D62C75-C61B-40BC-AD21-D7247400F863}"/>
    <dgm:cxn modelId="{FE53A046-972C-489A-A24B-612AC6913B69}" type="presOf" srcId="{6CEC5F88-C0AC-4966-9048-70EFE0587E19}" destId="{8654F218-7DE0-421D-AD9E-F8EABE7C1339}" srcOrd="0" destOrd="0" presId="urn:microsoft.com/office/officeart/2005/8/layout/vList5"/>
    <dgm:cxn modelId="{A42C5E6A-1ABB-4CCE-84BB-8D7AAFE49045}" srcId="{F7CE4035-3EDB-4493-B6AE-7ED3E814F49A}" destId="{6CEC5F88-C0AC-4966-9048-70EFE0587E19}" srcOrd="0" destOrd="0" parTransId="{7B2D0718-167B-4F05-A232-7D7A684977EF}" sibTransId="{26B63F6F-2D1A-4920-86D1-5A1843C5B6D0}"/>
    <dgm:cxn modelId="{238E746F-3002-4B7A-8F08-91AD0A794BB0}" type="presOf" srcId="{A8E006CD-1FE6-43A2-9B7A-3925A28A82AE}" destId="{8654F218-7DE0-421D-AD9E-F8EABE7C1339}" srcOrd="0" destOrd="3" presId="urn:microsoft.com/office/officeart/2005/8/layout/vList5"/>
    <dgm:cxn modelId="{2CB4A86F-CF79-4C85-A3B7-7C103119A5FA}" srcId="{F7CE4035-3EDB-4493-B6AE-7ED3E814F49A}" destId="{A8E006CD-1FE6-43A2-9B7A-3925A28A82AE}" srcOrd="3" destOrd="0" parTransId="{2184B584-B24B-46AF-A4AA-6489AE08DB2A}" sibTransId="{2ACE6A33-6F60-4A94-9659-E592323CA418}"/>
    <dgm:cxn modelId="{4FA16B70-843A-4D98-B03A-9765018DCA58}" srcId="{1C310D44-827F-432D-81D6-E2149D27ABD8}" destId="{C34B2A7D-8280-488D-A6F3-6F2E10B0CB6E}" srcOrd="0" destOrd="0" parTransId="{65916377-F92A-47BC-B7CF-DE99E2176C17}" sibTransId="{26F7A24B-C13D-4AF6-994B-502D77EC232C}"/>
    <dgm:cxn modelId="{8BFC1E73-247C-4C3E-A129-1927E6B92AFD}" type="presOf" srcId="{BEB29A0E-B21A-4F85-A79A-284D9679BDD4}" destId="{674B7617-2538-4561-879A-891D4450FF1F}" srcOrd="0" destOrd="2" presId="urn:microsoft.com/office/officeart/2005/8/layout/vList5"/>
    <dgm:cxn modelId="{35332856-9222-40C6-BBF6-ACE31AB5CB71}" srcId="{F7CE4035-3EDB-4493-B6AE-7ED3E814F49A}" destId="{A82F300A-DF43-4DCF-B37A-24810FFCE17B}" srcOrd="1" destOrd="0" parTransId="{65B14823-B877-4A7C-98B5-8174CCFC2330}" sibTransId="{7DEDAEC4-618E-4984-A4C6-4A469FA3871D}"/>
    <dgm:cxn modelId="{10977B7A-7F2A-42CB-AD48-6A52753EEC81}" srcId="{1C310D44-827F-432D-81D6-E2149D27ABD8}" destId="{10B05FD7-1F6B-4C26-B4D7-5490D26DEEF0}" srcOrd="1" destOrd="0" parTransId="{E338E69D-8D86-4895-95F1-A8CC72D5C2E2}" sibTransId="{0635672A-EEEE-43EA-9588-947FEA4A2FD9}"/>
    <dgm:cxn modelId="{79433A7C-7824-492C-92B8-B4E946F3CC3B}" srcId="{72E1A2D6-6567-4A2E-B005-B69A45CE20C5}" destId="{F3CB011B-D39C-43E9-A00F-0B9B3D48D026}" srcOrd="0" destOrd="0" parTransId="{6F3EC65D-5307-4AD8-9EB6-12F840E8031F}" sibTransId="{B54EA924-1EB1-49F9-A025-F3C98C129515}"/>
    <dgm:cxn modelId="{AB49918D-59D1-447A-A449-5DA9223B1095}" type="presOf" srcId="{A82F300A-DF43-4DCF-B37A-24810FFCE17B}" destId="{8654F218-7DE0-421D-AD9E-F8EABE7C1339}" srcOrd="0" destOrd="1" presId="urn:microsoft.com/office/officeart/2005/8/layout/vList5"/>
    <dgm:cxn modelId="{6E849A90-04DC-4F75-9B78-33CD16EECE32}" srcId="{12EA8DD9-1FD2-45E9-989A-8EA5AD1D18D9}" destId="{BEB29A0E-B21A-4F85-A79A-284D9679BDD4}" srcOrd="2" destOrd="0" parTransId="{D44D57A8-E597-4BEA-A5C9-87C3784C3AEB}" sibTransId="{2E49EBC9-756E-48A6-8855-4BEA363F8DFA}"/>
    <dgm:cxn modelId="{116CD095-5A82-4DC5-8F24-E47DBB8564C5}" type="presOf" srcId="{F3CB011B-D39C-43E9-A00F-0B9B3D48D026}" destId="{B1E65B90-C022-435C-833D-439F54004BD2}" srcOrd="0" destOrd="0" presId="urn:microsoft.com/office/officeart/2005/8/layout/vList5"/>
    <dgm:cxn modelId="{FF065CA0-5673-44C9-B741-C31348DB0A47}" type="presOf" srcId="{10B05FD7-1F6B-4C26-B4D7-5490D26DEEF0}" destId="{699BECFA-AF5B-4968-A040-F64744ED0101}" srcOrd="0" destOrd="1" presId="urn:microsoft.com/office/officeart/2005/8/layout/vList5"/>
    <dgm:cxn modelId="{867849A3-F49F-40E2-B717-3A6B4153F358}" srcId="{12EA8DD9-1FD2-45E9-989A-8EA5AD1D18D9}" destId="{5AFDE803-27CD-4103-A19D-7BC8FFCC2D46}" srcOrd="0" destOrd="0" parTransId="{3D0A7BB6-B669-474D-B390-075FBFD6A366}" sibTransId="{3A0B9D2E-BCAA-4008-9583-9592BA7845CF}"/>
    <dgm:cxn modelId="{AF0B07B5-4E0A-4147-AB73-186F3000FDE7}" type="presOf" srcId="{EA5E2C5B-A236-497A-B66A-FD1299801DE5}" destId="{699BECFA-AF5B-4968-A040-F64744ED0101}" srcOrd="0" destOrd="2" presId="urn:microsoft.com/office/officeart/2005/8/layout/vList5"/>
    <dgm:cxn modelId="{6A47DEB6-2AD4-40BE-9BD2-30724C0EF7B7}" type="presOf" srcId="{B86E0153-431B-43AF-B35E-A7E3D976B09B}" destId="{8654F218-7DE0-421D-AD9E-F8EABE7C1339}" srcOrd="0" destOrd="4" presId="urn:microsoft.com/office/officeart/2005/8/layout/vList5"/>
    <dgm:cxn modelId="{BA3862D3-EBA6-4DD1-9F19-05BE01A3D57D}" type="presOf" srcId="{C34B2A7D-8280-488D-A6F3-6F2E10B0CB6E}" destId="{699BECFA-AF5B-4968-A040-F64744ED0101}" srcOrd="0" destOrd="0" presId="urn:microsoft.com/office/officeart/2005/8/layout/vList5"/>
    <dgm:cxn modelId="{F781E8D6-7361-4AC8-A65E-5353B4FA6309}" srcId="{97DA6025-6A10-44B4-9CBB-3841146E99B8}" destId="{12EA8DD9-1FD2-45E9-989A-8EA5AD1D18D9}" srcOrd="0" destOrd="0" parTransId="{861545D5-62B7-42B4-9492-6B3C260AA3C8}" sibTransId="{30C027A6-5FC5-4BC5-87CD-B7E750253478}"/>
    <dgm:cxn modelId="{5B6E28E0-2A80-41AE-9DC8-E3423CE6625A}" srcId="{97DA6025-6A10-44B4-9CBB-3841146E99B8}" destId="{F7CE4035-3EDB-4493-B6AE-7ED3E814F49A}" srcOrd="2" destOrd="0" parTransId="{348E4429-D369-47DB-9FDA-F425408D8027}" sibTransId="{38A6A2E7-7020-4D9C-B30C-D3A9FA6DB4BA}"/>
    <dgm:cxn modelId="{AFE797E1-04D0-4B44-AAA2-BA3E4D38FD78}" srcId="{F7CE4035-3EDB-4493-B6AE-7ED3E814F49A}" destId="{3F445F08-5A5D-41D9-87B4-92D953A2A6C5}" srcOrd="2" destOrd="0" parTransId="{67E383B4-9745-4458-94A7-2E0148B01752}" sibTransId="{43C40C9B-EEBF-45F0-A468-E3ECC411DA1D}"/>
    <dgm:cxn modelId="{26E072E5-F911-4FCB-88B9-B088CAD3233D}" type="presOf" srcId="{72E1A2D6-6567-4A2E-B005-B69A45CE20C5}" destId="{801F6BCA-22EE-4351-9EFC-9DEBEC0F18EA}" srcOrd="0" destOrd="0" presId="urn:microsoft.com/office/officeart/2005/8/layout/vList5"/>
    <dgm:cxn modelId="{8A2FEBF5-AF44-4B60-818C-CD323DE650C1}" type="presOf" srcId="{F7CE4035-3EDB-4493-B6AE-7ED3E814F49A}" destId="{6B4342D9-8FCE-47FA-BA73-574358BC508F}" srcOrd="0" destOrd="0" presId="urn:microsoft.com/office/officeart/2005/8/layout/vList5"/>
    <dgm:cxn modelId="{98F20AF8-BE19-47C6-9247-44F69E9C1CB0}" type="presOf" srcId="{DC6268DD-61D0-4DC4-ABCD-36EF603C367B}" destId="{674B7617-2538-4561-879A-891D4450FF1F}" srcOrd="0" destOrd="1" presId="urn:microsoft.com/office/officeart/2005/8/layout/vList5"/>
    <dgm:cxn modelId="{BAACB7B6-8F15-49C7-8E98-B2CBFCBE901A}" type="presParOf" srcId="{69F3C2EE-AB52-41F5-9E8F-EF0DA162F59C}" destId="{1FDCE7AE-7D4D-460F-AA58-D17683D077DC}" srcOrd="0" destOrd="0" presId="urn:microsoft.com/office/officeart/2005/8/layout/vList5"/>
    <dgm:cxn modelId="{112F2DF0-E4EA-46F5-9D32-F60624D1D316}" type="presParOf" srcId="{1FDCE7AE-7D4D-460F-AA58-D17683D077DC}" destId="{86945C8C-E317-4759-939A-10666A797539}" srcOrd="0" destOrd="0" presId="urn:microsoft.com/office/officeart/2005/8/layout/vList5"/>
    <dgm:cxn modelId="{27F69793-6F9E-4C50-BA7E-0CC0F8AB1D02}" type="presParOf" srcId="{1FDCE7AE-7D4D-460F-AA58-D17683D077DC}" destId="{674B7617-2538-4561-879A-891D4450FF1F}" srcOrd="1" destOrd="0" presId="urn:microsoft.com/office/officeart/2005/8/layout/vList5"/>
    <dgm:cxn modelId="{1A2D0135-17B4-4A8B-94BF-87C2CA72BFC7}" type="presParOf" srcId="{69F3C2EE-AB52-41F5-9E8F-EF0DA162F59C}" destId="{8FABE55D-98F5-4A2C-A33D-43031BA298D4}" srcOrd="1" destOrd="0" presId="urn:microsoft.com/office/officeart/2005/8/layout/vList5"/>
    <dgm:cxn modelId="{9995F31C-93EC-407A-9CA8-0D619AB1AD47}" type="presParOf" srcId="{69F3C2EE-AB52-41F5-9E8F-EF0DA162F59C}" destId="{200657DA-7686-4906-B41C-AC61E4BCD497}" srcOrd="2" destOrd="0" presId="urn:microsoft.com/office/officeart/2005/8/layout/vList5"/>
    <dgm:cxn modelId="{0452304C-8127-4F37-89C1-B26845CD114F}" type="presParOf" srcId="{200657DA-7686-4906-B41C-AC61E4BCD497}" destId="{201FFBD1-523A-4EB5-BD8E-F09EE83A4C6F}" srcOrd="0" destOrd="0" presId="urn:microsoft.com/office/officeart/2005/8/layout/vList5"/>
    <dgm:cxn modelId="{277BA65D-7C28-4D75-A394-E8DA415136BF}" type="presParOf" srcId="{200657DA-7686-4906-B41C-AC61E4BCD497}" destId="{699BECFA-AF5B-4968-A040-F64744ED0101}" srcOrd="1" destOrd="0" presId="urn:microsoft.com/office/officeart/2005/8/layout/vList5"/>
    <dgm:cxn modelId="{7BBF8E0B-0520-4301-A90E-2B512A13E108}" type="presParOf" srcId="{69F3C2EE-AB52-41F5-9E8F-EF0DA162F59C}" destId="{7311FF69-63D4-4E09-8C44-D8A8974D8BC7}" srcOrd="3" destOrd="0" presId="urn:microsoft.com/office/officeart/2005/8/layout/vList5"/>
    <dgm:cxn modelId="{F16164F2-9BE8-4F69-AF95-B586275D6C98}" type="presParOf" srcId="{69F3C2EE-AB52-41F5-9E8F-EF0DA162F59C}" destId="{53174D53-7996-43A5-94D3-166A459D2767}" srcOrd="4" destOrd="0" presId="urn:microsoft.com/office/officeart/2005/8/layout/vList5"/>
    <dgm:cxn modelId="{57015267-D95C-4DA2-8790-2ADBC2D14986}" type="presParOf" srcId="{53174D53-7996-43A5-94D3-166A459D2767}" destId="{6B4342D9-8FCE-47FA-BA73-574358BC508F}" srcOrd="0" destOrd="0" presId="urn:microsoft.com/office/officeart/2005/8/layout/vList5"/>
    <dgm:cxn modelId="{1AD5CDD0-7D1C-4FE6-86A0-056F26620A15}" type="presParOf" srcId="{53174D53-7996-43A5-94D3-166A459D2767}" destId="{8654F218-7DE0-421D-AD9E-F8EABE7C1339}" srcOrd="1" destOrd="0" presId="urn:microsoft.com/office/officeart/2005/8/layout/vList5"/>
    <dgm:cxn modelId="{F8DD4D63-CFBA-48BA-8D6B-FEE0CEB924C0}" type="presParOf" srcId="{69F3C2EE-AB52-41F5-9E8F-EF0DA162F59C}" destId="{9C140F24-7C0B-48A7-8B81-809E4752982B}" srcOrd="5" destOrd="0" presId="urn:microsoft.com/office/officeart/2005/8/layout/vList5"/>
    <dgm:cxn modelId="{58530F9E-2B6A-42C4-8144-E61E1361645E}" type="presParOf" srcId="{69F3C2EE-AB52-41F5-9E8F-EF0DA162F59C}" destId="{79F1E52E-FE4E-40C3-BADA-713059283A67}" srcOrd="6" destOrd="0" presId="urn:microsoft.com/office/officeart/2005/8/layout/vList5"/>
    <dgm:cxn modelId="{D675543E-1010-491B-850C-5E737973B00D}" type="presParOf" srcId="{79F1E52E-FE4E-40C3-BADA-713059283A67}" destId="{801F6BCA-22EE-4351-9EFC-9DEBEC0F18EA}" srcOrd="0" destOrd="0" presId="urn:microsoft.com/office/officeart/2005/8/layout/vList5"/>
    <dgm:cxn modelId="{B0DEA276-BBD5-4F35-AF19-2397CCEE385A}" type="presParOf" srcId="{79F1E52E-FE4E-40C3-BADA-713059283A67}" destId="{B1E65B90-C022-435C-833D-439F54004BD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CF8055-65CC-42B3-AE73-AF5639D7AF76}"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GB"/>
        </a:p>
      </dgm:t>
    </dgm:pt>
    <dgm:pt modelId="{5D6EC00E-9A34-470F-B847-4D3B7D3CF520}">
      <dgm:prSet/>
      <dgm:spPr/>
      <dgm:t>
        <a:bodyPr/>
        <a:lstStyle/>
        <a:p>
          <a:pPr rtl="0"/>
          <a:r>
            <a:rPr lang="en-GB" dirty="0"/>
            <a:t>Scheme designed and overseen by appropriately competent professionals</a:t>
          </a:r>
        </a:p>
      </dgm:t>
    </dgm:pt>
    <dgm:pt modelId="{77237708-3DE2-44EE-9269-110B9352B651}" type="parTrans" cxnId="{FF4D3BB7-CA99-4334-9C83-18A5D31632DF}">
      <dgm:prSet/>
      <dgm:spPr/>
      <dgm:t>
        <a:bodyPr/>
        <a:lstStyle/>
        <a:p>
          <a:endParaRPr lang="en-GB"/>
        </a:p>
      </dgm:t>
    </dgm:pt>
    <dgm:pt modelId="{E117D3FF-1B86-4718-B481-D50A5A1D0CE4}" type="sibTrans" cxnId="{FF4D3BB7-CA99-4334-9C83-18A5D31632DF}">
      <dgm:prSet/>
      <dgm:spPr/>
      <dgm:t>
        <a:bodyPr/>
        <a:lstStyle/>
        <a:p>
          <a:endParaRPr lang="en-GB"/>
        </a:p>
      </dgm:t>
    </dgm:pt>
    <dgm:pt modelId="{61891BFE-8400-474E-AC79-3F63ACD69378}">
      <dgm:prSet/>
      <dgm:spPr/>
      <dgm:t>
        <a:bodyPr/>
        <a:lstStyle/>
        <a:p>
          <a:pPr rtl="0"/>
          <a:r>
            <a:rPr lang="en-GB" dirty="0"/>
            <a:t>Reporting to Professional body / Regulatory body.</a:t>
          </a:r>
        </a:p>
      </dgm:t>
    </dgm:pt>
    <dgm:pt modelId="{6CA79683-4164-41B5-8E3D-029BCA4251F7}" type="parTrans" cxnId="{9D2D2770-268E-473A-B83A-642B6EFB66C9}">
      <dgm:prSet/>
      <dgm:spPr/>
      <dgm:t>
        <a:bodyPr/>
        <a:lstStyle/>
        <a:p>
          <a:endParaRPr lang="en-GB"/>
        </a:p>
      </dgm:t>
    </dgm:pt>
    <dgm:pt modelId="{69EC3CED-041B-4DC4-9B7B-565E2A9F7CC3}" type="sibTrans" cxnId="{9D2D2770-268E-473A-B83A-642B6EFB66C9}">
      <dgm:prSet/>
      <dgm:spPr/>
      <dgm:t>
        <a:bodyPr/>
        <a:lstStyle/>
        <a:p>
          <a:endParaRPr lang="en-GB"/>
        </a:p>
      </dgm:t>
    </dgm:pt>
    <dgm:pt modelId="{3D893A9D-2122-4A18-AE96-CE746E23D9E4}">
      <dgm:prSet/>
      <dgm:spPr/>
      <dgm:t>
        <a:bodyPr/>
        <a:lstStyle/>
        <a:p>
          <a:pPr rtl="0"/>
          <a:r>
            <a:rPr lang="en-GB" dirty="0"/>
            <a:t>Education</a:t>
          </a:r>
        </a:p>
      </dgm:t>
    </dgm:pt>
    <dgm:pt modelId="{2BCFC41F-84AF-4865-B7F4-971777ACF23F}" type="parTrans" cxnId="{F1D9F904-29D0-4AEF-B218-102F7FF441AC}">
      <dgm:prSet/>
      <dgm:spPr/>
      <dgm:t>
        <a:bodyPr/>
        <a:lstStyle/>
        <a:p>
          <a:endParaRPr lang="en-GB"/>
        </a:p>
      </dgm:t>
    </dgm:pt>
    <dgm:pt modelId="{E4631443-92BD-4A5E-88E1-E06EF3F0010E}" type="sibTrans" cxnId="{F1D9F904-29D0-4AEF-B218-102F7FF441AC}">
      <dgm:prSet/>
      <dgm:spPr/>
      <dgm:t>
        <a:bodyPr/>
        <a:lstStyle/>
        <a:p>
          <a:endParaRPr lang="en-GB"/>
        </a:p>
      </dgm:t>
    </dgm:pt>
    <dgm:pt modelId="{10CEE830-8471-4175-9B40-E627B9125E8B}">
      <dgm:prSet/>
      <dgm:spPr/>
      <dgm:t>
        <a:bodyPr/>
        <a:lstStyle/>
        <a:p>
          <a:pPr rtl="0"/>
          <a:r>
            <a:rPr lang="en-GB" dirty="0"/>
            <a:t>Post-marketing surveillance</a:t>
          </a:r>
        </a:p>
      </dgm:t>
    </dgm:pt>
    <dgm:pt modelId="{2C96653C-9C1E-403C-8CAF-CCB0BC7BE2B0}" type="parTrans" cxnId="{F069E897-1DD1-442A-88B1-899C63690715}">
      <dgm:prSet/>
      <dgm:spPr/>
      <dgm:t>
        <a:bodyPr/>
        <a:lstStyle/>
        <a:p>
          <a:endParaRPr lang="en-GB"/>
        </a:p>
      </dgm:t>
    </dgm:pt>
    <dgm:pt modelId="{C51DF599-1232-450D-8BFC-7CCD9A88AE58}" type="sibTrans" cxnId="{F069E897-1DD1-442A-88B1-899C63690715}">
      <dgm:prSet/>
      <dgm:spPr/>
      <dgm:t>
        <a:bodyPr/>
        <a:lstStyle/>
        <a:p>
          <a:endParaRPr lang="en-GB"/>
        </a:p>
      </dgm:t>
    </dgm:pt>
    <dgm:pt modelId="{772D0E04-4CB0-4CC5-97F7-66E577560A73}">
      <dgm:prSet/>
      <dgm:spPr/>
      <dgm:t>
        <a:bodyPr/>
        <a:lstStyle/>
        <a:p>
          <a:pPr rtl="0"/>
          <a:r>
            <a:rPr lang="en-GB" dirty="0"/>
            <a:t>Training</a:t>
          </a:r>
        </a:p>
      </dgm:t>
    </dgm:pt>
    <dgm:pt modelId="{43383E70-68D1-4EB2-8547-BF8D46DE05FE}" type="parTrans" cxnId="{3CA7A10F-634E-489B-A725-B03E449F8A18}">
      <dgm:prSet/>
      <dgm:spPr/>
    </dgm:pt>
    <dgm:pt modelId="{4C35050B-5504-4021-AA38-755DF94E5FFD}" type="sibTrans" cxnId="{3CA7A10F-634E-489B-A725-B03E449F8A18}">
      <dgm:prSet/>
      <dgm:spPr/>
    </dgm:pt>
    <dgm:pt modelId="{20B582D0-3A64-42C4-8AB2-08BE40EA5535}">
      <dgm:prSet/>
      <dgm:spPr/>
      <dgm:t>
        <a:bodyPr/>
        <a:lstStyle/>
        <a:p>
          <a:pPr rtl="0"/>
          <a:r>
            <a:rPr lang="en-GB" dirty="0"/>
            <a:t>Helpline</a:t>
          </a:r>
        </a:p>
      </dgm:t>
    </dgm:pt>
    <dgm:pt modelId="{6DEF526D-3316-48E4-880B-0C89C6B02D0F}" type="parTrans" cxnId="{57E786D3-DFB4-4DB8-AD17-B15D38BD62D8}">
      <dgm:prSet/>
      <dgm:spPr/>
    </dgm:pt>
    <dgm:pt modelId="{EC41138A-8B7E-487E-903B-BC022C6A60D6}" type="sibTrans" cxnId="{57E786D3-DFB4-4DB8-AD17-B15D38BD62D8}">
      <dgm:prSet/>
      <dgm:spPr/>
    </dgm:pt>
    <dgm:pt modelId="{B4675915-4567-4FB6-89BD-72158BA25E7D}">
      <dgm:prSet/>
      <dgm:spPr/>
      <dgm:t>
        <a:bodyPr/>
        <a:lstStyle/>
        <a:p>
          <a:pPr rtl="0"/>
          <a:r>
            <a:rPr lang="en-GB" dirty="0"/>
            <a:t>Pre analytical</a:t>
          </a:r>
        </a:p>
      </dgm:t>
    </dgm:pt>
    <dgm:pt modelId="{F0A299E0-EE91-41FF-89BE-6E8C85925D93}" type="parTrans" cxnId="{40AB5D3E-E7ED-41BC-A5C0-6BA29D731EA8}">
      <dgm:prSet/>
      <dgm:spPr/>
    </dgm:pt>
    <dgm:pt modelId="{1060186B-BFB9-4A81-8715-257E9EB282A9}" type="sibTrans" cxnId="{40AB5D3E-E7ED-41BC-A5C0-6BA29D731EA8}">
      <dgm:prSet/>
      <dgm:spPr/>
    </dgm:pt>
    <dgm:pt modelId="{BEC9544B-BFD0-48D8-943F-94D2DB0F8C99}">
      <dgm:prSet/>
      <dgm:spPr/>
      <dgm:t>
        <a:bodyPr/>
        <a:lstStyle/>
        <a:p>
          <a:pPr rtl="0"/>
          <a:r>
            <a:rPr lang="en-GB" dirty="0"/>
            <a:t>Post Analytical</a:t>
          </a:r>
        </a:p>
      </dgm:t>
    </dgm:pt>
    <dgm:pt modelId="{FD99087F-861A-48D9-AB8F-8F2FEC134A10}" type="parTrans" cxnId="{4EAE9923-0710-451D-9C96-800B4088320E}">
      <dgm:prSet/>
      <dgm:spPr/>
    </dgm:pt>
    <dgm:pt modelId="{7F251EF8-8321-4268-B93F-951FCE2BAF18}" type="sibTrans" cxnId="{4EAE9923-0710-451D-9C96-800B4088320E}">
      <dgm:prSet/>
      <dgm:spPr/>
    </dgm:pt>
    <dgm:pt modelId="{88C86360-F91E-4685-8B69-3856459FC068}">
      <dgm:prSet/>
      <dgm:spPr/>
      <dgm:t>
        <a:bodyPr/>
        <a:lstStyle/>
        <a:p>
          <a:pPr rtl="0"/>
          <a:r>
            <a:rPr lang="en-GB" dirty="0"/>
            <a:t>Alerts manufacturers</a:t>
          </a:r>
        </a:p>
      </dgm:t>
    </dgm:pt>
    <dgm:pt modelId="{FAA660D6-8361-41CC-ACAC-3D133C3B0EFD}" type="parTrans" cxnId="{2C55D34C-AA84-4989-B477-0EE5B3C8AA66}">
      <dgm:prSet/>
      <dgm:spPr/>
    </dgm:pt>
    <dgm:pt modelId="{62C4B930-4C67-4268-9AD3-798DD8AE1D7A}" type="sibTrans" cxnId="{2C55D34C-AA84-4989-B477-0EE5B3C8AA66}">
      <dgm:prSet/>
      <dgm:spPr/>
    </dgm:pt>
    <dgm:pt modelId="{F2DB49DF-68DF-4CAA-813D-B4B44B825BB2}">
      <dgm:prSet/>
      <dgm:spPr/>
      <dgm:t>
        <a:bodyPr/>
        <a:lstStyle/>
        <a:p>
          <a:pPr rtl="0"/>
          <a:r>
            <a:rPr lang="en-GB" dirty="0"/>
            <a:t>Alerts competent authority</a:t>
          </a:r>
        </a:p>
      </dgm:t>
    </dgm:pt>
    <dgm:pt modelId="{BF4E58D2-C548-45F9-A2BD-CA40B19D06AB}" type="parTrans" cxnId="{3E26A065-C522-4718-AE7A-6D3CCFBB27C4}">
      <dgm:prSet/>
      <dgm:spPr/>
    </dgm:pt>
    <dgm:pt modelId="{1CD3423B-4CCB-4B6A-96FC-B501EF4FD240}" type="sibTrans" cxnId="{3E26A065-C522-4718-AE7A-6D3CCFBB27C4}">
      <dgm:prSet/>
      <dgm:spPr/>
    </dgm:pt>
    <dgm:pt modelId="{07CF3B1C-C5A5-46B9-9E3D-678B6426E532}">
      <dgm:prSet/>
      <dgm:spPr/>
      <dgm:t>
        <a:bodyPr/>
        <a:lstStyle/>
        <a:p>
          <a:pPr rtl="0"/>
          <a:r>
            <a:rPr lang="en-GB" dirty="0"/>
            <a:t>Alerts laboratories</a:t>
          </a:r>
        </a:p>
      </dgm:t>
    </dgm:pt>
    <dgm:pt modelId="{EB2B3CA5-EC2E-40E5-A017-2D99CAEDEF53}" type="parTrans" cxnId="{F21605AD-90B8-4351-B1E0-8302B0F6B6CF}">
      <dgm:prSet/>
      <dgm:spPr/>
    </dgm:pt>
    <dgm:pt modelId="{A0843987-7B96-4E32-A953-4DAC07CD2FC4}" type="sibTrans" cxnId="{F21605AD-90B8-4351-B1E0-8302B0F6B6CF}">
      <dgm:prSet/>
      <dgm:spPr/>
    </dgm:pt>
    <dgm:pt modelId="{26E03B27-B9B3-47DD-90E9-EEA66B1BA332}">
      <dgm:prSet/>
      <dgm:spPr/>
      <dgm:t>
        <a:bodyPr/>
        <a:lstStyle/>
        <a:p>
          <a:pPr rtl="0"/>
          <a:r>
            <a:rPr lang="en-GB" dirty="0"/>
            <a:t>Alerts professional bodies</a:t>
          </a:r>
        </a:p>
      </dgm:t>
    </dgm:pt>
    <dgm:pt modelId="{E78DBCD9-4301-49AB-A329-9CC7E0DE8DA4}" type="parTrans" cxnId="{EAFE2B0D-A418-4620-818A-A24D2407CDCE}">
      <dgm:prSet/>
      <dgm:spPr/>
    </dgm:pt>
    <dgm:pt modelId="{5774C62B-5BBC-43A1-962D-A1046EC81877}" type="sibTrans" cxnId="{EAFE2B0D-A418-4620-818A-A24D2407CDCE}">
      <dgm:prSet/>
      <dgm:spPr/>
    </dgm:pt>
    <dgm:pt modelId="{BD0920D5-88F8-4754-96C2-3D61831FABD2}">
      <dgm:prSet/>
      <dgm:spPr/>
      <dgm:t>
        <a:bodyPr/>
        <a:lstStyle/>
        <a:p>
          <a:pPr rtl="0"/>
          <a:r>
            <a:rPr lang="en-GB" dirty="0"/>
            <a:t>Clinical Scientist or medically qualified</a:t>
          </a:r>
        </a:p>
      </dgm:t>
    </dgm:pt>
    <dgm:pt modelId="{285E4AEC-541C-4BBF-8FAA-2B12BC3E9CE5}" type="parTrans" cxnId="{89AC5272-DC48-44A7-BE42-2E04130277E7}">
      <dgm:prSet/>
      <dgm:spPr/>
    </dgm:pt>
    <dgm:pt modelId="{660AA43B-761A-474A-9852-0D8E934CBACE}" type="sibTrans" cxnId="{89AC5272-DC48-44A7-BE42-2E04130277E7}">
      <dgm:prSet/>
      <dgm:spPr/>
    </dgm:pt>
    <dgm:pt modelId="{165055DE-04AA-4FA4-B8E7-DB04E4EAFE29}">
      <dgm:prSet/>
      <dgm:spPr/>
      <dgm:t>
        <a:bodyPr/>
        <a:lstStyle/>
        <a:p>
          <a:pPr rtl="0"/>
          <a:r>
            <a:rPr lang="en-GB" dirty="0"/>
            <a:t>Mechanism for identification and reporting of Persistent Poor performance  issues</a:t>
          </a:r>
        </a:p>
      </dgm:t>
    </dgm:pt>
    <dgm:pt modelId="{A9814333-8D4A-4C24-B677-5B05EB65558F}" type="parTrans" cxnId="{20F7D61E-F305-45AA-8BCC-8213AC75F035}">
      <dgm:prSet/>
      <dgm:spPr/>
    </dgm:pt>
    <dgm:pt modelId="{84FB01E1-B0CA-44CF-B375-14D71F499FB2}" type="sibTrans" cxnId="{20F7D61E-F305-45AA-8BCC-8213AC75F035}">
      <dgm:prSet/>
      <dgm:spPr/>
    </dgm:pt>
    <dgm:pt modelId="{0E20EF64-23B8-481E-9316-4AE235A4C7EB}">
      <dgm:prSet/>
      <dgm:spPr/>
      <dgm:t>
        <a:bodyPr/>
        <a:lstStyle/>
        <a:p>
          <a:pPr rtl="0"/>
          <a:r>
            <a:rPr lang="en-GB" dirty="0"/>
            <a:t>Independent Scientific or Medical Advisory group / National body.</a:t>
          </a:r>
        </a:p>
      </dgm:t>
    </dgm:pt>
    <dgm:pt modelId="{AA4994F9-A6EC-42CA-98A2-F601BFBACAEE}" type="parTrans" cxnId="{EE4F4614-0615-4FB1-82EC-C6C23B6FD6DA}">
      <dgm:prSet/>
      <dgm:spPr/>
    </dgm:pt>
    <dgm:pt modelId="{0D9F3EC2-96B1-40AA-9D36-D1F0A4E35884}" type="sibTrans" cxnId="{EE4F4614-0615-4FB1-82EC-C6C23B6FD6DA}">
      <dgm:prSet/>
      <dgm:spPr/>
    </dgm:pt>
    <dgm:pt modelId="{B8B9012A-07B0-41CD-B62C-317793774E33}" type="pres">
      <dgm:prSet presAssocID="{E9CF8055-65CC-42B3-AE73-AF5639D7AF76}" presName="Name0" presStyleCnt="0">
        <dgm:presLayoutVars>
          <dgm:dir/>
          <dgm:animLvl val="lvl"/>
          <dgm:resizeHandles val="exact"/>
        </dgm:presLayoutVars>
      </dgm:prSet>
      <dgm:spPr/>
    </dgm:pt>
    <dgm:pt modelId="{FDFDF289-90C6-457E-819D-7B815C3616E0}" type="pres">
      <dgm:prSet presAssocID="{5D6EC00E-9A34-470F-B847-4D3B7D3CF520}" presName="linNode" presStyleCnt="0"/>
      <dgm:spPr/>
    </dgm:pt>
    <dgm:pt modelId="{EDEC5295-FC05-442F-8FD3-BDC7AAD4C7FA}" type="pres">
      <dgm:prSet presAssocID="{5D6EC00E-9A34-470F-B847-4D3B7D3CF520}" presName="parentText" presStyleLbl="node1" presStyleIdx="0" presStyleCnt="4">
        <dgm:presLayoutVars>
          <dgm:chMax val="1"/>
          <dgm:bulletEnabled val="1"/>
        </dgm:presLayoutVars>
      </dgm:prSet>
      <dgm:spPr/>
    </dgm:pt>
    <dgm:pt modelId="{E47C05DB-D523-4F0E-925B-C97747E0CABA}" type="pres">
      <dgm:prSet presAssocID="{5D6EC00E-9A34-470F-B847-4D3B7D3CF520}" presName="descendantText" presStyleLbl="alignAccFollowNode1" presStyleIdx="0" presStyleCnt="4">
        <dgm:presLayoutVars>
          <dgm:bulletEnabled val="1"/>
        </dgm:presLayoutVars>
      </dgm:prSet>
      <dgm:spPr/>
    </dgm:pt>
    <dgm:pt modelId="{06D045A0-A669-4797-A487-2F82A98A39A5}" type="pres">
      <dgm:prSet presAssocID="{E117D3FF-1B86-4718-B481-D50A5A1D0CE4}" presName="sp" presStyleCnt="0"/>
      <dgm:spPr/>
    </dgm:pt>
    <dgm:pt modelId="{9E2632EB-8DAD-47F3-9E0C-4221892A5AB4}" type="pres">
      <dgm:prSet presAssocID="{61891BFE-8400-474E-AC79-3F63ACD69378}" presName="linNode" presStyleCnt="0"/>
      <dgm:spPr/>
    </dgm:pt>
    <dgm:pt modelId="{115459B1-28E7-4C28-AA3A-636AE96C2338}" type="pres">
      <dgm:prSet presAssocID="{61891BFE-8400-474E-AC79-3F63ACD69378}" presName="parentText" presStyleLbl="node1" presStyleIdx="1" presStyleCnt="4">
        <dgm:presLayoutVars>
          <dgm:chMax val="1"/>
          <dgm:bulletEnabled val="1"/>
        </dgm:presLayoutVars>
      </dgm:prSet>
      <dgm:spPr/>
    </dgm:pt>
    <dgm:pt modelId="{ECC3DFDB-F594-47CF-89FA-AC58C7B073B5}" type="pres">
      <dgm:prSet presAssocID="{61891BFE-8400-474E-AC79-3F63ACD69378}" presName="descendantText" presStyleLbl="alignAccFollowNode1" presStyleIdx="1" presStyleCnt="4">
        <dgm:presLayoutVars>
          <dgm:bulletEnabled val="1"/>
        </dgm:presLayoutVars>
      </dgm:prSet>
      <dgm:spPr/>
    </dgm:pt>
    <dgm:pt modelId="{B77DF819-8B9F-4DDA-937F-8F833C5E0394}" type="pres">
      <dgm:prSet presAssocID="{69EC3CED-041B-4DC4-9B7B-565E2A9F7CC3}" presName="sp" presStyleCnt="0"/>
      <dgm:spPr/>
    </dgm:pt>
    <dgm:pt modelId="{71C65EFC-A9C7-4CE5-9305-909CBB0A2676}" type="pres">
      <dgm:prSet presAssocID="{3D893A9D-2122-4A18-AE96-CE746E23D9E4}" presName="linNode" presStyleCnt="0"/>
      <dgm:spPr/>
    </dgm:pt>
    <dgm:pt modelId="{933EB6D9-8517-4C0A-A29F-F617334C33F4}" type="pres">
      <dgm:prSet presAssocID="{3D893A9D-2122-4A18-AE96-CE746E23D9E4}" presName="parentText" presStyleLbl="node1" presStyleIdx="2" presStyleCnt="4" custLinFactNeighborX="1854" custLinFactNeighborY="130">
        <dgm:presLayoutVars>
          <dgm:chMax val="1"/>
          <dgm:bulletEnabled val="1"/>
        </dgm:presLayoutVars>
      </dgm:prSet>
      <dgm:spPr/>
    </dgm:pt>
    <dgm:pt modelId="{35B57F40-5F85-481C-983B-C5AB81B2C112}" type="pres">
      <dgm:prSet presAssocID="{3D893A9D-2122-4A18-AE96-CE746E23D9E4}" presName="descendantText" presStyleLbl="alignAccFollowNode1" presStyleIdx="2" presStyleCnt="4">
        <dgm:presLayoutVars>
          <dgm:bulletEnabled val="1"/>
        </dgm:presLayoutVars>
      </dgm:prSet>
      <dgm:spPr/>
    </dgm:pt>
    <dgm:pt modelId="{00BDA8EE-C6EF-4FC0-A931-44DDFE529349}" type="pres">
      <dgm:prSet presAssocID="{E4631443-92BD-4A5E-88E1-E06EF3F0010E}" presName="sp" presStyleCnt="0"/>
      <dgm:spPr/>
    </dgm:pt>
    <dgm:pt modelId="{E3936212-792B-4528-95B2-80FD5138A21C}" type="pres">
      <dgm:prSet presAssocID="{10CEE830-8471-4175-9B40-E627B9125E8B}" presName="linNode" presStyleCnt="0"/>
      <dgm:spPr/>
    </dgm:pt>
    <dgm:pt modelId="{8FD88832-43D7-4A5D-9A81-92313B86AFD8}" type="pres">
      <dgm:prSet presAssocID="{10CEE830-8471-4175-9B40-E627B9125E8B}" presName="parentText" presStyleLbl="node1" presStyleIdx="3" presStyleCnt="4">
        <dgm:presLayoutVars>
          <dgm:chMax val="1"/>
          <dgm:bulletEnabled val="1"/>
        </dgm:presLayoutVars>
      </dgm:prSet>
      <dgm:spPr/>
    </dgm:pt>
    <dgm:pt modelId="{E3ADC218-57B0-4862-A4BF-692CA3AB5745}" type="pres">
      <dgm:prSet presAssocID="{10CEE830-8471-4175-9B40-E627B9125E8B}" presName="descendantText" presStyleLbl="alignAccFollowNode1" presStyleIdx="3" presStyleCnt="4">
        <dgm:presLayoutVars>
          <dgm:bulletEnabled val="1"/>
        </dgm:presLayoutVars>
      </dgm:prSet>
      <dgm:spPr/>
    </dgm:pt>
  </dgm:ptLst>
  <dgm:cxnLst>
    <dgm:cxn modelId="{C9E1D303-E207-4A87-AC1A-F30C1548B602}" type="presOf" srcId="{20B582D0-3A64-42C4-8AB2-08BE40EA5535}" destId="{35B57F40-5F85-481C-983B-C5AB81B2C112}" srcOrd="0" destOrd="1" presId="urn:microsoft.com/office/officeart/2005/8/layout/vList5"/>
    <dgm:cxn modelId="{F1D9F904-29D0-4AEF-B218-102F7FF441AC}" srcId="{E9CF8055-65CC-42B3-AE73-AF5639D7AF76}" destId="{3D893A9D-2122-4A18-AE96-CE746E23D9E4}" srcOrd="2" destOrd="0" parTransId="{2BCFC41F-84AF-4865-B7F4-971777ACF23F}" sibTransId="{E4631443-92BD-4A5E-88E1-E06EF3F0010E}"/>
    <dgm:cxn modelId="{EAFE2B0D-A418-4620-818A-A24D2407CDCE}" srcId="{10CEE830-8471-4175-9B40-E627B9125E8B}" destId="{26E03B27-B9B3-47DD-90E9-EEA66B1BA332}" srcOrd="3" destOrd="0" parTransId="{E78DBCD9-4301-49AB-A329-9CC7E0DE8DA4}" sibTransId="{5774C62B-5BBC-43A1-962D-A1046EC81877}"/>
    <dgm:cxn modelId="{3CA7A10F-634E-489B-A725-B03E449F8A18}" srcId="{3D893A9D-2122-4A18-AE96-CE746E23D9E4}" destId="{772D0E04-4CB0-4CC5-97F7-66E577560A73}" srcOrd="0" destOrd="0" parTransId="{43383E70-68D1-4EB2-8547-BF8D46DE05FE}" sibTransId="{4C35050B-5504-4021-AA38-755DF94E5FFD}"/>
    <dgm:cxn modelId="{EE4F4614-0615-4FB1-82EC-C6C23B6FD6DA}" srcId="{5D6EC00E-9A34-470F-B847-4D3B7D3CF520}" destId="{0E20EF64-23B8-481E-9316-4AE235A4C7EB}" srcOrd="1" destOrd="0" parTransId="{AA4994F9-A6EC-42CA-98A2-F601BFBACAEE}" sibTransId="{0D9F3EC2-96B1-40AA-9D36-D1F0A4E35884}"/>
    <dgm:cxn modelId="{20F7D61E-F305-45AA-8BCC-8213AC75F035}" srcId="{61891BFE-8400-474E-AC79-3F63ACD69378}" destId="{165055DE-04AA-4FA4-B8E7-DB04E4EAFE29}" srcOrd="0" destOrd="0" parTransId="{A9814333-8D4A-4C24-B677-5B05EB65558F}" sibTransId="{84FB01E1-B0CA-44CF-B375-14D71F499FB2}"/>
    <dgm:cxn modelId="{4EAE9923-0710-451D-9C96-800B4088320E}" srcId="{3D893A9D-2122-4A18-AE96-CE746E23D9E4}" destId="{BEC9544B-BFD0-48D8-943F-94D2DB0F8C99}" srcOrd="3" destOrd="0" parTransId="{FD99087F-861A-48D9-AB8F-8F2FEC134A10}" sibTransId="{7F251EF8-8321-4268-B93F-951FCE2BAF18}"/>
    <dgm:cxn modelId="{416E6A2F-D922-4D56-BE1A-EC7C21C61B3A}" type="presOf" srcId="{5D6EC00E-9A34-470F-B847-4D3B7D3CF520}" destId="{EDEC5295-FC05-442F-8FD3-BDC7AAD4C7FA}" srcOrd="0" destOrd="0" presId="urn:microsoft.com/office/officeart/2005/8/layout/vList5"/>
    <dgm:cxn modelId="{CAC93B37-8907-408D-99C1-5B225EC274B2}" type="presOf" srcId="{BEC9544B-BFD0-48D8-943F-94D2DB0F8C99}" destId="{35B57F40-5F85-481C-983B-C5AB81B2C112}" srcOrd="0" destOrd="3" presId="urn:microsoft.com/office/officeart/2005/8/layout/vList5"/>
    <dgm:cxn modelId="{9FF67E3C-2BE1-48B4-A455-101AE5094A56}" type="presOf" srcId="{88C86360-F91E-4685-8B69-3856459FC068}" destId="{E3ADC218-57B0-4862-A4BF-692CA3AB5745}" srcOrd="0" destOrd="0" presId="urn:microsoft.com/office/officeart/2005/8/layout/vList5"/>
    <dgm:cxn modelId="{9016493D-1375-4487-BBCA-A3D061D69715}" type="presOf" srcId="{26E03B27-B9B3-47DD-90E9-EEA66B1BA332}" destId="{E3ADC218-57B0-4862-A4BF-692CA3AB5745}" srcOrd="0" destOrd="3" presId="urn:microsoft.com/office/officeart/2005/8/layout/vList5"/>
    <dgm:cxn modelId="{40AB5D3E-E7ED-41BC-A5C0-6BA29D731EA8}" srcId="{3D893A9D-2122-4A18-AE96-CE746E23D9E4}" destId="{B4675915-4567-4FB6-89BD-72158BA25E7D}" srcOrd="2" destOrd="0" parTransId="{F0A299E0-EE91-41FF-89BE-6E8C85925D93}" sibTransId="{1060186B-BFB9-4A81-8715-257E9EB282A9}"/>
    <dgm:cxn modelId="{3E26A065-C522-4718-AE7A-6D3CCFBB27C4}" srcId="{10CEE830-8471-4175-9B40-E627B9125E8B}" destId="{F2DB49DF-68DF-4CAA-813D-B4B44B825BB2}" srcOrd="1" destOrd="0" parTransId="{BF4E58D2-C548-45F9-A2BD-CA40B19D06AB}" sibTransId="{1CD3423B-4CCB-4B6A-96FC-B501EF4FD240}"/>
    <dgm:cxn modelId="{2C55D34C-AA84-4989-B477-0EE5B3C8AA66}" srcId="{10CEE830-8471-4175-9B40-E627B9125E8B}" destId="{88C86360-F91E-4685-8B69-3856459FC068}" srcOrd="0" destOrd="0" parTransId="{FAA660D6-8361-41CC-ACAC-3D133C3B0EFD}" sibTransId="{62C4B930-4C67-4268-9AD3-798DD8AE1D7A}"/>
    <dgm:cxn modelId="{0CE5D96E-87D1-463E-BFF0-EB0B9B448CAE}" type="presOf" srcId="{61891BFE-8400-474E-AC79-3F63ACD69378}" destId="{115459B1-28E7-4C28-AA3A-636AE96C2338}" srcOrd="0" destOrd="0" presId="urn:microsoft.com/office/officeart/2005/8/layout/vList5"/>
    <dgm:cxn modelId="{9D2D2770-268E-473A-B83A-642B6EFB66C9}" srcId="{E9CF8055-65CC-42B3-AE73-AF5639D7AF76}" destId="{61891BFE-8400-474E-AC79-3F63ACD69378}" srcOrd="1" destOrd="0" parTransId="{6CA79683-4164-41B5-8E3D-029BCA4251F7}" sibTransId="{69EC3CED-041B-4DC4-9B7B-565E2A9F7CC3}"/>
    <dgm:cxn modelId="{8A8D9A50-C8ED-4180-BE6E-DF547C4F6E89}" type="presOf" srcId="{3D893A9D-2122-4A18-AE96-CE746E23D9E4}" destId="{933EB6D9-8517-4C0A-A29F-F617334C33F4}" srcOrd="0" destOrd="0" presId="urn:microsoft.com/office/officeart/2005/8/layout/vList5"/>
    <dgm:cxn modelId="{89AC5272-DC48-44A7-BE42-2E04130277E7}" srcId="{5D6EC00E-9A34-470F-B847-4D3B7D3CF520}" destId="{BD0920D5-88F8-4754-96C2-3D61831FABD2}" srcOrd="0" destOrd="0" parTransId="{285E4AEC-541C-4BBF-8FAA-2B12BC3E9CE5}" sibTransId="{660AA43B-761A-474A-9852-0D8E934CBACE}"/>
    <dgm:cxn modelId="{F069E897-1DD1-442A-88B1-899C63690715}" srcId="{E9CF8055-65CC-42B3-AE73-AF5639D7AF76}" destId="{10CEE830-8471-4175-9B40-E627B9125E8B}" srcOrd="3" destOrd="0" parTransId="{2C96653C-9C1E-403C-8CAF-CCB0BC7BE2B0}" sibTransId="{C51DF599-1232-450D-8BFC-7CCD9A88AE58}"/>
    <dgm:cxn modelId="{5EC59C9C-CF55-4207-8353-B351A6A95BEB}" type="presOf" srcId="{B4675915-4567-4FB6-89BD-72158BA25E7D}" destId="{35B57F40-5F85-481C-983B-C5AB81B2C112}" srcOrd="0" destOrd="2" presId="urn:microsoft.com/office/officeart/2005/8/layout/vList5"/>
    <dgm:cxn modelId="{EBC52BA1-CB8D-4077-8215-787A61B9BB56}" type="presOf" srcId="{772D0E04-4CB0-4CC5-97F7-66E577560A73}" destId="{35B57F40-5F85-481C-983B-C5AB81B2C112}" srcOrd="0" destOrd="0" presId="urn:microsoft.com/office/officeart/2005/8/layout/vList5"/>
    <dgm:cxn modelId="{70CEEEA4-68BE-46CB-8C59-41679C5A99B7}" type="presOf" srcId="{07CF3B1C-C5A5-46B9-9E3D-678B6426E532}" destId="{E3ADC218-57B0-4862-A4BF-692CA3AB5745}" srcOrd="0" destOrd="2" presId="urn:microsoft.com/office/officeart/2005/8/layout/vList5"/>
    <dgm:cxn modelId="{D5DEF5A6-39C8-428E-87BE-69A042CE02F5}" type="presOf" srcId="{165055DE-04AA-4FA4-B8E7-DB04E4EAFE29}" destId="{ECC3DFDB-F594-47CF-89FA-AC58C7B073B5}" srcOrd="0" destOrd="0" presId="urn:microsoft.com/office/officeart/2005/8/layout/vList5"/>
    <dgm:cxn modelId="{EAA267AB-24F4-4D6F-8E07-6A4B3F2E59C4}" type="presOf" srcId="{10CEE830-8471-4175-9B40-E627B9125E8B}" destId="{8FD88832-43D7-4A5D-9A81-92313B86AFD8}" srcOrd="0" destOrd="0" presId="urn:microsoft.com/office/officeart/2005/8/layout/vList5"/>
    <dgm:cxn modelId="{F21605AD-90B8-4351-B1E0-8302B0F6B6CF}" srcId="{10CEE830-8471-4175-9B40-E627B9125E8B}" destId="{07CF3B1C-C5A5-46B9-9E3D-678B6426E532}" srcOrd="2" destOrd="0" parTransId="{EB2B3CA5-EC2E-40E5-A017-2D99CAEDEF53}" sibTransId="{A0843987-7B96-4E32-A953-4DAC07CD2FC4}"/>
    <dgm:cxn modelId="{BD8FA1AE-1448-4F7F-80BC-903D3CEF370E}" type="presOf" srcId="{0E20EF64-23B8-481E-9316-4AE235A4C7EB}" destId="{E47C05DB-D523-4F0E-925B-C97747E0CABA}" srcOrd="0" destOrd="1" presId="urn:microsoft.com/office/officeart/2005/8/layout/vList5"/>
    <dgm:cxn modelId="{479F7DB3-C1B3-4748-8D55-C2611F76A983}" type="presOf" srcId="{E9CF8055-65CC-42B3-AE73-AF5639D7AF76}" destId="{B8B9012A-07B0-41CD-B62C-317793774E33}" srcOrd="0" destOrd="0" presId="urn:microsoft.com/office/officeart/2005/8/layout/vList5"/>
    <dgm:cxn modelId="{FF4D3BB7-CA99-4334-9C83-18A5D31632DF}" srcId="{E9CF8055-65CC-42B3-AE73-AF5639D7AF76}" destId="{5D6EC00E-9A34-470F-B847-4D3B7D3CF520}" srcOrd="0" destOrd="0" parTransId="{77237708-3DE2-44EE-9269-110B9352B651}" sibTransId="{E117D3FF-1B86-4718-B481-D50A5A1D0CE4}"/>
    <dgm:cxn modelId="{792DBDCA-7585-4495-93DD-951602B03622}" type="presOf" srcId="{BD0920D5-88F8-4754-96C2-3D61831FABD2}" destId="{E47C05DB-D523-4F0E-925B-C97747E0CABA}" srcOrd="0" destOrd="0" presId="urn:microsoft.com/office/officeart/2005/8/layout/vList5"/>
    <dgm:cxn modelId="{57E786D3-DFB4-4DB8-AD17-B15D38BD62D8}" srcId="{3D893A9D-2122-4A18-AE96-CE746E23D9E4}" destId="{20B582D0-3A64-42C4-8AB2-08BE40EA5535}" srcOrd="1" destOrd="0" parTransId="{6DEF526D-3316-48E4-880B-0C89C6B02D0F}" sibTransId="{EC41138A-8B7E-487E-903B-BC022C6A60D6}"/>
    <dgm:cxn modelId="{74356CF1-F9D3-4765-A517-4C23303F22F6}" type="presOf" srcId="{F2DB49DF-68DF-4CAA-813D-B4B44B825BB2}" destId="{E3ADC218-57B0-4862-A4BF-692CA3AB5745}" srcOrd="0" destOrd="1" presId="urn:microsoft.com/office/officeart/2005/8/layout/vList5"/>
    <dgm:cxn modelId="{AC48A81E-4FF9-4975-8236-7044B0C32104}" type="presParOf" srcId="{B8B9012A-07B0-41CD-B62C-317793774E33}" destId="{FDFDF289-90C6-457E-819D-7B815C3616E0}" srcOrd="0" destOrd="0" presId="urn:microsoft.com/office/officeart/2005/8/layout/vList5"/>
    <dgm:cxn modelId="{F16AAA24-A566-4100-8799-4D5222E1A24A}" type="presParOf" srcId="{FDFDF289-90C6-457E-819D-7B815C3616E0}" destId="{EDEC5295-FC05-442F-8FD3-BDC7AAD4C7FA}" srcOrd="0" destOrd="0" presId="urn:microsoft.com/office/officeart/2005/8/layout/vList5"/>
    <dgm:cxn modelId="{10636F1B-3EF9-4B2A-90C2-5A3C7E467A0A}" type="presParOf" srcId="{FDFDF289-90C6-457E-819D-7B815C3616E0}" destId="{E47C05DB-D523-4F0E-925B-C97747E0CABA}" srcOrd="1" destOrd="0" presId="urn:microsoft.com/office/officeart/2005/8/layout/vList5"/>
    <dgm:cxn modelId="{A5C14F68-B56E-4D95-B69D-7B8DEEBA5A0B}" type="presParOf" srcId="{B8B9012A-07B0-41CD-B62C-317793774E33}" destId="{06D045A0-A669-4797-A487-2F82A98A39A5}" srcOrd="1" destOrd="0" presId="urn:microsoft.com/office/officeart/2005/8/layout/vList5"/>
    <dgm:cxn modelId="{80BB85B9-2419-42F3-94B1-77C266884BEF}" type="presParOf" srcId="{B8B9012A-07B0-41CD-B62C-317793774E33}" destId="{9E2632EB-8DAD-47F3-9E0C-4221892A5AB4}" srcOrd="2" destOrd="0" presId="urn:microsoft.com/office/officeart/2005/8/layout/vList5"/>
    <dgm:cxn modelId="{FEE384A8-026E-45D0-B72D-4A105C591C03}" type="presParOf" srcId="{9E2632EB-8DAD-47F3-9E0C-4221892A5AB4}" destId="{115459B1-28E7-4C28-AA3A-636AE96C2338}" srcOrd="0" destOrd="0" presId="urn:microsoft.com/office/officeart/2005/8/layout/vList5"/>
    <dgm:cxn modelId="{9C3A6163-F81B-458F-B8EA-36D207B03B1E}" type="presParOf" srcId="{9E2632EB-8DAD-47F3-9E0C-4221892A5AB4}" destId="{ECC3DFDB-F594-47CF-89FA-AC58C7B073B5}" srcOrd="1" destOrd="0" presId="urn:microsoft.com/office/officeart/2005/8/layout/vList5"/>
    <dgm:cxn modelId="{FC06D8BA-E287-482D-8FB2-3F61DD16C0A0}" type="presParOf" srcId="{B8B9012A-07B0-41CD-B62C-317793774E33}" destId="{B77DF819-8B9F-4DDA-937F-8F833C5E0394}" srcOrd="3" destOrd="0" presId="urn:microsoft.com/office/officeart/2005/8/layout/vList5"/>
    <dgm:cxn modelId="{FC1573D8-1134-42BB-BD67-7310BBF3E5ED}" type="presParOf" srcId="{B8B9012A-07B0-41CD-B62C-317793774E33}" destId="{71C65EFC-A9C7-4CE5-9305-909CBB0A2676}" srcOrd="4" destOrd="0" presId="urn:microsoft.com/office/officeart/2005/8/layout/vList5"/>
    <dgm:cxn modelId="{19C8E1E0-038F-4F28-B6D1-6D75063F7B33}" type="presParOf" srcId="{71C65EFC-A9C7-4CE5-9305-909CBB0A2676}" destId="{933EB6D9-8517-4C0A-A29F-F617334C33F4}" srcOrd="0" destOrd="0" presId="urn:microsoft.com/office/officeart/2005/8/layout/vList5"/>
    <dgm:cxn modelId="{AA334588-4FC2-453F-9240-E345CB87F851}" type="presParOf" srcId="{71C65EFC-A9C7-4CE5-9305-909CBB0A2676}" destId="{35B57F40-5F85-481C-983B-C5AB81B2C112}" srcOrd="1" destOrd="0" presId="urn:microsoft.com/office/officeart/2005/8/layout/vList5"/>
    <dgm:cxn modelId="{1C3389EB-5104-4ED9-9C4E-06B9D1E26A61}" type="presParOf" srcId="{B8B9012A-07B0-41CD-B62C-317793774E33}" destId="{00BDA8EE-C6EF-4FC0-A931-44DDFE529349}" srcOrd="5" destOrd="0" presId="urn:microsoft.com/office/officeart/2005/8/layout/vList5"/>
    <dgm:cxn modelId="{C3330762-6623-41A1-929B-7BAB6C58089B}" type="presParOf" srcId="{B8B9012A-07B0-41CD-B62C-317793774E33}" destId="{E3936212-792B-4528-95B2-80FD5138A21C}" srcOrd="6" destOrd="0" presId="urn:microsoft.com/office/officeart/2005/8/layout/vList5"/>
    <dgm:cxn modelId="{E72642DD-B924-4268-9C52-D944663E9A8E}" type="presParOf" srcId="{E3936212-792B-4528-95B2-80FD5138A21C}" destId="{8FD88832-43D7-4A5D-9A81-92313B86AFD8}" srcOrd="0" destOrd="0" presId="urn:microsoft.com/office/officeart/2005/8/layout/vList5"/>
    <dgm:cxn modelId="{24481078-93AA-4FB2-9DF9-A7A529C18096}" type="presParOf" srcId="{E3936212-792B-4528-95B2-80FD5138A21C}" destId="{E3ADC218-57B0-4862-A4BF-692CA3AB5745}"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D686A0-61EE-46EA-82EB-A206F46EBB12}" type="doc">
      <dgm:prSet loTypeId="urn:microsoft.com/office/officeart/2005/8/layout/process5" loCatId="process" qsTypeId="urn:microsoft.com/office/officeart/2005/8/quickstyle/simple2" qsCatId="simple" csTypeId="urn:microsoft.com/office/officeart/2005/8/colors/accent3_2" csCatId="accent3" phldr="1"/>
      <dgm:spPr/>
      <dgm:t>
        <a:bodyPr/>
        <a:lstStyle/>
        <a:p>
          <a:endParaRPr lang="en-GB"/>
        </a:p>
      </dgm:t>
    </dgm:pt>
    <dgm:pt modelId="{79854BD4-128B-4C4E-8E16-3683AB258283}">
      <dgm:prSet/>
      <dgm:spPr/>
      <dgm:t>
        <a:bodyPr/>
        <a:lstStyle/>
        <a:p>
          <a:pPr algn="l"/>
          <a:r>
            <a:rPr lang="en-GB" b="1"/>
            <a:t>Stage 1: Why your doing it and Who’s going to do What?</a:t>
          </a:r>
          <a:endParaRPr lang="en-GB" dirty="0"/>
        </a:p>
      </dgm:t>
    </dgm:pt>
    <dgm:pt modelId="{F81BE891-C7C1-4BAA-8A45-B0DE5161D9AF}" type="parTrans" cxnId="{FF474397-6990-4611-B093-C88137B96C26}">
      <dgm:prSet/>
      <dgm:spPr/>
      <dgm:t>
        <a:bodyPr/>
        <a:lstStyle/>
        <a:p>
          <a:endParaRPr lang="en-GB"/>
        </a:p>
      </dgm:t>
    </dgm:pt>
    <dgm:pt modelId="{08B09228-82D5-4B82-9914-622207D3A2CD}" type="sibTrans" cxnId="{FF474397-6990-4611-B093-C88137B96C26}">
      <dgm:prSet/>
      <dgm:spPr/>
      <dgm:t>
        <a:bodyPr/>
        <a:lstStyle/>
        <a:p>
          <a:endParaRPr lang="en-GB"/>
        </a:p>
      </dgm:t>
    </dgm:pt>
    <dgm:pt modelId="{30249689-B103-4BE1-AD3C-C88460E6F044}">
      <dgm:prSet/>
      <dgm:spPr/>
      <dgm:t>
        <a:bodyPr/>
        <a:lstStyle/>
        <a:p>
          <a:pPr algn="l"/>
          <a:r>
            <a:rPr lang="en-GB" b="1">
              <a:latin typeface="+mn-lt"/>
              <a:ea typeface="Batang" pitchFamily="18" charset="-127"/>
              <a:cs typeface="Arial" pitchFamily="34" charset="0"/>
            </a:rPr>
            <a:t>Stage 2:  What you need to consider – the thinking and talking process</a:t>
          </a:r>
          <a:endParaRPr lang="en-GB" dirty="0"/>
        </a:p>
      </dgm:t>
    </dgm:pt>
    <dgm:pt modelId="{C1D9BA9F-2EFA-40F4-9885-81A2E615E07D}" type="parTrans" cxnId="{EC067390-E866-40B1-B8A5-731B50D9F1D4}">
      <dgm:prSet/>
      <dgm:spPr/>
      <dgm:t>
        <a:bodyPr/>
        <a:lstStyle/>
        <a:p>
          <a:endParaRPr lang="en-GB"/>
        </a:p>
      </dgm:t>
    </dgm:pt>
    <dgm:pt modelId="{AA097C88-E33B-4F5C-8975-E72C7AF16168}" type="sibTrans" cxnId="{EC067390-E866-40B1-B8A5-731B50D9F1D4}">
      <dgm:prSet/>
      <dgm:spPr/>
      <dgm:t>
        <a:bodyPr/>
        <a:lstStyle/>
        <a:p>
          <a:endParaRPr lang="en-GB"/>
        </a:p>
      </dgm:t>
    </dgm:pt>
    <dgm:pt modelId="{90668DA0-3E27-4391-A875-E2A9380F662C}">
      <dgm:prSet/>
      <dgm:spPr/>
      <dgm:t>
        <a:bodyPr/>
        <a:lstStyle/>
        <a:p>
          <a:pPr algn="l"/>
          <a:r>
            <a:rPr lang="en-GB" b="1">
              <a:latin typeface="+mn-lt"/>
            </a:rPr>
            <a:t>Stage 3: Practical Evaluation stage – what you need to do</a:t>
          </a:r>
          <a:endParaRPr lang="en-GB" b="1" dirty="0"/>
        </a:p>
      </dgm:t>
    </dgm:pt>
    <dgm:pt modelId="{A7C9F417-7DF5-428C-B7C8-BABEFA3BFD23}" type="parTrans" cxnId="{BAF2BBB0-044F-4908-886D-828BC9C2668D}">
      <dgm:prSet/>
      <dgm:spPr/>
      <dgm:t>
        <a:bodyPr/>
        <a:lstStyle/>
        <a:p>
          <a:endParaRPr lang="en-GB"/>
        </a:p>
      </dgm:t>
    </dgm:pt>
    <dgm:pt modelId="{93FE5B68-766F-42B8-94DF-C2C83F96E7CC}" type="sibTrans" cxnId="{BAF2BBB0-044F-4908-886D-828BC9C2668D}">
      <dgm:prSet/>
      <dgm:spPr/>
      <dgm:t>
        <a:bodyPr/>
        <a:lstStyle/>
        <a:p>
          <a:endParaRPr lang="en-GB"/>
        </a:p>
      </dgm:t>
    </dgm:pt>
    <dgm:pt modelId="{A5FD3ABC-2B62-4117-9557-DB20E74E9EFF}">
      <dgm:prSet/>
      <dgm:spPr/>
      <dgm:t>
        <a:bodyPr/>
        <a:lstStyle/>
        <a:p>
          <a:pPr algn="l"/>
          <a:r>
            <a:rPr lang="en-GB" b="1"/>
            <a:t>Stage 4: The “provisional” design – your best guess</a:t>
          </a:r>
          <a:endParaRPr lang="en-GB" b="1" dirty="0"/>
        </a:p>
      </dgm:t>
    </dgm:pt>
    <dgm:pt modelId="{3AC6BEED-C57F-4B16-B5D5-39767BDFA000}" type="parTrans" cxnId="{989696ED-AC06-4D78-9250-B666EC8BCD82}">
      <dgm:prSet/>
      <dgm:spPr/>
      <dgm:t>
        <a:bodyPr/>
        <a:lstStyle/>
        <a:p>
          <a:endParaRPr lang="en-GB"/>
        </a:p>
      </dgm:t>
    </dgm:pt>
    <dgm:pt modelId="{35BC0B31-B26D-4902-B003-5E33116E71D4}" type="sibTrans" cxnId="{989696ED-AC06-4D78-9250-B666EC8BCD82}">
      <dgm:prSet/>
      <dgm:spPr/>
      <dgm:t>
        <a:bodyPr/>
        <a:lstStyle/>
        <a:p>
          <a:endParaRPr lang="en-GB"/>
        </a:p>
      </dgm:t>
    </dgm:pt>
    <dgm:pt modelId="{B3C6E946-8AC3-4978-9F0A-BDFA1572D8A6}">
      <dgm:prSet/>
      <dgm:spPr/>
      <dgm:t>
        <a:bodyPr/>
        <a:lstStyle/>
        <a:p>
          <a:pPr algn="l"/>
          <a:r>
            <a:rPr lang="en-GB" b="1"/>
            <a:t>Stage 5: The Pilot – the testing </a:t>
          </a:r>
          <a:endParaRPr lang="en-GB" b="1" dirty="0"/>
        </a:p>
      </dgm:t>
    </dgm:pt>
    <dgm:pt modelId="{D3DD55B4-A266-48A3-A19A-A37B5AF437C8}" type="parTrans" cxnId="{A5360C32-9087-4D99-A179-DD24EA3581C0}">
      <dgm:prSet/>
      <dgm:spPr/>
      <dgm:t>
        <a:bodyPr/>
        <a:lstStyle/>
        <a:p>
          <a:endParaRPr lang="en-GB"/>
        </a:p>
      </dgm:t>
    </dgm:pt>
    <dgm:pt modelId="{ED4BAA58-A4DA-4AF3-8382-3725623DE759}" type="sibTrans" cxnId="{A5360C32-9087-4D99-A179-DD24EA3581C0}">
      <dgm:prSet/>
      <dgm:spPr/>
      <dgm:t>
        <a:bodyPr/>
        <a:lstStyle/>
        <a:p>
          <a:endParaRPr lang="en-GB"/>
        </a:p>
      </dgm:t>
    </dgm:pt>
    <dgm:pt modelId="{41029F1A-57A6-4F14-A5C5-4FF7937E2852}">
      <dgm:prSet/>
      <dgm:spPr/>
      <dgm:t>
        <a:bodyPr/>
        <a:lstStyle/>
        <a:p>
          <a:pPr algn="l"/>
          <a:r>
            <a:rPr lang="en-GB" b="1"/>
            <a:t>Stage 6: Collecting the evidence , forms and documentation</a:t>
          </a:r>
          <a:endParaRPr lang="en-GB" b="1" dirty="0"/>
        </a:p>
      </dgm:t>
    </dgm:pt>
    <dgm:pt modelId="{B48D0E42-8799-417E-9521-4C4360FD92C2}" type="parTrans" cxnId="{B9575BD7-1AD7-46C0-A200-6CDB649698F6}">
      <dgm:prSet/>
      <dgm:spPr/>
      <dgm:t>
        <a:bodyPr/>
        <a:lstStyle/>
        <a:p>
          <a:endParaRPr lang="en-GB"/>
        </a:p>
      </dgm:t>
    </dgm:pt>
    <dgm:pt modelId="{E7E64A80-DF82-4D94-88E7-55C28239A513}" type="sibTrans" cxnId="{B9575BD7-1AD7-46C0-A200-6CDB649698F6}">
      <dgm:prSet/>
      <dgm:spPr/>
      <dgm:t>
        <a:bodyPr/>
        <a:lstStyle/>
        <a:p>
          <a:endParaRPr lang="en-GB"/>
        </a:p>
      </dgm:t>
    </dgm:pt>
    <dgm:pt modelId="{AC886CAB-F99F-44BA-ABCE-B10CC9965B62}">
      <dgm:prSet/>
      <dgm:spPr/>
      <dgm:t>
        <a:bodyPr/>
        <a:lstStyle/>
        <a:p>
          <a:pPr algn="l"/>
          <a:r>
            <a:rPr lang="en-GB" b="1" dirty="0"/>
            <a:t>Stage 7: The “final” design</a:t>
          </a:r>
        </a:p>
      </dgm:t>
    </dgm:pt>
    <dgm:pt modelId="{AA7CAE4C-8212-41C4-8CFB-92F026255BC8}" type="parTrans" cxnId="{D50C098E-142D-4D37-A317-78FA537C8723}">
      <dgm:prSet/>
      <dgm:spPr/>
      <dgm:t>
        <a:bodyPr/>
        <a:lstStyle/>
        <a:p>
          <a:endParaRPr lang="en-GB"/>
        </a:p>
      </dgm:t>
    </dgm:pt>
    <dgm:pt modelId="{40DAC03F-9964-40F2-9783-69BA69A69EF2}" type="sibTrans" cxnId="{D50C098E-142D-4D37-A317-78FA537C8723}">
      <dgm:prSet/>
      <dgm:spPr/>
      <dgm:t>
        <a:bodyPr/>
        <a:lstStyle/>
        <a:p>
          <a:endParaRPr lang="en-GB"/>
        </a:p>
      </dgm:t>
    </dgm:pt>
    <dgm:pt modelId="{E3C780E4-2E7F-4E36-B9DE-AE714237CB63}" type="pres">
      <dgm:prSet presAssocID="{F8D686A0-61EE-46EA-82EB-A206F46EBB12}" presName="diagram" presStyleCnt="0">
        <dgm:presLayoutVars>
          <dgm:dir/>
          <dgm:resizeHandles val="exact"/>
        </dgm:presLayoutVars>
      </dgm:prSet>
      <dgm:spPr/>
    </dgm:pt>
    <dgm:pt modelId="{CFD440CD-4DCE-4708-8770-F22385635B43}" type="pres">
      <dgm:prSet presAssocID="{79854BD4-128B-4C4E-8E16-3683AB258283}" presName="node" presStyleLbl="node1" presStyleIdx="0" presStyleCnt="7">
        <dgm:presLayoutVars>
          <dgm:bulletEnabled val="1"/>
        </dgm:presLayoutVars>
      </dgm:prSet>
      <dgm:spPr/>
    </dgm:pt>
    <dgm:pt modelId="{793BB790-1437-499F-8EF9-DEE9644D290E}" type="pres">
      <dgm:prSet presAssocID="{08B09228-82D5-4B82-9914-622207D3A2CD}" presName="sibTrans" presStyleLbl="sibTrans2D1" presStyleIdx="0" presStyleCnt="6"/>
      <dgm:spPr/>
    </dgm:pt>
    <dgm:pt modelId="{D5159140-B33A-4438-A739-4E73974FE59C}" type="pres">
      <dgm:prSet presAssocID="{08B09228-82D5-4B82-9914-622207D3A2CD}" presName="connectorText" presStyleLbl="sibTrans2D1" presStyleIdx="0" presStyleCnt="6"/>
      <dgm:spPr/>
    </dgm:pt>
    <dgm:pt modelId="{66441EDC-79CE-4895-ABB1-852A214EDD60}" type="pres">
      <dgm:prSet presAssocID="{30249689-B103-4BE1-AD3C-C88460E6F044}" presName="node" presStyleLbl="node1" presStyleIdx="1" presStyleCnt="7">
        <dgm:presLayoutVars>
          <dgm:bulletEnabled val="1"/>
        </dgm:presLayoutVars>
      </dgm:prSet>
      <dgm:spPr/>
    </dgm:pt>
    <dgm:pt modelId="{ACDFCD38-9B3C-4A35-A368-BEEF5B8F91C8}" type="pres">
      <dgm:prSet presAssocID="{AA097C88-E33B-4F5C-8975-E72C7AF16168}" presName="sibTrans" presStyleLbl="sibTrans2D1" presStyleIdx="1" presStyleCnt="6"/>
      <dgm:spPr/>
    </dgm:pt>
    <dgm:pt modelId="{20D03EA2-CA50-4A16-BD65-6F6AC04967E7}" type="pres">
      <dgm:prSet presAssocID="{AA097C88-E33B-4F5C-8975-E72C7AF16168}" presName="connectorText" presStyleLbl="sibTrans2D1" presStyleIdx="1" presStyleCnt="6"/>
      <dgm:spPr/>
    </dgm:pt>
    <dgm:pt modelId="{6BC06B61-E0C0-4E15-94BA-50A618163959}" type="pres">
      <dgm:prSet presAssocID="{90668DA0-3E27-4391-A875-E2A9380F662C}" presName="node" presStyleLbl="node1" presStyleIdx="2" presStyleCnt="7">
        <dgm:presLayoutVars>
          <dgm:bulletEnabled val="1"/>
        </dgm:presLayoutVars>
      </dgm:prSet>
      <dgm:spPr/>
    </dgm:pt>
    <dgm:pt modelId="{20F1CB56-EF0F-4193-AFCF-390657D00F15}" type="pres">
      <dgm:prSet presAssocID="{93FE5B68-766F-42B8-94DF-C2C83F96E7CC}" presName="sibTrans" presStyleLbl="sibTrans2D1" presStyleIdx="2" presStyleCnt="6"/>
      <dgm:spPr/>
    </dgm:pt>
    <dgm:pt modelId="{3FA0C55B-2D9B-4CFC-827F-D2A441F488CA}" type="pres">
      <dgm:prSet presAssocID="{93FE5B68-766F-42B8-94DF-C2C83F96E7CC}" presName="connectorText" presStyleLbl="sibTrans2D1" presStyleIdx="2" presStyleCnt="6"/>
      <dgm:spPr/>
    </dgm:pt>
    <dgm:pt modelId="{012DAFCE-78E3-46AC-85C0-6EB53E6C511E}" type="pres">
      <dgm:prSet presAssocID="{A5FD3ABC-2B62-4117-9557-DB20E74E9EFF}" presName="node" presStyleLbl="node1" presStyleIdx="3" presStyleCnt="7">
        <dgm:presLayoutVars>
          <dgm:bulletEnabled val="1"/>
        </dgm:presLayoutVars>
      </dgm:prSet>
      <dgm:spPr/>
    </dgm:pt>
    <dgm:pt modelId="{1B18B2CA-6315-4E84-9B8B-720827C053D6}" type="pres">
      <dgm:prSet presAssocID="{35BC0B31-B26D-4902-B003-5E33116E71D4}" presName="sibTrans" presStyleLbl="sibTrans2D1" presStyleIdx="3" presStyleCnt="6"/>
      <dgm:spPr/>
    </dgm:pt>
    <dgm:pt modelId="{FF1D9D01-ADEF-4B80-9C14-C62E6F47B3F4}" type="pres">
      <dgm:prSet presAssocID="{35BC0B31-B26D-4902-B003-5E33116E71D4}" presName="connectorText" presStyleLbl="sibTrans2D1" presStyleIdx="3" presStyleCnt="6"/>
      <dgm:spPr/>
    </dgm:pt>
    <dgm:pt modelId="{86899EF6-E0C9-4956-BCF3-95EFD1FE9796}" type="pres">
      <dgm:prSet presAssocID="{B3C6E946-8AC3-4978-9F0A-BDFA1572D8A6}" presName="node" presStyleLbl="node1" presStyleIdx="4" presStyleCnt="7">
        <dgm:presLayoutVars>
          <dgm:bulletEnabled val="1"/>
        </dgm:presLayoutVars>
      </dgm:prSet>
      <dgm:spPr/>
    </dgm:pt>
    <dgm:pt modelId="{527BD36F-B7ED-4171-A0EE-5D8612BFE8E7}" type="pres">
      <dgm:prSet presAssocID="{ED4BAA58-A4DA-4AF3-8382-3725623DE759}" presName="sibTrans" presStyleLbl="sibTrans2D1" presStyleIdx="4" presStyleCnt="6"/>
      <dgm:spPr/>
    </dgm:pt>
    <dgm:pt modelId="{E83F165B-C1BC-4F72-98D4-972B1B169B4B}" type="pres">
      <dgm:prSet presAssocID="{ED4BAA58-A4DA-4AF3-8382-3725623DE759}" presName="connectorText" presStyleLbl="sibTrans2D1" presStyleIdx="4" presStyleCnt="6"/>
      <dgm:spPr/>
    </dgm:pt>
    <dgm:pt modelId="{84101453-5A54-42F2-AA09-1137346BCD09}" type="pres">
      <dgm:prSet presAssocID="{41029F1A-57A6-4F14-A5C5-4FF7937E2852}" presName="node" presStyleLbl="node1" presStyleIdx="5" presStyleCnt="7">
        <dgm:presLayoutVars>
          <dgm:bulletEnabled val="1"/>
        </dgm:presLayoutVars>
      </dgm:prSet>
      <dgm:spPr/>
    </dgm:pt>
    <dgm:pt modelId="{27FA0923-6D71-43B9-8143-09AB637B2E8A}" type="pres">
      <dgm:prSet presAssocID="{E7E64A80-DF82-4D94-88E7-55C28239A513}" presName="sibTrans" presStyleLbl="sibTrans2D1" presStyleIdx="5" presStyleCnt="6"/>
      <dgm:spPr/>
    </dgm:pt>
    <dgm:pt modelId="{2AD68E7C-E987-4EEC-8C8C-6A86E3CAC34D}" type="pres">
      <dgm:prSet presAssocID="{E7E64A80-DF82-4D94-88E7-55C28239A513}" presName="connectorText" presStyleLbl="sibTrans2D1" presStyleIdx="5" presStyleCnt="6"/>
      <dgm:spPr/>
    </dgm:pt>
    <dgm:pt modelId="{FF745687-4B1E-4C6A-9D69-C371054FF7EB}" type="pres">
      <dgm:prSet presAssocID="{AC886CAB-F99F-44BA-ABCE-B10CC9965B62}" presName="node" presStyleLbl="node1" presStyleIdx="6" presStyleCnt="7">
        <dgm:presLayoutVars>
          <dgm:bulletEnabled val="1"/>
        </dgm:presLayoutVars>
      </dgm:prSet>
      <dgm:spPr/>
    </dgm:pt>
  </dgm:ptLst>
  <dgm:cxnLst>
    <dgm:cxn modelId="{57BA6B11-7661-402C-BD4D-B2D596422D20}" type="presOf" srcId="{08B09228-82D5-4B82-9914-622207D3A2CD}" destId="{D5159140-B33A-4438-A739-4E73974FE59C}" srcOrd="1" destOrd="0" presId="urn:microsoft.com/office/officeart/2005/8/layout/process5"/>
    <dgm:cxn modelId="{63174E31-BE07-4FA3-BB8B-590B723ACDBC}" type="presOf" srcId="{F8D686A0-61EE-46EA-82EB-A206F46EBB12}" destId="{E3C780E4-2E7F-4E36-B9DE-AE714237CB63}" srcOrd="0" destOrd="0" presId="urn:microsoft.com/office/officeart/2005/8/layout/process5"/>
    <dgm:cxn modelId="{A5360C32-9087-4D99-A179-DD24EA3581C0}" srcId="{F8D686A0-61EE-46EA-82EB-A206F46EBB12}" destId="{B3C6E946-8AC3-4978-9F0A-BDFA1572D8A6}" srcOrd="4" destOrd="0" parTransId="{D3DD55B4-A266-48A3-A19A-A37B5AF437C8}" sibTransId="{ED4BAA58-A4DA-4AF3-8382-3725623DE759}"/>
    <dgm:cxn modelId="{058FC532-27DD-47C8-BC13-D2315DF2FA51}" type="presOf" srcId="{AA097C88-E33B-4F5C-8975-E72C7AF16168}" destId="{20D03EA2-CA50-4A16-BD65-6F6AC04967E7}" srcOrd="1" destOrd="0" presId="urn:microsoft.com/office/officeart/2005/8/layout/process5"/>
    <dgm:cxn modelId="{7450DF40-5612-4B12-966F-F3604DA4DDFE}" type="presOf" srcId="{ED4BAA58-A4DA-4AF3-8382-3725623DE759}" destId="{527BD36F-B7ED-4171-A0EE-5D8612BFE8E7}" srcOrd="0" destOrd="0" presId="urn:microsoft.com/office/officeart/2005/8/layout/process5"/>
    <dgm:cxn modelId="{B9DE4C4A-E11C-4053-BF5A-97D89E10E671}" type="presOf" srcId="{A5FD3ABC-2B62-4117-9557-DB20E74E9EFF}" destId="{012DAFCE-78E3-46AC-85C0-6EB53E6C511E}" srcOrd="0" destOrd="0" presId="urn:microsoft.com/office/officeart/2005/8/layout/process5"/>
    <dgm:cxn modelId="{CF732955-23E8-4AD4-AEF2-EED88DAC270B}" type="presOf" srcId="{41029F1A-57A6-4F14-A5C5-4FF7937E2852}" destId="{84101453-5A54-42F2-AA09-1137346BCD09}" srcOrd="0" destOrd="0" presId="urn:microsoft.com/office/officeart/2005/8/layout/process5"/>
    <dgm:cxn modelId="{453FDF76-644C-47E9-B866-3FAEA8DB121F}" type="presOf" srcId="{35BC0B31-B26D-4902-B003-5E33116E71D4}" destId="{1B18B2CA-6315-4E84-9B8B-720827C053D6}" srcOrd="0" destOrd="0" presId="urn:microsoft.com/office/officeart/2005/8/layout/process5"/>
    <dgm:cxn modelId="{F5BF1C57-849B-4E0D-A099-BC7FE51BD0B9}" type="presOf" srcId="{AA097C88-E33B-4F5C-8975-E72C7AF16168}" destId="{ACDFCD38-9B3C-4A35-A368-BEEF5B8F91C8}" srcOrd="0" destOrd="0" presId="urn:microsoft.com/office/officeart/2005/8/layout/process5"/>
    <dgm:cxn modelId="{20CDAA7B-EC6E-4206-8B0D-987BD89F4C9E}" type="presOf" srcId="{30249689-B103-4BE1-AD3C-C88460E6F044}" destId="{66441EDC-79CE-4895-ABB1-852A214EDD60}" srcOrd="0" destOrd="0" presId="urn:microsoft.com/office/officeart/2005/8/layout/process5"/>
    <dgm:cxn modelId="{CE7B997D-C2D1-4BF4-9F30-08765122E355}" type="presOf" srcId="{AC886CAB-F99F-44BA-ABCE-B10CC9965B62}" destId="{FF745687-4B1E-4C6A-9D69-C371054FF7EB}" srcOrd="0" destOrd="0" presId="urn:microsoft.com/office/officeart/2005/8/layout/process5"/>
    <dgm:cxn modelId="{D50C098E-142D-4D37-A317-78FA537C8723}" srcId="{F8D686A0-61EE-46EA-82EB-A206F46EBB12}" destId="{AC886CAB-F99F-44BA-ABCE-B10CC9965B62}" srcOrd="6" destOrd="0" parTransId="{AA7CAE4C-8212-41C4-8CFB-92F026255BC8}" sibTransId="{40DAC03F-9964-40F2-9783-69BA69A69EF2}"/>
    <dgm:cxn modelId="{EC067390-E866-40B1-B8A5-731B50D9F1D4}" srcId="{F8D686A0-61EE-46EA-82EB-A206F46EBB12}" destId="{30249689-B103-4BE1-AD3C-C88460E6F044}" srcOrd="1" destOrd="0" parTransId="{C1D9BA9F-2EFA-40F4-9885-81A2E615E07D}" sibTransId="{AA097C88-E33B-4F5C-8975-E72C7AF16168}"/>
    <dgm:cxn modelId="{FF474397-6990-4611-B093-C88137B96C26}" srcId="{F8D686A0-61EE-46EA-82EB-A206F46EBB12}" destId="{79854BD4-128B-4C4E-8E16-3683AB258283}" srcOrd="0" destOrd="0" parTransId="{F81BE891-C7C1-4BAA-8A45-B0DE5161D9AF}" sibTransId="{08B09228-82D5-4B82-9914-622207D3A2CD}"/>
    <dgm:cxn modelId="{1E78EA9F-32E0-4510-86D2-36D1EC0F7CFD}" type="presOf" srcId="{B3C6E946-8AC3-4978-9F0A-BDFA1572D8A6}" destId="{86899EF6-E0C9-4956-BCF3-95EFD1FE9796}" srcOrd="0" destOrd="0" presId="urn:microsoft.com/office/officeart/2005/8/layout/process5"/>
    <dgm:cxn modelId="{77EB36A0-723E-4DB0-ACF3-3F7FA1A3BD0C}" type="presOf" srcId="{E7E64A80-DF82-4D94-88E7-55C28239A513}" destId="{27FA0923-6D71-43B9-8143-09AB637B2E8A}" srcOrd="0" destOrd="0" presId="urn:microsoft.com/office/officeart/2005/8/layout/process5"/>
    <dgm:cxn modelId="{BAF2BBB0-044F-4908-886D-828BC9C2668D}" srcId="{F8D686A0-61EE-46EA-82EB-A206F46EBB12}" destId="{90668DA0-3E27-4391-A875-E2A9380F662C}" srcOrd="2" destOrd="0" parTransId="{A7C9F417-7DF5-428C-B7C8-BABEFA3BFD23}" sibTransId="{93FE5B68-766F-42B8-94DF-C2C83F96E7CC}"/>
    <dgm:cxn modelId="{55EB78B8-2FCA-4D6C-9EF0-8F51205704AE}" type="presOf" srcId="{08B09228-82D5-4B82-9914-622207D3A2CD}" destId="{793BB790-1437-499F-8EF9-DEE9644D290E}" srcOrd="0" destOrd="0" presId="urn:microsoft.com/office/officeart/2005/8/layout/process5"/>
    <dgm:cxn modelId="{E38BB7C0-240E-497D-A839-DAEB48D97002}" type="presOf" srcId="{79854BD4-128B-4C4E-8E16-3683AB258283}" destId="{CFD440CD-4DCE-4708-8770-F22385635B43}" srcOrd="0" destOrd="0" presId="urn:microsoft.com/office/officeart/2005/8/layout/process5"/>
    <dgm:cxn modelId="{EA0E24D0-A176-4E93-BB66-EA2D40D132FC}" type="presOf" srcId="{90668DA0-3E27-4391-A875-E2A9380F662C}" destId="{6BC06B61-E0C0-4E15-94BA-50A618163959}" srcOrd="0" destOrd="0" presId="urn:microsoft.com/office/officeart/2005/8/layout/process5"/>
    <dgm:cxn modelId="{A76972D3-9C24-4B5E-873E-CF3E054059AE}" type="presOf" srcId="{93FE5B68-766F-42B8-94DF-C2C83F96E7CC}" destId="{3FA0C55B-2D9B-4CFC-827F-D2A441F488CA}" srcOrd="1" destOrd="0" presId="urn:microsoft.com/office/officeart/2005/8/layout/process5"/>
    <dgm:cxn modelId="{B9575BD7-1AD7-46C0-A200-6CDB649698F6}" srcId="{F8D686A0-61EE-46EA-82EB-A206F46EBB12}" destId="{41029F1A-57A6-4F14-A5C5-4FF7937E2852}" srcOrd="5" destOrd="0" parTransId="{B48D0E42-8799-417E-9521-4C4360FD92C2}" sibTransId="{E7E64A80-DF82-4D94-88E7-55C28239A513}"/>
    <dgm:cxn modelId="{DCE865DA-D1DC-4688-A1FC-F5E644A89A20}" type="presOf" srcId="{93FE5B68-766F-42B8-94DF-C2C83F96E7CC}" destId="{20F1CB56-EF0F-4193-AFCF-390657D00F15}" srcOrd="0" destOrd="0" presId="urn:microsoft.com/office/officeart/2005/8/layout/process5"/>
    <dgm:cxn modelId="{34DCA9DE-2032-45B9-B20E-FA7CC1E62C3B}" type="presOf" srcId="{ED4BAA58-A4DA-4AF3-8382-3725623DE759}" destId="{E83F165B-C1BC-4F72-98D4-972B1B169B4B}" srcOrd="1" destOrd="0" presId="urn:microsoft.com/office/officeart/2005/8/layout/process5"/>
    <dgm:cxn modelId="{F7D27AED-9AC3-4BA4-A289-14D024121C43}" type="presOf" srcId="{E7E64A80-DF82-4D94-88E7-55C28239A513}" destId="{2AD68E7C-E987-4EEC-8C8C-6A86E3CAC34D}" srcOrd="1" destOrd="0" presId="urn:microsoft.com/office/officeart/2005/8/layout/process5"/>
    <dgm:cxn modelId="{989696ED-AC06-4D78-9250-B666EC8BCD82}" srcId="{F8D686A0-61EE-46EA-82EB-A206F46EBB12}" destId="{A5FD3ABC-2B62-4117-9557-DB20E74E9EFF}" srcOrd="3" destOrd="0" parTransId="{3AC6BEED-C57F-4B16-B5D5-39767BDFA000}" sibTransId="{35BC0B31-B26D-4902-B003-5E33116E71D4}"/>
    <dgm:cxn modelId="{697A4CFE-4FE5-439E-8068-C76BC145304C}" type="presOf" srcId="{35BC0B31-B26D-4902-B003-5E33116E71D4}" destId="{FF1D9D01-ADEF-4B80-9C14-C62E6F47B3F4}" srcOrd="1" destOrd="0" presId="urn:microsoft.com/office/officeart/2005/8/layout/process5"/>
    <dgm:cxn modelId="{AD9EAB2E-D5C2-40AB-B3D4-0E83C7F07B30}" type="presParOf" srcId="{E3C780E4-2E7F-4E36-B9DE-AE714237CB63}" destId="{CFD440CD-4DCE-4708-8770-F22385635B43}" srcOrd="0" destOrd="0" presId="urn:microsoft.com/office/officeart/2005/8/layout/process5"/>
    <dgm:cxn modelId="{4235F31D-ADB0-4153-AB69-613298CBDB19}" type="presParOf" srcId="{E3C780E4-2E7F-4E36-B9DE-AE714237CB63}" destId="{793BB790-1437-499F-8EF9-DEE9644D290E}" srcOrd="1" destOrd="0" presId="urn:microsoft.com/office/officeart/2005/8/layout/process5"/>
    <dgm:cxn modelId="{2EB76A04-17DA-4001-8786-B5D9761A26DB}" type="presParOf" srcId="{793BB790-1437-499F-8EF9-DEE9644D290E}" destId="{D5159140-B33A-4438-A739-4E73974FE59C}" srcOrd="0" destOrd="0" presId="urn:microsoft.com/office/officeart/2005/8/layout/process5"/>
    <dgm:cxn modelId="{B851D746-23C8-4E10-9F07-34D477318E89}" type="presParOf" srcId="{E3C780E4-2E7F-4E36-B9DE-AE714237CB63}" destId="{66441EDC-79CE-4895-ABB1-852A214EDD60}" srcOrd="2" destOrd="0" presId="urn:microsoft.com/office/officeart/2005/8/layout/process5"/>
    <dgm:cxn modelId="{5FB73D02-C721-4A6C-B415-FFC59366A201}" type="presParOf" srcId="{E3C780E4-2E7F-4E36-B9DE-AE714237CB63}" destId="{ACDFCD38-9B3C-4A35-A368-BEEF5B8F91C8}" srcOrd="3" destOrd="0" presId="urn:microsoft.com/office/officeart/2005/8/layout/process5"/>
    <dgm:cxn modelId="{A7950AA4-C468-44B1-871D-946CF9B25127}" type="presParOf" srcId="{ACDFCD38-9B3C-4A35-A368-BEEF5B8F91C8}" destId="{20D03EA2-CA50-4A16-BD65-6F6AC04967E7}" srcOrd="0" destOrd="0" presId="urn:microsoft.com/office/officeart/2005/8/layout/process5"/>
    <dgm:cxn modelId="{87475E51-035D-4501-AA36-3F4300AAFF85}" type="presParOf" srcId="{E3C780E4-2E7F-4E36-B9DE-AE714237CB63}" destId="{6BC06B61-E0C0-4E15-94BA-50A618163959}" srcOrd="4" destOrd="0" presId="urn:microsoft.com/office/officeart/2005/8/layout/process5"/>
    <dgm:cxn modelId="{8697043B-DBE1-4D8D-AE5D-99ED23F29D6F}" type="presParOf" srcId="{E3C780E4-2E7F-4E36-B9DE-AE714237CB63}" destId="{20F1CB56-EF0F-4193-AFCF-390657D00F15}" srcOrd="5" destOrd="0" presId="urn:microsoft.com/office/officeart/2005/8/layout/process5"/>
    <dgm:cxn modelId="{112B8485-CD2A-42D0-B8F5-669427E2B026}" type="presParOf" srcId="{20F1CB56-EF0F-4193-AFCF-390657D00F15}" destId="{3FA0C55B-2D9B-4CFC-827F-D2A441F488CA}" srcOrd="0" destOrd="0" presId="urn:microsoft.com/office/officeart/2005/8/layout/process5"/>
    <dgm:cxn modelId="{991DFE58-EF05-4C9E-9711-094D72B95438}" type="presParOf" srcId="{E3C780E4-2E7F-4E36-B9DE-AE714237CB63}" destId="{012DAFCE-78E3-46AC-85C0-6EB53E6C511E}" srcOrd="6" destOrd="0" presId="urn:microsoft.com/office/officeart/2005/8/layout/process5"/>
    <dgm:cxn modelId="{D31AAAD9-39E9-49C1-974D-1F5E7AD4C5C2}" type="presParOf" srcId="{E3C780E4-2E7F-4E36-B9DE-AE714237CB63}" destId="{1B18B2CA-6315-4E84-9B8B-720827C053D6}" srcOrd="7" destOrd="0" presId="urn:microsoft.com/office/officeart/2005/8/layout/process5"/>
    <dgm:cxn modelId="{9F4FEE28-28BD-4B28-BD53-A0514FD8A81F}" type="presParOf" srcId="{1B18B2CA-6315-4E84-9B8B-720827C053D6}" destId="{FF1D9D01-ADEF-4B80-9C14-C62E6F47B3F4}" srcOrd="0" destOrd="0" presId="urn:microsoft.com/office/officeart/2005/8/layout/process5"/>
    <dgm:cxn modelId="{EFEAABB0-4208-4BCB-842B-B16420A8A508}" type="presParOf" srcId="{E3C780E4-2E7F-4E36-B9DE-AE714237CB63}" destId="{86899EF6-E0C9-4956-BCF3-95EFD1FE9796}" srcOrd="8" destOrd="0" presId="urn:microsoft.com/office/officeart/2005/8/layout/process5"/>
    <dgm:cxn modelId="{ADEBD3F1-428D-4D20-8CA7-02D09CC20F03}" type="presParOf" srcId="{E3C780E4-2E7F-4E36-B9DE-AE714237CB63}" destId="{527BD36F-B7ED-4171-A0EE-5D8612BFE8E7}" srcOrd="9" destOrd="0" presId="urn:microsoft.com/office/officeart/2005/8/layout/process5"/>
    <dgm:cxn modelId="{1A71A298-2E94-4D7A-8D3B-4B807DF8AEBC}" type="presParOf" srcId="{527BD36F-B7ED-4171-A0EE-5D8612BFE8E7}" destId="{E83F165B-C1BC-4F72-98D4-972B1B169B4B}" srcOrd="0" destOrd="0" presId="urn:microsoft.com/office/officeart/2005/8/layout/process5"/>
    <dgm:cxn modelId="{2CD752D6-FA55-4166-BA39-712D9A5F089D}" type="presParOf" srcId="{E3C780E4-2E7F-4E36-B9DE-AE714237CB63}" destId="{84101453-5A54-42F2-AA09-1137346BCD09}" srcOrd="10" destOrd="0" presId="urn:microsoft.com/office/officeart/2005/8/layout/process5"/>
    <dgm:cxn modelId="{6F7EF556-474B-4511-A1AF-44FB2B89E06B}" type="presParOf" srcId="{E3C780E4-2E7F-4E36-B9DE-AE714237CB63}" destId="{27FA0923-6D71-43B9-8143-09AB637B2E8A}" srcOrd="11" destOrd="0" presId="urn:microsoft.com/office/officeart/2005/8/layout/process5"/>
    <dgm:cxn modelId="{7A71A31A-3E4C-4518-855B-3183F0832265}" type="presParOf" srcId="{27FA0923-6D71-43B9-8143-09AB637B2E8A}" destId="{2AD68E7C-E987-4EEC-8C8C-6A86E3CAC34D}" srcOrd="0" destOrd="0" presId="urn:microsoft.com/office/officeart/2005/8/layout/process5"/>
    <dgm:cxn modelId="{7E9E7772-D33E-4132-BD50-D5FAB2FB4FE5}" type="presParOf" srcId="{E3C780E4-2E7F-4E36-B9DE-AE714237CB63}" destId="{FF745687-4B1E-4C6A-9D69-C371054FF7EB}"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520A7-7FDC-4615-90CB-796A6C5D93CD}">
      <dsp:nvSpPr>
        <dsp:cNvPr id="0" name=""/>
        <dsp:cNvSpPr/>
      </dsp:nvSpPr>
      <dsp:spPr>
        <a:xfrm>
          <a:off x="0" y="0"/>
          <a:ext cx="7772400" cy="146015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t>A Roadmap for EQA </a:t>
          </a:r>
          <a:r>
            <a:rPr lang="en-US" sz="3200" kern="1200" dirty="0" err="1"/>
            <a:t>Programme</a:t>
          </a:r>
          <a:endParaRPr lang="en-US" sz="3200" kern="1200" dirty="0"/>
        </a:p>
        <a:p>
          <a:pPr marL="0" lvl="0" indent="0" algn="ctr" defTabSz="1422400" rtl="0">
            <a:lnSpc>
              <a:spcPct val="90000"/>
            </a:lnSpc>
            <a:spcBef>
              <a:spcPct val="0"/>
            </a:spcBef>
            <a:spcAft>
              <a:spcPct val="35000"/>
            </a:spcAft>
            <a:buNone/>
          </a:pPr>
          <a:r>
            <a:rPr lang="en-US" sz="3200" kern="1200" dirty="0"/>
            <a:t>design and implementation</a:t>
          </a:r>
          <a:endParaRPr lang="en-GB" sz="3200" kern="1200" dirty="0"/>
        </a:p>
      </dsp:txBody>
      <dsp:txXfrm>
        <a:off x="71279" y="71279"/>
        <a:ext cx="7629842" cy="13176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50DFB-0CC7-424A-8C1B-96173D9E8AF6}">
      <dsp:nvSpPr>
        <dsp:cNvPr id="0" name=""/>
        <dsp:cNvSpPr/>
      </dsp:nvSpPr>
      <dsp:spPr>
        <a:xfrm>
          <a:off x="576048" y="0"/>
          <a:ext cx="5570240" cy="4508500"/>
        </a:xfrm>
        <a:prstGeom prst="rightArrow">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5C026208-7222-4BBD-B860-D4BA79BD4D09}">
      <dsp:nvSpPr>
        <dsp:cNvPr id="0" name=""/>
        <dsp:cNvSpPr/>
      </dsp:nvSpPr>
      <dsp:spPr>
        <a:xfrm>
          <a:off x="0" y="1368149"/>
          <a:ext cx="1577429" cy="1803400"/>
        </a:xfrm>
        <a:prstGeom prst="roundRect">
          <a:avLst/>
        </a:prstGeom>
        <a:solidFill>
          <a:srgbClr val="0087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Reference values</a:t>
          </a:r>
        </a:p>
        <a:p>
          <a:pPr marL="0" lvl="0" indent="0" algn="ctr" defTabSz="666750" rtl="0">
            <a:lnSpc>
              <a:spcPct val="90000"/>
            </a:lnSpc>
            <a:spcBef>
              <a:spcPct val="0"/>
            </a:spcBef>
            <a:spcAft>
              <a:spcPct val="35000"/>
            </a:spcAft>
            <a:buNone/>
          </a:pPr>
          <a:r>
            <a:rPr lang="en-US" sz="1500" kern="1200" dirty="0"/>
            <a:t>Gold standard </a:t>
          </a:r>
        </a:p>
        <a:p>
          <a:pPr marL="0" lvl="0" indent="0" algn="ctr" defTabSz="666750" rtl="0">
            <a:lnSpc>
              <a:spcPct val="90000"/>
            </a:lnSpc>
            <a:spcBef>
              <a:spcPct val="0"/>
            </a:spcBef>
            <a:spcAft>
              <a:spcPct val="35000"/>
            </a:spcAft>
            <a:buNone/>
          </a:pPr>
          <a:endParaRPr lang="en-US" sz="1500" kern="1200" dirty="0"/>
        </a:p>
        <a:p>
          <a:pPr marL="0" lvl="0" indent="0" algn="ctr" defTabSz="666750" rtl="0">
            <a:lnSpc>
              <a:spcPct val="90000"/>
            </a:lnSpc>
            <a:spcBef>
              <a:spcPct val="0"/>
            </a:spcBef>
            <a:spcAft>
              <a:spcPct val="35000"/>
            </a:spcAft>
            <a:buNone/>
          </a:pPr>
          <a:r>
            <a:rPr lang="en-US" sz="1500" kern="1200" dirty="0"/>
            <a:t>Gravimetric </a:t>
          </a:r>
        </a:p>
      </dsp:txBody>
      <dsp:txXfrm>
        <a:off x="77004" y="1445153"/>
        <a:ext cx="1423421" cy="1649392"/>
      </dsp:txXfrm>
    </dsp:sp>
    <dsp:sp modelId="{26511890-A868-435F-ACCD-F6E60766B540}">
      <dsp:nvSpPr>
        <dsp:cNvPr id="0" name=""/>
        <dsp:cNvSpPr/>
      </dsp:nvSpPr>
      <dsp:spPr>
        <a:xfrm>
          <a:off x="1658864" y="1352550"/>
          <a:ext cx="1577429" cy="1803400"/>
        </a:xfrm>
        <a:prstGeom prst="roundRect">
          <a:avLst/>
        </a:prstGeom>
        <a:solidFill>
          <a:srgbClr val="008785">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Overall mean / median </a:t>
          </a:r>
        </a:p>
        <a:p>
          <a:pPr marL="0" lvl="0" indent="0" algn="ctr" defTabSz="666750" rtl="0">
            <a:lnSpc>
              <a:spcPct val="90000"/>
            </a:lnSpc>
            <a:spcBef>
              <a:spcPct val="0"/>
            </a:spcBef>
            <a:spcAft>
              <a:spcPct val="35000"/>
            </a:spcAft>
            <a:buNone/>
          </a:pPr>
          <a:r>
            <a:rPr lang="en-US" sz="1500" kern="1200" dirty="0"/>
            <a:t>Used if no ref and data Gaussian. </a:t>
          </a:r>
          <a:endParaRPr lang="en-GB" sz="1500" kern="1200" dirty="0"/>
        </a:p>
      </dsp:txBody>
      <dsp:txXfrm>
        <a:off x="1735868" y="1429554"/>
        <a:ext cx="1423421" cy="1649392"/>
      </dsp:txXfrm>
    </dsp:sp>
    <dsp:sp modelId="{2A9C0025-1F20-42F3-B2E1-D51A04860C71}">
      <dsp:nvSpPr>
        <dsp:cNvPr id="0" name=""/>
        <dsp:cNvSpPr/>
      </dsp:nvSpPr>
      <dsp:spPr>
        <a:xfrm>
          <a:off x="3316929" y="1352550"/>
          <a:ext cx="1577429" cy="1803400"/>
        </a:xfrm>
        <a:prstGeom prst="roundRect">
          <a:avLst/>
        </a:prstGeom>
        <a:solidFill>
          <a:srgbClr val="008785">
            <a:alpha val="5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Method mean / median</a:t>
          </a:r>
        </a:p>
        <a:p>
          <a:pPr marL="0" lvl="0" indent="0" algn="ctr" defTabSz="666750" rtl="0">
            <a:lnSpc>
              <a:spcPct val="90000"/>
            </a:lnSpc>
            <a:spcBef>
              <a:spcPct val="0"/>
            </a:spcBef>
            <a:spcAft>
              <a:spcPct val="35000"/>
            </a:spcAft>
            <a:buNone/>
          </a:pPr>
          <a:r>
            <a:rPr lang="en-US" sz="1500" kern="1200" dirty="0"/>
            <a:t>Peer group assessment only and should only be used if n&gt;8</a:t>
          </a:r>
        </a:p>
      </dsp:txBody>
      <dsp:txXfrm>
        <a:off x="3393933" y="1429554"/>
        <a:ext cx="1423421" cy="1649392"/>
      </dsp:txXfrm>
    </dsp:sp>
    <dsp:sp modelId="{8389EB79-7167-4D8D-BDB9-00B0A01F1BEA}">
      <dsp:nvSpPr>
        <dsp:cNvPr id="0" name=""/>
        <dsp:cNvSpPr/>
      </dsp:nvSpPr>
      <dsp:spPr>
        <a:xfrm>
          <a:off x="4974994" y="1352550"/>
          <a:ext cx="1577429" cy="1803400"/>
        </a:xfrm>
        <a:prstGeom prst="roundRect">
          <a:avLst/>
        </a:prstGeom>
        <a:solidFill>
          <a:srgbClr val="008785">
            <a:alpha val="4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dirty="0" err="1"/>
            <a:t>Analyser</a:t>
          </a:r>
          <a:r>
            <a:rPr lang="en-US" sz="1500" kern="1200" dirty="0"/>
            <a:t> mean </a:t>
          </a:r>
        </a:p>
        <a:p>
          <a:pPr marL="0" lvl="0" indent="0" algn="l" defTabSz="666750" rtl="0">
            <a:lnSpc>
              <a:spcPct val="90000"/>
            </a:lnSpc>
            <a:spcBef>
              <a:spcPct val="0"/>
            </a:spcBef>
            <a:spcAft>
              <a:spcPct val="35000"/>
            </a:spcAft>
            <a:buNone/>
          </a:pPr>
          <a:r>
            <a:rPr lang="en-US" sz="1500" kern="1200" dirty="0"/>
            <a:t>Peer group assessment only. </a:t>
          </a:r>
        </a:p>
        <a:p>
          <a:pPr marL="114300" lvl="1" indent="-114300" algn="l" defTabSz="533400" rtl="0">
            <a:lnSpc>
              <a:spcPct val="90000"/>
            </a:lnSpc>
            <a:spcBef>
              <a:spcPct val="0"/>
            </a:spcBef>
            <a:spcAft>
              <a:spcPct val="15000"/>
            </a:spcAft>
            <a:buChar char="•"/>
          </a:pPr>
          <a:endParaRPr lang="en-GB" sz="1200" kern="1200" dirty="0"/>
        </a:p>
      </dsp:txBody>
      <dsp:txXfrm>
        <a:off x="5051998" y="1429554"/>
        <a:ext cx="1423421" cy="16493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2A972-FB68-4628-BBF7-77AA3C2DED08}">
      <dsp:nvSpPr>
        <dsp:cNvPr id="0" name=""/>
        <dsp:cNvSpPr/>
      </dsp:nvSpPr>
      <dsp:spPr>
        <a:xfrm>
          <a:off x="3865" y="1062545"/>
          <a:ext cx="1757670" cy="1036307"/>
        </a:xfrm>
        <a:prstGeom prst="roundRect">
          <a:avLst>
            <a:gd name="adj" fmla="val 10000"/>
          </a:avLst>
        </a:prstGeom>
        <a:solidFill>
          <a:srgbClr val="0087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rtl="0">
            <a:lnSpc>
              <a:spcPct val="90000"/>
            </a:lnSpc>
            <a:spcBef>
              <a:spcPct val="0"/>
            </a:spcBef>
            <a:spcAft>
              <a:spcPct val="35000"/>
            </a:spcAft>
            <a:buNone/>
          </a:pPr>
          <a:r>
            <a:rPr lang="en-GB" sz="1300" kern="1200" dirty="0"/>
            <a:t>Analytical goals based on clinical outcomes</a:t>
          </a:r>
        </a:p>
      </dsp:txBody>
      <dsp:txXfrm>
        <a:off x="3865" y="1062545"/>
        <a:ext cx="1757670" cy="690871"/>
      </dsp:txXfrm>
    </dsp:sp>
    <dsp:sp modelId="{206F9D43-1AF3-4E42-9135-3575B44E683D}">
      <dsp:nvSpPr>
        <dsp:cNvPr id="0" name=""/>
        <dsp:cNvSpPr/>
      </dsp:nvSpPr>
      <dsp:spPr>
        <a:xfrm>
          <a:off x="363870" y="1753417"/>
          <a:ext cx="1757670" cy="795600"/>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What we need but data not readily available</a:t>
          </a:r>
        </a:p>
      </dsp:txBody>
      <dsp:txXfrm>
        <a:off x="387172" y="1776719"/>
        <a:ext cx="1711066" cy="748996"/>
      </dsp:txXfrm>
    </dsp:sp>
    <dsp:sp modelId="{9FA9F3EA-3FF0-4FCF-A20C-B3981874D4DB}">
      <dsp:nvSpPr>
        <dsp:cNvPr id="0" name=""/>
        <dsp:cNvSpPr/>
      </dsp:nvSpPr>
      <dsp:spPr>
        <a:xfrm>
          <a:off x="2027992" y="1189176"/>
          <a:ext cx="564887" cy="437609"/>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027992" y="1276698"/>
        <a:ext cx="433604" cy="262565"/>
      </dsp:txXfrm>
    </dsp:sp>
    <dsp:sp modelId="{880B78E5-9930-4D66-A5F5-53DC2041A9B5}">
      <dsp:nvSpPr>
        <dsp:cNvPr id="0" name=""/>
        <dsp:cNvSpPr/>
      </dsp:nvSpPr>
      <dsp:spPr>
        <a:xfrm>
          <a:off x="2827362" y="1062545"/>
          <a:ext cx="1757670" cy="1036307"/>
        </a:xfrm>
        <a:prstGeom prst="roundRect">
          <a:avLst>
            <a:gd name="adj" fmla="val 10000"/>
          </a:avLst>
        </a:prstGeom>
        <a:solidFill>
          <a:srgbClr val="008785">
            <a:alpha val="82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rtl="0">
            <a:lnSpc>
              <a:spcPct val="90000"/>
            </a:lnSpc>
            <a:spcBef>
              <a:spcPct val="0"/>
            </a:spcBef>
            <a:spcAft>
              <a:spcPct val="35000"/>
            </a:spcAft>
            <a:buNone/>
          </a:pPr>
          <a:r>
            <a:rPr lang="en-GB" sz="1300" kern="1200" dirty="0"/>
            <a:t>Analytical goals based on biological variation</a:t>
          </a:r>
        </a:p>
      </dsp:txBody>
      <dsp:txXfrm>
        <a:off x="2827362" y="1062545"/>
        <a:ext cx="1757670" cy="690871"/>
      </dsp:txXfrm>
    </dsp:sp>
    <dsp:sp modelId="{5425B13B-7C67-4821-B8F2-798FEC6A19CA}">
      <dsp:nvSpPr>
        <dsp:cNvPr id="0" name=""/>
        <dsp:cNvSpPr/>
      </dsp:nvSpPr>
      <dsp:spPr>
        <a:xfrm>
          <a:off x="3187367" y="1753417"/>
          <a:ext cx="1757670" cy="795600"/>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109454"/>
              <a:satOff val="-716"/>
              <a:lumOff val="122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Data available but not always achievable</a:t>
          </a:r>
        </a:p>
      </dsp:txBody>
      <dsp:txXfrm>
        <a:off x="3210669" y="1776719"/>
        <a:ext cx="1711066" cy="748996"/>
      </dsp:txXfrm>
    </dsp:sp>
    <dsp:sp modelId="{6B60A6D1-44FE-40F7-B491-4EA79543DA12}">
      <dsp:nvSpPr>
        <dsp:cNvPr id="0" name=""/>
        <dsp:cNvSpPr/>
      </dsp:nvSpPr>
      <dsp:spPr>
        <a:xfrm>
          <a:off x="4851489" y="1189176"/>
          <a:ext cx="564887" cy="437609"/>
        </a:xfrm>
        <a:prstGeom prst="rightArrow">
          <a:avLst>
            <a:gd name="adj1" fmla="val 60000"/>
            <a:gd name="adj2" fmla="val 50000"/>
          </a:avLst>
        </a:prstGeom>
        <a:solidFill>
          <a:schemeClr val="accent3">
            <a:shade val="90000"/>
            <a:hueOff val="218894"/>
            <a:satOff val="-3532"/>
            <a:lumOff val="218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851489" y="1276698"/>
        <a:ext cx="433604" cy="262565"/>
      </dsp:txXfrm>
    </dsp:sp>
    <dsp:sp modelId="{1A42B0AF-F171-4F3E-8A9F-ADDC161FAD68}">
      <dsp:nvSpPr>
        <dsp:cNvPr id="0" name=""/>
        <dsp:cNvSpPr/>
      </dsp:nvSpPr>
      <dsp:spPr>
        <a:xfrm>
          <a:off x="5650858" y="1062545"/>
          <a:ext cx="1757670" cy="1036307"/>
        </a:xfrm>
        <a:prstGeom prst="roundRect">
          <a:avLst>
            <a:gd name="adj" fmla="val 10000"/>
          </a:avLst>
        </a:prstGeom>
        <a:solidFill>
          <a:srgbClr val="008785">
            <a:alpha val="6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rtl="0">
            <a:lnSpc>
              <a:spcPct val="90000"/>
            </a:lnSpc>
            <a:spcBef>
              <a:spcPct val="0"/>
            </a:spcBef>
            <a:spcAft>
              <a:spcPct val="35000"/>
            </a:spcAft>
            <a:buNone/>
          </a:pPr>
          <a:r>
            <a:rPr lang="en-GB" sz="1300" kern="1200" dirty="0"/>
            <a:t>“State of the art” - </a:t>
          </a:r>
          <a:r>
            <a:rPr lang="en-GB" sz="1300" kern="1200" dirty="0" err="1"/>
            <a:t>Interlaboratory</a:t>
          </a:r>
          <a:r>
            <a:rPr lang="en-GB" sz="1300" kern="1200" dirty="0"/>
            <a:t> variation</a:t>
          </a:r>
        </a:p>
      </dsp:txBody>
      <dsp:txXfrm>
        <a:off x="5650858" y="1062545"/>
        <a:ext cx="1757670" cy="690871"/>
      </dsp:txXfrm>
    </dsp:sp>
    <dsp:sp modelId="{3626044D-6608-4B10-8303-76D77EF1D3C2}">
      <dsp:nvSpPr>
        <dsp:cNvPr id="0" name=""/>
        <dsp:cNvSpPr/>
      </dsp:nvSpPr>
      <dsp:spPr>
        <a:xfrm>
          <a:off x="6010863" y="1753417"/>
          <a:ext cx="1757670" cy="795600"/>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218907"/>
              <a:satOff val="-1431"/>
              <a:lumOff val="245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t>What we can achieve but may not be “fit for purpose”</a:t>
          </a:r>
        </a:p>
      </dsp:txBody>
      <dsp:txXfrm>
        <a:off x="6034165" y="1776719"/>
        <a:ext cx="1711066" cy="7489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A9734-08E0-4754-B973-AE1401E9D84B}">
      <dsp:nvSpPr>
        <dsp:cNvPr id="0" name=""/>
        <dsp:cNvSpPr/>
      </dsp:nvSpPr>
      <dsp:spPr>
        <a:xfrm>
          <a:off x="0" y="303804"/>
          <a:ext cx="2175867" cy="870346"/>
        </a:xfrm>
        <a:prstGeom prst="chevron">
          <a:avLst/>
        </a:prstGeom>
        <a:solidFill>
          <a:srgbClr val="00878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GB" sz="2800" kern="1200" dirty="0"/>
            <a:t>Model 1</a:t>
          </a:r>
        </a:p>
      </dsp:txBody>
      <dsp:txXfrm>
        <a:off x="435173" y="303804"/>
        <a:ext cx="1305521" cy="870346"/>
      </dsp:txXfrm>
    </dsp:sp>
    <dsp:sp modelId="{56DF9328-5777-4E1D-89FD-7FE02DC6E506}">
      <dsp:nvSpPr>
        <dsp:cNvPr id="0" name=""/>
        <dsp:cNvSpPr/>
      </dsp:nvSpPr>
      <dsp:spPr>
        <a:xfrm>
          <a:off x="1967879" y="303804"/>
          <a:ext cx="2175867" cy="870346"/>
        </a:xfrm>
        <a:prstGeom prst="chevron">
          <a:avLst/>
        </a:prstGeom>
        <a:solidFill>
          <a:srgbClr val="008785">
            <a:alpha val="58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GB" sz="2800" kern="1200" dirty="0"/>
            <a:t>Model 2</a:t>
          </a:r>
        </a:p>
      </dsp:txBody>
      <dsp:txXfrm>
        <a:off x="2403052" y="303804"/>
        <a:ext cx="1305521" cy="870346"/>
      </dsp:txXfrm>
    </dsp:sp>
    <dsp:sp modelId="{3DF37B54-6740-40AE-98A4-6ADB9FCDDB2B}">
      <dsp:nvSpPr>
        <dsp:cNvPr id="0" name=""/>
        <dsp:cNvSpPr/>
      </dsp:nvSpPr>
      <dsp:spPr>
        <a:xfrm>
          <a:off x="3912097" y="303804"/>
          <a:ext cx="2175867" cy="870346"/>
        </a:xfrm>
        <a:prstGeom prst="chevron">
          <a:avLst/>
        </a:prstGeom>
        <a:solidFill>
          <a:srgbClr val="008785">
            <a:alpha val="3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GB" sz="2800" kern="1200" dirty="0"/>
            <a:t>Model 3</a:t>
          </a:r>
        </a:p>
      </dsp:txBody>
      <dsp:txXfrm>
        <a:off x="4347270" y="303804"/>
        <a:ext cx="1305521" cy="8703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42478-1849-4A87-9A9F-F31D9EAE5317}">
      <dsp:nvSpPr>
        <dsp:cNvPr id="0" name=""/>
        <dsp:cNvSpPr/>
      </dsp:nvSpPr>
      <dsp:spPr>
        <a:xfrm rot="5400000">
          <a:off x="3785742" y="-370490"/>
          <a:ext cx="3620770" cy="526694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GB" sz="2600" kern="1200" dirty="0"/>
            <a:t>Should not be viewed as a pass/fail exercise</a:t>
          </a:r>
        </a:p>
        <a:p>
          <a:pPr marL="228600" lvl="1" indent="-228600" algn="l" defTabSz="1155700" rtl="0">
            <a:lnSpc>
              <a:spcPct val="90000"/>
            </a:lnSpc>
            <a:spcBef>
              <a:spcPct val="0"/>
            </a:spcBef>
            <a:spcAft>
              <a:spcPct val="15000"/>
            </a:spcAft>
            <a:buChar char="•"/>
          </a:pPr>
          <a:r>
            <a:rPr lang="en-GB" sz="2600" kern="1200" dirty="0"/>
            <a:t>Educational – troubleshooting, recommendations of best practice</a:t>
          </a:r>
        </a:p>
        <a:p>
          <a:pPr marL="228600" lvl="1" indent="-228600" algn="l" defTabSz="1155700" rtl="0">
            <a:lnSpc>
              <a:spcPct val="90000"/>
            </a:lnSpc>
            <a:spcBef>
              <a:spcPct val="0"/>
            </a:spcBef>
            <a:spcAft>
              <a:spcPct val="15000"/>
            </a:spcAft>
            <a:buChar char="•"/>
          </a:pPr>
          <a:r>
            <a:rPr lang="en-GB" sz="2600" kern="1200" dirty="0"/>
            <a:t>Identify poor methods</a:t>
          </a:r>
        </a:p>
        <a:p>
          <a:pPr marL="228600" lvl="1" indent="-228600" algn="l" defTabSz="1155700" rtl="0">
            <a:lnSpc>
              <a:spcPct val="90000"/>
            </a:lnSpc>
            <a:spcBef>
              <a:spcPct val="0"/>
            </a:spcBef>
            <a:spcAft>
              <a:spcPct val="15000"/>
            </a:spcAft>
            <a:buChar char="•"/>
          </a:pPr>
          <a:r>
            <a:rPr lang="en-GB" sz="2600" kern="1200" dirty="0"/>
            <a:t>Provide training and help</a:t>
          </a:r>
        </a:p>
        <a:p>
          <a:pPr marL="228600" lvl="1" indent="-228600" algn="l" defTabSz="1155700" rtl="0">
            <a:lnSpc>
              <a:spcPct val="90000"/>
            </a:lnSpc>
            <a:spcBef>
              <a:spcPct val="0"/>
            </a:spcBef>
            <a:spcAft>
              <a:spcPct val="15000"/>
            </a:spcAft>
            <a:buChar char="•"/>
          </a:pPr>
          <a:endParaRPr lang="en-GB" sz="2600" kern="1200" dirty="0"/>
        </a:p>
      </dsp:txBody>
      <dsp:txXfrm rot="-5400000">
        <a:off x="2962656" y="629347"/>
        <a:ext cx="5090193" cy="3267268"/>
      </dsp:txXfrm>
    </dsp:sp>
    <dsp:sp modelId="{210C03E8-D0F9-46EB-90F9-DCC22E1CA490}">
      <dsp:nvSpPr>
        <dsp:cNvPr id="0" name=""/>
        <dsp:cNvSpPr/>
      </dsp:nvSpPr>
      <dsp:spPr>
        <a:xfrm>
          <a:off x="0" y="0"/>
          <a:ext cx="2962656" cy="452596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kern="1200" dirty="0"/>
            <a:t>Part of Quality Improvement</a:t>
          </a:r>
        </a:p>
      </dsp:txBody>
      <dsp:txXfrm>
        <a:off x="144625" y="144625"/>
        <a:ext cx="2673406" cy="42367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4EDAA-3C89-47EA-BF34-7D1729DB98D8}">
      <dsp:nvSpPr>
        <dsp:cNvPr id="0" name=""/>
        <dsp:cNvSpPr/>
      </dsp:nvSpPr>
      <dsp:spPr>
        <a:xfrm>
          <a:off x="1960574" y="1472952"/>
          <a:ext cx="1800274" cy="1800274"/>
        </a:xfrm>
        <a:prstGeom prst="gear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t>Professional  / Regulatory body</a:t>
          </a:r>
        </a:p>
      </dsp:txBody>
      <dsp:txXfrm>
        <a:off x="2322509" y="1894658"/>
        <a:ext cx="1076404" cy="925378"/>
      </dsp:txXfrm>
    </dsp:sp>
    <dsp:sp modelId="{7D078C45-6142-4160-8EC2-C4098212135C}">
      <dsp:nvSpPr>
        <dsp:cNvPr id="0" name=""/>
        <dsp:cNvSpPr/>
      </dsp:nvSpPr>
      <dsp:spPr>
        <a:xfrm>
          <a:off x="913142" y="1047432"/>
          <a:ext cx="1309290" cy="1309290"/>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t>EQA Provider</a:t>
          </a:r>
        </a:p>
      </dsp:txBody>
      <dsp:txXfrm>
        <a:off x="1242760" y="1379042"/>
        <a:ext cx="650054" cy="646070"/>
      </dsp:txXfrm>
    </dsp:sp>
    <dsp:sp modelId="{8ACA92C3-2911-4E6A-A43D-4A66D82828B4}">
      <dsp:nvSpPr>
        <dsp:cNvPr id="0" name=""/>
        <dsp:cNvSpPr/>
      </dsp:nvSpPr>
      <dsp:spPr>
        <a:xfrm rot="20700000">
          <a:off x="1646478" y="144155"/>
          <a:ext cx="1282837" cy="1282837"/>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t>Laboratory</a:t>
          </a:r>
        </a:p>
      </dsp:txBody>
      <dsp:txXfrm rot="-20700000">
        <a:off x="1927842" y="425519"/>
        <a:ext cx="720109" cy="720109"/>
      </dsp:txXfrm>
    </dsp:sp>
    <dsp:sp modelId="{A5294970-D7A5-4E38-A684-26AD93926158}">
      <dsp:nvSpPr>
        <dsp:cNvPr id="0" name=""/>
        <dsp:cNvSpPr/>
      </dsp:nvSpPr>
      <dsp:spPr>
        <a:xfrm>
          <a:off x="1812299" y="1206848"/>
          <a:ext cx="2304351" cy="2304351"/>
        </a:xfrm>
        <a:prstGeom prst="circularArrow">
          <a:avLst>
            <a:gd name="adj1" fmla="val 4688"/>
            <a:gd name="adj2" fmla="val 299029"/>
            <a:gd name="adj3" fmla="val 2489351"/>
            <a:gd name="adj4" fmla="val 15920299"/>
            <a:gd name="adj5" fmla="val 5469"/>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13B72E0-84C6-4B6F-B85C-6EF8171AA6CB}">
      <dsp:nvSpPr>
        <dsp:cNvPr id="0" name=""/>
        <dsp:cNvSpPr/>
      </dsp:nvSpPr>
      <dsp:spPr>
        <a:xfrm>
          <a:off x="681269" y="761688"/>
          <a:ext cx="1674255" cy="1674255"/>
        </a:xfrm>
        <a:prstGeom prst="leftCircularArrow">
          <a:avLst>
            <a:gd name="adj1" fmla="val 6452"/>
            <a:gd name="adj2" fmla="val 429999"/>
            <a:gd name="adj3" fmla="val 10489124"/>
            <a:gd name="adj4" fmla="val 14837806"/>
            <a:gd name="adj5" fmla="val 7527"/>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B545FC6-BAD1-4010-8644-21B424252650}">
      <dsp:nvSpPr>
        <dsp:cNvPr id="0" name=""/>
        <dsp:cNvSpPr/>
      </dsp:nvSpPr>
      <dsp:spPr>
        <a:xfrm>
          <a:off x="1349744" y="-132881"/>
          <a:ext cx="1805184" cy="1805184"/>
        </a:xfrm>
        <a:prstGeom prst="circularArrow">
          <a:avLst>
            <a:gd name="adj1" fmla="val 5984"/>
            <a:gd name="adj2" fmla="val 394124"/>
            <a:gd name="adj3" fmla="val 13313824"/>
            <a:gd name="adj4" fmla="val 10508221"/>
            <a:gd name="adj5" fmla="val 6981"/>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68780-3EC5-432C-BD89-E323B15103C7}">
      <dsp:nvSpPr>
        <dsp:cNvPr id="0" name=""/>
        <dsp:cNvSpPr/>
      </dsp:nvSpPr>
      <dsp:spPr>
        <a:xfrm>
          <a:off x="1627622" y="1038836"/>
          <a:ext cx="1632457" cy="1632457"/>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Competent Authority</a:t>
          </a:r>
        </a:p>
      </dsp:txBody>
      <dsp:txXfrm>
        <a:off x="1955818" y="1421231"/>
        <a:ext cx="976065" cy="839117"/>
      </dsp:txXfrm>
    </dsp:sp>
    <dsp:sp modelId="{91FDE9C2-A6C8-424B-94D0-C85A53A68894}">
      <dsp:nvSpPr>
        <dsp:cNvPr id="0" name=""/>
        <dsp:cNvSpPr/>
      </dsp:nvSpPr>
      <dsp:spPr>
        <a:xfrm>
          <a:off x="677829" y="652982"/>
          <a:ext cx="1187241" cy="1187241"/>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Manufacturer</a:t>
          </a:r>
        </a:p>
      </dsp:txBody>
      <dsp:txXfrm>
        <a:off x="976720" y="953680"/>
        <a:ext cx="589459" cy="585845"/>
      </dsp:txXfrm>
    </dsp:sp>
    <dsp:sp modelId="{ABF0D41E-2B36-455A-A94C-3B66827ED28E}">
      <dsp:nvSpPr>
        <dsp:cNvPr id="0" name=""/>
        <dsp:cNvSpPr/>
      </dsp:nvSpPr>
      <dsp:spPr>
        <a:xfrm>
          <a:off x="1673290" y="776875"/>
          <a:ext cx="2007922" cy="2007922"/>
        </a:xfrm>
        <a:prstGeom prst="circularArrow">
          <a:avLst>
            <a:gd name="adj1" fmla="val 4878"/>
            <a:gd name="adj2" fmla="val 312630"/>
            <a:gd name="adj3" fmla="val 3031669"/>
            <a:gd name="adj4" fmla="val 15379596"/>
            <a:gd name="adj5" fmla="val 569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FF690F7-3048-4B4F-A8ED-5721D56270AA}">
      <dsp:nvSpPr>
        <dsp:cNvPr id="0" name=""/>
        <dsp:cNvSpPr/>
      </dsp:nvSpPr>
      <dsp:spPr>
        <a:xfrm>
          <a:off x="467571" y="395553"/>
          <a:ext cx="1518185" cy="1518185"/>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3C3F5-D690-4B58-AD46-C9EF61EDE8EC}">
      <dsp:nvSpPr>
        <dsp:cNvPr id="0" name=""/>
        <dsp:cNvSpPr/>
      </dsp:nvSpPr>
      <dsp:spPr>
        <a:xfrm>
          <a:off x="0" y="9557"/>
          <a:ext cx="2304256" cy="3597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GB" sz="1500" kern="1200" dirty="0"/>
            <a:t>International Standards</a:t>
          </a:r>
        </a:p>
      </dsp:txBody>
      <dsp:txXfrm>
        <a:off x="17563" y="27120"/>
        <a:ext cx="2269130" cy="324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3B39D-0E93-46FB-80D7-ED3316AFAF2D}">
      <dsp:nvSpPr>
        <dsp:cNvPr id="0" name=""/>
        <dsp:cNvSpPr/>
      </dsp:nvSpPr>
      <dsp:spPr>
        <a:xfrm>
          <a:off x="0" y="4778"/>
          <a:ext cx="1008112" cy="3597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GB" sz="1500" kern="1200" dirty="0"/>
            <a:t>EQALM</a:t>
          </a:r>
        </a:p>
      </dsp:txBody>
      <dsp:txXfrm>
        <a:off x="17563" y="22341"/>
        <a:ext cx="972986" cy="324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417D2-0BC2-4DE1-9597-A24AC40134E3}">
      <dsp:nvSpPr>
        <dsp:cNvPr id="0" name=""/>
        <dsp:cNvSpPr/>
      </dsp:nvSpPr>
      <dsp:spPr>
        <a:xfrm>
          <a:off x="0" y="0"/>
          <a:ext cx="1008112" cy="3597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GB" sz="1500" kern="1200" dirty="0"/>
            <a:t>IFCC</a:t>
          </a:r>
        </a:p>
      </dsp:txBody>
      <dsp:txXfrm>
        <a:off x="17563" y="17563"/>
        <a:ext cx="972986" cy="324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2F78C-9839-4375-8B87-414F3F381B16}">
      <dsp:nvSpPr>
        <dsp:cNvPr id="0" name=""/>
        <dsp:cNvSpPr/>
      </dsp:nvSpPr>
      <dsp:spPr>
        <a:xfrm rot="5400000">
          <a:off x="5012703" y="-1901980"/>
          <a:ext cx="1166849" cy="526694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171450" lvl="1" indent="-171450" algn="l" defTabSz="800100" rtl="0">
            <a:lnSpc>
              <a:spcPct val="90000"/>
            </a:lnSpc>
            <a:spcBef>
              <a:spcPct val="0"/>
            </a:spcBef>
            <a:spcAft>
              <a:spcPct val="15000"/>
            </a:spcAft>
            <a:buChar char="•"/>
          </a:pPr>
          <a:r>
            <a:rPr lang="en-GB" sz="1800" kern="1200" dirty="0"/>
            <a:t>Commercial</a:t>
          </a:r>
        </a:p>
        <a:p>
          <a:pPr marL="171450" lvl="1" indent="-171450" algn="l" defTabSz="800100" rtl="0">
            <a:lnSpc>
              <a:spcPct val="90000"/>
            </a:lnSpc>
            <a:spcBef>
              <a:spcPct val="0"/>
            </a:spcBef>
            <a:spcAft>
              <a:spcPct val="15000"/>
            </a:spcAft>
            <a:buChar char="•"/>
          </a:pPr>
          <a:r>
            <a:rPr lang="en-GB" sz="1800" kern="1200" dirty="0"/>
            <a:t>Not for profit</a:t>
          </a:r>
        </a:p>
        <a:p>
          <a:pPr marL="171450" lvl="1" indent="-171450" algn="l" defTabSz="800100" rtl="0">
            <a:lnSpc>
              <a:spcPct val="90000"/>
            </a:lnSpc>
            <a:spcBef>
              <a:spcPct val="0"/>
            </a:spcBef>
            <a:spcAft>
              <a:spcPct val="15000"/>
            </a:spcAft>
            <a:buChar char="•"/>
          </a:pPr>
          <a:r>
            <a:rPr lang="en-GB" sz="1800" kern="1200" dirty="0"/>
            <a:t>Linked to professional body</a:t>
          </a:r>
        </a:p>
        <a:p>
          <a:pPr marL="171450" lvl="1" indent="-171450" algn="l" defTabSz="800100" rtl="0">
            <a:lnSpc>
              <a:spcPct val="90000"/>
            </a:lnSpc>
            <a:spcBef>
              <a:spcPct val="0"/>
            </a:spcBef>
            <a:spcAft>
              <a:spcPct val="15000"/>
            </a:spcAft>
            <a:buChar char="•"/>
          </a:pPr>
          <a:r>
            <a:rPr lang="en-GB" sz="1800" kern="1200" dirty="0"/>
            <a:t>Regulatory</a:t>
          </a:r>
        </a:p>
      </dsp:txBody>
      <dsp:txXfrm rot="-5400000">
        <a:off x="2962656" y="205028"/>
        <a:ext cx="5209983" cy="1052927"/>
      </dsp:txXfrm>
    </dsp:sp>
    <dsp:sp modelId="{9E02F6EE-0708-4F29-95A5-800893ED0DAA}">
      <dsp:nvSpPr>
        <dsp:cNvPr id="0" name=""/>
        <dsp:cNvSpPr/>
      </dsp:nvSpPr>
      <dsp:spPr>
        <a:xfrm>
          <a:off x="0" y="2209"/>
          <a:ext cx="2962656" cy="1458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GB" sz="3800" kern="1200" dirty="0"/>
            <a:t>PT, EQA or EQAP?</a:t>
          </a:r>
        </a:p>
      </dsp:txBody>
      <dsp:txXfrm>
        <a:off x="71201" y="73410"/>
        <a:ext cx="2820254" cy="1316160"/>
      </dsp:txXfrm>
    </dsp:sp>
    <dsp:sp modelId="{B0AEC6EC-68D3-4E66-95B7-A618D7AB9F30}">
      <dsp:nvSpPr>
        <dsp:cNvPr id="0" name=""/>
        <dsp:cNvSpPr/>
      </dsp:nvSpPr>
      <dsp:spPr>
        <a:xfrm rot="5400000">
          <a:off x="5012703" y="-370490"/>
          <a:ext cx="1166849" cy="526694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a:t>Broad Scope - All disciplines</a:t>
          </a:r>
        </a:p>
        <a:p>
          <a:pPr marL="228600" lvl="1" indent="-228600" algn="l" defTabSz="889000" rtl="0">
            <a:lnSpc>
              <a:spcPct val="90000"/>
            </a:lnSpc>
            <a:spcBef>
              <a:spcPct val="0"/>
            </a:spcBef>
            <a:spcAft>
              <a:spcPct val="15000"/>
            </a:spcAft>
            <a:buChar char="•"/>
          </a:pPr>
          <a:r>
            <a:rPr lang="en-GB" sz="2000" kern="1200" dirty="0"/>
            <a:t>Narrow Scope - Discipline specific</a:t>
          </a:r>
        </a:p>
        <a:p>
          <a:pPr marL="228600" lvl="1" indent="-228600" algn="l" defTabSz="889000" rtl="0">
            <a:lnSpc>
              <a:spcPct val="90000"/>
            </a:lnSpc>
            <a:spcBef>
              <a:spcPct val="0"/>
            </a:spcBef>
            <a:spcAft>
              <a:spcPct val="15000"/>
            </a:spcAft>
            <a:buChar char="•"/>
          </a:pPr>
          <a:r>
            <a:rPr lang="en-GB" sz="2000" kern="1200" dirty="0"/>
            <a:t>Limited scope – Specialist</a:t>
          </a:r>
        </a:p>
      </dsp:txBody>
      <dsp:txXfrm rot="-5400000">
        <a:off x="2962656" y="1736518"/>
        <a:ext cx="5209983" cy="1052927"/>
      </dsp:txXfrm>
    </dsp:sp>
    <dsp:sp modelId="{7B7C29F1-A6B5-4366-990C-D7DE349A4F92}">
      <dsp:nvSpPr>
        <dsp:cNvPr id="0" name=""/>
        <dsp:cNvSpPr/>
      </dsp:nvSpPr>
      <dsp:spPr>
        <a:xfrm>
          <a:off x="0" y="1533700"/>
          <a:ext cx="2962656" cy="1458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GB" sz="3800" kern="1200" dirty="0"/>
            <a:t>Scope</a:t>
          </a:r>
        </a:p>
      </dsp:txBody>
      <dsp:txXfrm>
        <a:off x="71201" y="1604901"/>
        <a:ext cx="2820254" cy="1316160"/>
      </dsp:txXfrm>
    </dsp:sp>
    <dsp:sp modelId="{A26B2A3E-4085-4219-B205-D132AAF34B58}">
      <dsp:nvSpPr>
        <dsp:cNvPr id="0" name=""/>
        <dsp:cNvSpPr/>
      </dsp:nvSpPr>
      <dsp:spPr>
        <a:xfrm rot="5400000">
          <a:off x="5012703" y="1160999"/>
          <a:ext cx="1166849" cy="526694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a:t>Yes</a:t>
          </a:r>
        </a:p>
        <a:p>
          <a:pPr marL="228600" lvl="1" indent="-228600" algn="l" defTabSz="889000" rtl="0">
            <a:lnSpc>
              <a:spcPct val="90000"/>
            </a:lnSpc>
            <a:spcBef>
              <a:spcPct val="0"/>
            </a:spcBef>
            <a:spcAft>
              <a:spcPct val="15000"/>
            </a:spcAft>
            <a:buChar char="•"/>
          </a:pPr>
          <a:r>
            <a:rPr lang="en-GB" sz="2000" kern="1200" dirty="0"/>
            <a:t>No?</a:t>
          </a:r>
        </a:p>
      </dsp:txBody>
      <dsp:txXfrm rot="-5400000">
        <a:off x="2962656" y="3268008"/>
        <a:ext cx="5209983" cy="1052927"/>
      </dsp:txXfrm>
    </dsp:sp>
    <dsp:sp modelId="{A7652040-9141-4BED-9A0C-44BCBD2A0435}">
      <dsp:nvSpPr>
        <dsp:cNvPr id="0" name=""/>
        <dsp:cNvSpPr/>
      </dsp:nvSpPr>
      <dsp:spPr>
        <a:xfrm>
          <a:off x="0" y="3065190"/>
          <a:ext cx="2962656" cy="1458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GB" sz="3800" kern="1200" dirty="0"/>
            <a:t>Accredited  to ISO 17043</a:t>
          </a:r>
        </a:p>
      </dsp:txBody>
      <dsp:txXfrm>
        <a:off x="71201" y="3136391"/>
        <a:ext cx="2820254" cy="1316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B7617-2538-4561-879A-891D4450FF1F}">
      <dsp:nvSpPr>
        <dsp:cNvPr id="0" name=""/>
        <dsp:cNvSpPr/>
      </dsp:nvSpPr>
      <dsp:spPr>
        <a:xfrm rot="5400000">
          <a:off x="1970770" y="-586575"/>
          <a:ext cx="780191" cy="222199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GB" sz="1200" kern="1200" dirty="0"/>
            <a:t>Accredited to ISO 17043</a:t>
          </a:r>
        </a:p>
        <a:p>
          <a:pPr marL="114300" lvl="1" indent="-114300" algn="l" defTabSz="533400" rtl="0">
            <a:lnSpc>
              <a:spcPct val="90000"/>
            </a:lnSpc>
            <a:spcBef>
              <a:spcPct val="0"/>
            </a:spcBef>
            <a:spcAft>
              <a:spcPct val="15000"/>
            </a:spcAft>
            <a:buChar char="•"/>
          </a:pPr>
          <a:r>
            <a:rPr lang="en-GB" sz="1200" kern="1200" dirty="0"/>
            <a:t>Working towards</a:t>
          </a:r>
        </a:p>
        <a:p>
          <a:pPr marL="114300" lvl="1" indent="-114300" algn="l" defTabSz="533400" rtl="0">
            <a:lnSpc>
              <a:spcPct val="90000"/>
            </a:lnSpc>
            <a:spcBef>
              <a:spcPct val="0"/>
            </a:spcBef>
            <a:spcAft>
              <a:spcPct val="15000"/>
            </a:spcAft>
            <a:buChar char="•"/>
          </a:pPr>
          <a:r>
            <a:rPr lang="en-GB" sz="1200" kern="1200" dirty="0"/>
            <a:t>Has QMS</a:t>
          </a:r>
        </a:p>
      </dsp:txBody>
      <dsp:txXfrm rot="-5400000">
        <a:off x="1249870" y="172411"/>
        <a:ext cx="2183906" cy="704019"/>
      </dsp:txXfrm>
    </dsp:sp>
    <dsp:sp modelId="{86945C8C-E317-4759-939A-10666A797539}">
      <dsp:nvSpPr>
        <dsp:cNvPr id="0" name=""/>
        <dsp:cNvSpPr/>
      </dsp:nvSpPr>
      <dsp:spPr>
        <a:xfrm>
          <a:off x="0" y="2027"/>
          <a:ext cx="1249870" cy="9752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rtl="0">
            <a:lnSpc>
              <a:spcPct val="90000"/>
            </a:lnSpc>
            <a:spcBef>
              <a:spcPct val="0"/>
            </a:spcBef>
            <a:spcAft>
              <a:spcPct val="35000"/>
            </a:spcAft>
            <a:buNone/>
          </a:pPr>
          <a:r>
            <a:rPr lang="en-GB" sz="1100" kern="1200" dirty="0"/>
            <a:t>Competent Provider </a:t>
          </a:r>
        </a:p>
      </dsp:txBody>
      <dsp:txXfrm>
        <a:off x="47607" y="49634"/>
        <a:ext cx="1154656" cy="880025"/>
      </dsp:txXfrm>
    </dsp:sp>
    <dsp:sp modelId="{699BECFA-AF5B-4968-A040-F64744ED0101}">
      <dsp:nvSpPr>
        <dsp:cNvPr id="0" name=""/>
        <dsp:cNvSpPr/>
      </dsp:nvSpPr>
      <dsp:spPr>
        <a:xfrm rot="5400000">
          <a:off x="1970770" y="402652"/>
          <a:ext cx="780191" cy="222199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rtl="0">
            <a:lnSpc>
              <a:spcPct val="90000"/>
            </a:lnSpc>
            <a:spcBef>
              <a:spcPct val="0"/>
            </a:spcBef>
            <a:spcAft>
              <a:spcPct val="15000"/>
            </a:spcAft>
            <a:buChar char="•"/>
          </a:pPr>
          <a:r>
            <a:rPr lang="en-GB" sz="900" kern="1200" dirty="0">
              <a:solidFill>
                <a:srgbClr val="FF0000"/>
              </a:solidFill>
            </a:rPr>
            <a:t>Variable across Schemes (EQALM study  2009) *</a:t>
          </a:r>
        </a:p>
        <a:p>
          <a:pPr marL="57150" lvl="1" indent="-57150" algn="l" defTabSz="400050">
            <a:lnSpc>
              <a:spcPct val="90000"/>
            </a:lnSpc>
            <a:spcBef>
              <a:spcPct val="0"/>
            </a:spcBef>
            <a:spcAft>
              <a:spcPct val="15000"/>
            </a:spcAft>
            <a:buChar char="•"/>
          </a:pPr>
          <a:r>
            <a:rPr lang="en-GB" sz="900" kern="1200" dirty="0"/>
            <a:t>Where EQA used to assess IVDs, minimum of 6 distributions p.a. (BS EN 14136:2004)</a:t>
          </a:r>
        </a:p>
        <a:p>
          <a:pPr marL="57150" lvl="1" indent="-57150" algn="l" defTabSz="400050">
            <a:lnSpc>
              <a:spcPct val="90000"/>
            </a:lnSpc>
            <a:spcBef>
              <a:spcPct val="0"/>
            </a:spcBef>
            <a:spcAft>
              <a:spcPct val="15000"/>
            </a:spcAft>
            <a:buChar char="•"/>
          </a:pPr>
          <a:r>
            <a:rPr lang="en-GB" sz="900" kern="1200" dirty="0"/>
            <a:t>For core tests - monthly</a:t>
          </a:r>
        </a:p>
      </dsp:txBody>
      <dsp:txXfrm rot="-5400000">
        <a:off x="1249870" y="1161638"/>
        <a:ext cx="2183906" cy="704019"/>
      </dsp:txXfrm>
    </dsp:sp>
    <dsp:sp modelId="{201FFBD1-523A-4EB5-BD8E-F09EE83A4C6F}">
      <dsp:nvSpPr>
        <dsp:cNvPr id="0" name=""/>
        <dsp:cNvSpPr/>
      </dsp:nvSpPr>
      <dsp:spPr>
        <a:xfrm>
          <a:off x="0" y="1026029"/>
          <a:ext cx="1249870" cy="9752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1100" kern="1200" dirty="0">
              <a:solidFill>
                <a:srgbClr val="FF0000"/>
              </a:solidFill>
            </a:rPr>
            <a:t>Clinically relevant</a:t>
          </a:r>
        </a:p>
        <a:p>
          <a:pPr lvl="0" algn="ctr" defTabSz="488950" rtl="0">
            <a:lnSpc>
              <a:spcPct val="90000"/>
            </a:lnSpc>
            <a:spcBef>
              <a:spcPct val="0"/>
            </a:spcBef>
            <a:spcAft>
              <a:spcPct val="35000"/>
            </a:spcAft>
            <a:buNone/>
          </a:pPr>
          <a:r>
            <a:rPr lang="en-GB" sz="1100" kern="1200" dirty="0"/>
            <a:t>Distribution frequency</a:t>
          </a:r>
        </a:p>
      </dsp:txBody>
      <dsp:txXfrm>
        <a:off x="47607" y="1073636"/>
        <a:ext cx="1154656" cy="880025"/>
      </dsp:txXfrm>
    </dsp:sp>
    <dsp:sp modelId="{8654F218-7DE0-421D-AD9E-F8EABE7C1339}">
      <dsp:nvSpPr>
        <dsp:cNvPr id="0" name=""/>
        <dsp:cNvSpPr/>
      </dsp:nvSpPr>
      <dsp:spPr>
        <a:xfrm rot="5400000">
          <a:off x="1970770" y="1426654"/>
          <a:ext cx="780191" cy="222199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00050" rtl="0">
            <a:lnSpc>
              <a:spcPct val="90000"/>
            </a:lnSpc>
            <a:spcBef>
              <a:spcPct val="0"/>
            </a:spcBef>
            <a:spcAft>
              <a:spcPct val="15000"/>
            </a:spcAft>
            <a:buChar char="•"/>
          </a:pPr>
          <a:r>
            <a:rPr lang="en-GB" sz="900" kern="1200" dirty="0"/>
            <a:t>Evidence of reproducibility</a:t>
          </a:r>
        </a:p>
        <a:p>
          <a:pPr marL="57150" lvl="1" indent="-57150" algn="l" defTabSz="400050" rtl="0">
            <a:lnSpc>
              <a:spcPct val="90000"/>
            </a:lnSpc>
            <a:spcBef>
              <a:spcPct val="0"/>
            </a:spcBef>
            <a:spcAft>
              <a:spcPct val="15000"/>
            </a:spcAft>
            <a:buChar char="•"/>
          </a:pPr>
          <a:r>
            <a:rPr lang="en-GB" sz="900" kern="1200" dirty="0"/>
            <a:t>Cover clinically appropriate range</a:t>
          </a:r>
        </a:p>
        <a:p>
          <a:pPr marL="57150" lvl="1" indent="-57150" algn="l" defTabSz="400050" rtl="0">
            <a:lnSpc>
              <a:spcPct val="90000"/>
            </a:lnSpc>
            <a:spcBef>
              <a:spcPct val="0"/>
            </a:spcBef>
            <a:spcAft>
              <a:spcPct val="15000"/>
            </a:spcAft>
            <a:buChar char="•"/>
          </a:pPr>
          <a:r>
            <a:rPr lang="en-GB" sz="900" kern="1200" dirty="0"/>
            <a:t>“Blinded” </a:t>
          </a:r>
        </a:p>
        <a:p>
          <a:pPr marL="57150" lvl="1" indent="-57150" algn="l" defTabSz="400050" rtl="0">
            <a:lnSpc>
              <a:spcPct val="90000"/>
            </a:lnSpc>
            <a:spcBef>
              <a:spcPct val="0"/>
            </a:spcBef>
            <a:spcAft>
              <a:spcPct val="15000"/>
            </a:spcAft>
            <a:buChar char="•"/>
          </a:pPr>
          <a:r>
            <a:rPr lang="en-GB" sz="900" kern="1200" dirty="0"/>
            <a:t>Commutable materials</a:t>
          </a:r>
        </a:p>
        <a:p>
          <a:pPr marL="57150" lvl="1" indent="-57150" algn="l" defTabSz="400050" rtl="0">
            <a:lnSpc>
              <a:spcPct val="90000"/>
            </a:lnSpc>
            <a:spcBef>
              <a:spcPct val="0"/>
            </a:spcBef>
            <a:spcAft>
              <a:spcPct val="15000"/>
            </a:spcAft>
            <a:buChar char="•"/>
          </a:pPr>
          <a:r>
            <a:rPr lang="en-GB" sz="900" kern="1200" dirty="0"/>
            <a:t>Challenging samples</a:t>
          </a:r>
        </a:p>
      </dsp:txBody>
      <dsp:txXfrm rot="-5400000">
        <a:off x="1249870" y="2185640"/>
        <a:ext cx="2183906" cy="704019"/>
      </dsp:txXfrm>
    </dsp:sp>
    <dsp:sp modelId="{6B4342D9-8FCE-47FA-BA73-574358BC508F}">
      <dsp:nvSpPr>
        <dsp:cNvPr id="0" name=""/>
        <dsp:cNvSpPr/>
      </dsp:nvSpPr>
      <dsp:spPr>
        <a:xfrm>
          <a:off x="33952" y="2051298"/>
          <a:ext cx="1249870" cy="9752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rtl="0">
            <a:lnSpc>
              <a:spcPct val="90000"/>
            </a:lnSpc>
            <a:spcBef>
              <a:spcPct val="0"/>
            </a:spcBef>
            <a:spcAft>
              <a:spcPct val="35000"/>
            </a:spcAft>
            <a:buNone/>
          </a:pPr>
          <a:r>
            <a:rPr lang="en-GB" sz="1100" kern="1200" dirty="0">
              <a:solidFill>
                <a:srgbClr val="FF0000"/>
              </a:solidFill>
            </a:rPr>
            <a:t>Clinically relevant</a:t>
          </a:r>
        </a:p>
        <a:p>
          <a:pPr marL="0" lvl="0" indent="0" algn="ctr" defTabSz="488950" rtl="0">
            <a:lnSpc>
              <a:spcPct val="90000"/>
            </a:lnSpc>
            <a:spcBef>
              <a:spcPct val="0"/>
            </a:spcBef>
            <a:spcAft>
              <a:spcPct val="35000"/>
            </a:spcAft>
            <a:buNone/>
          </a:pPr>
          <a:r>
            <a:rPr lang="en-GB" sz="1100" kern="1200" dirty="0"/>
            <a:t>Range and number of samples</a:t>
          </a:r>
        </a:p>
      </dsp:txBody>
      <dsp:txXfrm>
        <a:off x="81559" y="2098905"/>
        <a:ext cx="1154656" cy="880025"/>
      </dsp:txXfrm>
    </dsp:sp>
    <dsp:sp modelId="{B1E65B90-C022-435C-833D-439F54004BD2}">
      <dsp:nvSpPr>
        <dsp:cNvPr id="0" name=""/>
        <dsp:cNvSpPr/>
      </dsp:nvSpPr>
      <dsp:spPr>
        <a:xfrm rot="5400000">
          <a:off x="1970770" y="2450656"/>
          <a:ext cx="780191" cy="222199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GB" sz="1200" kern="1200" dirty="0">
              <a:solidFill>
                <a:srgbClr val="FF0000"/>
              </a:solidFill>
            </a:rPr>
            <a:t>Based on clinical outcomes</a:t>
          </a:r>
        </a:p>
        <a:p>
          <a:pPr marL="114300" lvl="1" indent="-114300" algn="l" defTabSz="533400" rtl="0">
            <a:lnSpc>
              <a:spcPct val="90000"/>
            </a:lnSpc>
            <a:spcBef>
              <a:spcPct val="0"/>
            </a:spcBef>
            <a:spcAft>
              <a:spcPct val="15000"/>
            </a:spcAft>
            <a:buChar char="•"/>
          </a:pPr>
          <a:r>
            <a:rPr lang="en-GB" sz="1200" kern="1200" dirty="0">
              <a:solidFill>
                <a:srgbClr val="FF0000"/>
              </a:solidFill>
            </a:rPr>
            <a:t>Based on biological variation </a:t>
          </a:r>
        </a:p>
      </dsp:txBody>
      <dsp:txXfrm rot="-5400000">
        <a:off x="1249870" y="3209642"/>
        <a:ext cx="2183906" cy="704019"/>
      </dsp:txXfrm>
    </dsp:sp>
    <dsp:sp modelId="{801F6BCA-22EE-4351-9EFC-9DEBEC0F18EA}">
      <dsp:nvSpPr>
        <dsp:cNvPr id="0" name=""/>
        <dsp:cNvSpPr/>
      </dsp:nvSpPr>
      <dsp:spPr>
        <a:xfrm>
          <a:off x="60371" y="3059413"/>
          <a:ext cx="1249870" cy="9752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rtl="0">
            <a:lnSpc>
              <a:spcPct val="90000"/>
            </a:lnSpc>
            <a:spcBef>
              <a:spcPct val="0"/>
            </a:spcBef>
            <a:spcAft>
              <a:spcPct val="35000"/>
            </a:spcAft>
            <a:buNone/>
          </a:pPr>
          <a:r>
            <a:rPr lang="en-GB" sz="1200" kern="1200" dirty="0">
              <a:solidFill>
                <a:srgbClr val="FF0000"/>
              </a:solidFill>
            </a:rPr>
            <a:t>Clinically relevant performance criteria</a:t>
          </a:r>
        </a:p>
      </dsp:txBody>
      <dsp:txXfrm>
        <a:off x="107978" y="3107020"/>
        <a:ext cx="1154656" cy="8800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C05DB-D523-4F0E-925B-C97747E0CABA}">
      <dsp:nvSpPr>
        <dsp:cNvPr id="0" name=""/>
        <dsp:cNvSpPr/>
      </dsp:nvSpPr>
      <dsp:spPr>
        <a:xfrm rot="5400000">
          <a:off x="1969691" y="-620840"/>
          <a:ext cx="780191" cy="222097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rtl="0">
            <a:lnSpc>
              <a:spcPct val="90000"/>
            </a:lnSpc>
            <a:spcBef>
              <a:spcPct val="0"/>
            </a:spcBef>
            <a:spcAft>
              <a:spcPct val="15000"/>
            </a:spcAft>
            <a:buChar char="•"/>
          </a:pPr>
          <a:r>
            <a:rPr lang="en-GB" sz="1000" kern="1200" dirty="0"/>
            <a:t>Clinical Scientist or medically qualified</a:t>
          </a:r>
        </a:p>
        <a:p>
          <a:pPr marL="57150" lvl="1" indent="-57150" algn="l" defTabSz="444500" rtl="0">
            <a:lnSpc>
              <a:spcPct val="90000"/>
            </a:lnSpc>
            <a:spcBef>
              <a:spcPct val="0"/>
            </a:spcBef>
            <a:spcAft>
              <a:spcPct val="15000"/>
            </a:spcAft>
            <a:buChar char="•"/>
          </a:pPr>
          <a:r>
            <a:rPr lang="en-GB" sz="1000" kern="1200" dirty="0"/>
            <a:t>Independent Scientific or Medical Advisory group / National body.</a:t>
          </a:r>
        </a:p>
      </dsp:txBody>
      <dsp:txXfrm rot="-5400000">
        <a:off x="1249299" y="137638"/>
        <a:ext cx="2182890" cy="704019"/>
      </dsp:txXfrm>
    </dsp:sp>
    <dsp:sp modelId="{EDEC5295-FC05-442F-8FD3-BDC7AAD4C7FA}">
      <dsp:nvSpPr>
        <dsp:cNvPr id="0" name=""/>
        <dsp:cNvSpPr/>
      </dsp:nvSpPr>
      <dsp:spPr>
        <a:xfrm>
          <a:off x="0" y="2027"/>
          <a:ext cx="1249299" cy="9752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rtl="0">
            <a:lnSpc>
              <a:spcPct val="90000"/>
            </a:lnSpc>
            <a:spcBef>
              <a:spcPct val="0"/>
            </a:spcBef>
            <a:spcAft>
              <a:spcPct val="35000"/>
            </a:spcAft>
            <a:buNone/>
          </a:pPr>
          <a:r>
            <a:rPr lang="en-GB" sz="1100" kern="1200" dirty="0"/>
            <a:t>Scheme designed and overseen by appropriately competent professionals</a:t>
          </a:r>
        </a:p>
      </dsp:txBody>
      <dsp:txXfrm>
        <a:off x="47607" y="49634"/>
        <a:ext cx="1154085" cy="880025"/>
      </dsp:txXfrm>
    </dsp:sp>
    <dsp:sp modelId="{ECC3DFDB-F594-47CF-89FA-AC58C7B073B5}">
      <dsp:nvSpPr>
        <dsp:cNvPr id="0" name=""/>
        <dsp:cNvSpPr/>
      </dsp:nvSpPr>
      <dsp:spPr>
        <a:xfrm rot="5400000">
          <a:off x="1969691" y="403161"/>
          <a:ext cx="780191" cy="222097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rtl="0">
            <a:lnSpc>
              <a:spcPct val="90000"/>
            </a:lnSpc>
            <a:spcBef>
              <a:spcPct val="0"/>
            </a:spcBef>
            <a:spcAft>
              <a:spcPct val="15000"/>
            </a:spcAft>
            <a:buChar char="•"/>
          </a:pPr>
          <a:r>
            <a:rPr lang="en-GB" sz="1000" kern="1200" dirty="0"/>
            <a:t>Mechanism for identification and reporting of Persistent Poor performance  issues</a:t>
          </a:r>
        </a:p>
      </dsp:txBody>
      <dsp:txXfrm rot="-5400000">
        <a:off x="1249299" y="1161639"/>
        <a:ext cx="2182890" cy="704019"/>
      </dsp:txXfrm>
    </dsp:sp>
    <dsp:sp modelId="{115459B1-28E7-4C28-AA3A-636AE96C2338}">
      <dsp:nvSpPr>
        <dsp:cNvPr id="0" name=""/>
        <dsp:cNvSpPr/>
      </dsp:nvSpPr>
      <dsp:spPr>
        <a:xfrm>
          <a:off x="0" y="1026029"/>
          <a:ext cx="1249299" cy="9752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rtl="0">
            <a:lnSpc>
              <a:spcPct val="90000"/>
            </a:lnSpc>
            <a:spcBef>
              <a:spcPct val="0"/>
            </a:spcBef>
            <a:spcAft>
              <a:spcPct val="35000"/>
            </a:spcAft>
            <a:buNone/>
          </a:pPr>
          <a:r>
            <a:rPr lang="en-GB" sz="1100" kern="1200" dirty="0"/>
            <a:t>Reporting to Professional body / Regulatory body.</a:t>
          </a:r>
        </a:p>
      </dsp:txBody>
      <dsp:txXfrm>
        <a:off x="47607" y="1073636"/>
        <a:ext cx="1154085" cy="880025"/>
      </dsp:txXfrm>
    </dsp:sp>
    <dsp:sp modelId="{35B57F40-5F85-481C-983B-C5AB81B2C112}">
      <dsp:nvSpPr>
        <dsp:cNvPr id="0" name=""/>
        <dsp:cNvSpPr/>
      </dsp:nvSpPr>
      <dsp:spPr>
        <a:xfrm rot="5400000">
          <a:off x="1969691" y="1427162"/>
          <a:ext cx="780191" cy="222097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rtl="0">
            <a:lnSpc>
              <a:spcPct val="90000"/>
            </a:lnSpc>
            <a:spcBef>
              <a:spcPct val="0"/>
            </a:spcBef>
            <a:spcAft>
              <a:spcPct val="15000"/>
            </a:spcAft>
            <a:buChar char="•"/>
          </a:pPr>
          <a:r>
            <a:rPr lang="en-GB" sz="1000" kern="1200" dirty="0"/>
            <a:t>Training</a:t>
          </a:r>
        </a:p>
        <a:p>
          <a:pPr marL="57150" lvl="1" indent="-57150" algn="l" defTabSz="444500" rtl="0">
            <a:lnSpc>
              <a:spcPct val="90000"/>
            </a:lnSpc>
            <a:spcBef>
              <a:spcPct val="0"/>
            </a:spcBef>
            <a:spcAft>
              <a:spcPct val="15000"/>
            </a:spcAft>
            <a:buChar char="•"/>
          </a:pPr>
          <a:r>
            <a:rPr lang="en-GB" sz="1000" kern="1200" dirty="0"/>
            <a:t>Helpline</a:t>
          </a:r>
        </a:p>
        <a:p>
          <a:pPr marL="57150" lvl="1" indent="-57150" algn="l" defTabSz="444500" rtl="0">
            <a:lnSpc>
              <a:spcPct val="90000"/>
            </a:lnSpc>
            <a:spcBef>
              <a:spcPct val="0"/>
            </a:spcBef>
            <a:spcAft>
              <a:spcPct val="15000"/>
            </a:spcAft>
            <a:buChar char="•"/>
          </a:pPr>
          <a:r>
            <a:rPr lang="en-GB" sz="1000" kern="1200" dirty="0"/>
            <a:t>Pre analytical</a:t>
          </a:r>
        </a:p>
        <a:p>
          <a:pPr marL="57150" lvl="1" indent="-57150" algn="l" defTabSz="444500" rtl="0">
            <a:lnSpc>
              <a:spcPct val="90000"/>
            </a:lnSpc>
            <a:spcBef>
              <a:spcPct val="0"/>
            </a:spcBef>
            <a:spcAft>
              <a:spcPct val="15000"/>
            </a:spcAft>
            <a:buChar char="•"/>
          </a:pPr>
          <a:r>
            <a:rPr lang="en-GB" sz="1000" kern="1200" dirty="0"/>
            <a:t>Post Analytical</a:t>
          </a:r>
        </a:p>
      </dsp:txBody>
      <dsp:txXfrm rot="-5400000">
        <a:off x="1249299" y="2185640"/>
        <a:ext cx="2182890" cy="704019"/>
      </dsp:txXfrm>
    </dsp:sp>
    <dsp:sp modelId="{933EB6D9-8517-4C0A-A29F-F617334C33F4}">
      <dsp:nvSpPr>
        <dsp:cNvPr id="0" name=""/>
        <dsp:cNvSpPr/>
      </dsp:nvSpPr>
      <dsp:spPr>
        <a:xfrm>
          <a:off x="41176" y="2051298"/>
          <a:ext cx="1249299" cy="9752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rtl="0">
            <a:lnSpc>
              <a:spcPct val="90000"/>
            </a:lnSpc>
            <a:spcBef>
              <a:spcPct val="0"/>
            </a:spcBef>
            <a:spcAft>
              <a:spcPct val="35000"/>
            </a:spcAft>
            <a:buNone/>
          </a:pPr>
          <a:r>
            <a:rPr lang="en-GB" sz="1100" kern="1200" dirty="0"/>
            <a:t>Education</a:t>
          </a:r>
        </a:p>
      </dsp:txBody>
      <dsp:txXfrm>
        <a:off x="88783" y="2098905"/>
        <a:ext cx="1154085" cy="880025"/>
      </dsp:txXfrm>
    </dsp:sp>
    <dsp:sp modelId="{E3ADC218-57B0-4862-A4BF-692CA3AB5745}">
      <dsp:nvSpPr>
        <dsp:cNvPr id="0" name=""/>
        <dsp:cNvSpPr/>
      </dsp:nvSpPr>
      <dsp:spPr>
        <a:xfrm rot="5400000">
          <a:off x="1969691" y="2451164"/>
          <a:ext cx="780191" cy="2220976"/>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rtl="0">
            <a:lnSpc>
              <a:spcPct val="90000"/>
            </a:lnSpc>
            <a:spcBef>
              <a:spcPct val="0"/>
            </a:spcBef>
            <a:spcAft>
              <a:spcPct val="15000"/>
            </a:spcAft>
            <a:buChar char="•"/>
          </a:pPr>
          <a:r>
            <a:rPr lang="en-GB" sz="1000" kern="1200" dirty="0"/>
            <a:t>Alerts manufacturers</a:t>
          </a:r>
        </a:p>
        <a:p>
          <a:pPr marL="57150" lvl="1" indent="-57150" algn="l" defTabSz="444500" rtl="0">
            <a:lnSpc>
              <a:spcPct val="90000"/>
            </a:lnSpc>
            <a:spcBef>
              <a:spcPct val="0"/>
            </a:spcBef>
            <a:spcAft>
              <a:spcPct val="15000"/>
            </a:spcAft>
            <a:buChar char="•"/>
          </a:pPr>
          <a:r>
            <a:rPr lang="en-GB" sz="1000" kern="1200" dirty="0"/>
            <a:t>Alerts competent authority</a:t>
          </a:r>
        </a:p>
        <a:p>
          <a:pPr marL="57150" lvl="1" indent="-57150" algn="l" defTabSz="444500" rtl="0">
            <a:lnSpc>
              <a:spcPct val="90000"/>
            </a:lnSpc>
            <a:spcBef>
              <a:spcPct val="0"/>
            </a:spcBef>
            <a:spcAft>
              <a:spcPct val="15000"/>
            </a:spcAft>
            <a:buChar char="•"/>
          </a:pPr>
          <a:r>
            <a:rPr lang="en-GB" sz="1000" kern="1200" dirty="0"/>
            <a:t>Alerts laboratories</a:t>
          </a:r>
        </a:p>
        <a:p>
          <a:pPr marL="57150" lvl="1" indent="-57150" algn="l" defTabSz="444500" rtl="0">
            <a:lnSpc>
              <a:spcPct val="90000"/>
            </a:lnSpc>
            <a:spcBef>
              <a:spcPct val="0"/>
            </a:spcBef>
            <a:spcAft>
              <a:spcPct val="15000"/>
            </a:spcAft>
            <a:buChar char="•"/>
          </a:pPr>
          <a:r>
            <a:rPr lang="en-GB" sz="1000" kern="1200" dirty="0"/>
            <a:t>Alerts professional bodies</a:t>
          </a:r>
        </a:p>
      </dsp:txBody>
      <dsp:txXfrm rot="-5400000">
        <a:off x="1249299" y="3209642"/>
        <a:ext cx="2182890" cy="704019"/>
      </dsp:txXfrm>
    </dsp:sp>
    <dsp:sp modelId="{8FD88832-43D7-4A5D-9A81-92313B86AFD8}">
      <dsp:nvSpPr>
        <dsp:cNvPr id="0" name=""/>
        <dsp:cNvSpPr/>
      </dsp:nvSpPr>
      <dsp:spPr>
        <a:xfrm>
          <a:off x="0" y="3074032"/>
          <a:ext cx="1249299" cy="9752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rtl="0">
            <a:lnSpc>
              <a:spcPct val="90000"/>
            </a:lnSpc>
            <a:spcBef>
              <a:spcPct val="0"/>
            </a:spcBef>
            <a:spcAft>
              <a:spcPct val="35000"/>
            </a:spcAft>
            <a:buNone/>
          </a:pPr>
          <a:r>
            <a:rPr lang="en-GB" sz="1100" kern="1200" dirty="0"/>
            <a:t>Post-marketing surveillance</a:t>
          </a:r>
        </a:p>
      </dsp:txBody>
      <dsp:txXfrm>
        <a:off x="47607" y="3121639"/>
        <a:ext cx="1154085" cy="8800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440CD-4DCE-4708-8770-F22385635B43}">
      <dsp:nvSpPr>
        <dsp:cNvPr id="0" name=""/>
        <dsp:cNvSpPr/>
      </dsp:nvSpPr>
      <dsp:spPr>
        <a:xfrm>
          <a:off x="704894" y="1595"/>
          <a:ext cx="1561849" cy="93710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Stage 1: Why your doing it and Who’s going to do What?</a:t>
          </a:r>
          <a:endParaRPr lang="en-GB" sz="1300" kern="1200" dirty="0"/>
        </a:p>
      </dsp:txBody>
      <dsp:txXfrm>
        <a:off x="732341" y="29042"/>
        <a:ext cx="1506955" cy="882215"/>
      </dsp:txXfrm>
    </dsp:sp>
    <dsp:sp modelId="{793BB790-1437-499F-8EF9-DEE9644D290E}">
      <dsp:nvSpPr>
        <dsp:cNvPr id="0" name=""/>
        <dsp:cNvSpPr/>
      </dsp:nvSpPr>
      <dsp:spPr>
        <a:xfrm>
          <a:off x="2404186" y="276481"/>
          <a:ext cx="331112" cy="387338"/>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404186" y="353949"/>
        <a:ext cx="231778" cy="232402"/>
      </dsp:txXfrm>
    </dsp:sp>
    <dsp:sp modelId="{66441EDC-79CE-4895-ABB1-852A214EDD60}">
      <dsp:nvSpPr>
        <dsp:cNvPr id="0" name=""/>
        <dsp:cNvSpPr/>
      </dsp:nvSpPr>
      <dsp:spPr>
        <a:xfrm>
          <a:off x="2891483" y="1595"/>
          <a:ext cx="1561849" cy="93710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latin typeface="+mn-lt"/>
              <a:ea typeface="Batang" pitchFamily="18" charset="-127"/>
              <a:cs typeface="Arial" pitchFamily="34" charset="0"/>
            </a:rPr>
            <a:t>Stage 2:  What you need to consider – the thinking and talking process</a:t>
          </a:r>
          <a:endParaRPr lang="en-GB" sz="1300" kern="1200" dirty="0"/>
        </a:p>
      </dsp:txBody>
      <dsp:txXfrm>
        <a:off x="2918930" y="29042"/>
        <a:ext cx="1506955" cy="882215"/>
      </dsp:txXfrm>
    </dsp:sp>
    <dsp:sp modelId="{ACDFCD38-9B3C-4A35-A368-BEEF5B8F91C8}">
      <dsp:nvSpPr>
        <dsp:cNvPr id="0" name=""/>
        <dsp:cNvSpPr/>
      </dsp:nvSpPr>
      <dsp:spPr>
        <a:xfrm>
          <a:off x="4590775" y="276481"/>
          <a:ext cx="331112" cy="387338"/>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590775" y="353949"/>
        <a:ext cx="231778" cy="232402"/>
      </dsp:txXfrm>
    </dsp:sp>
    <dsp:sp modelId="{6BC06B61-E0C0-4E15-94BA-50A618163959}">
      <dsp:nvSpPr>
        <dsp:cNvPr id="0" name=""/>
        <dsp:cNvSpPr/>
      </dsp:nvSpPr>
      <dsp:spPr>
        <a:xfrm>
          <a:off x="5078072" y="1595"/>
          <a:ext cx="1561849" cy="93710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latin typeface="+mn-lt"/>
            </a:rPr>
            <a:t>Stage 3: Practical Evaluation stage – what you need to do</a:t>
          </a:r>
          <a:endParaRPr lang="en-GB" sz="1300" b="1" kern="1200" dirty="0"/>
        </a:p>
      </dsp:txBody>
      <dsp:txXfrm>
        <a:off x="5105519" y="29042"/>
        <a:ext cx="1506955" cy="882215"/>
      </dsp:txXfrm>
    </dsp:sp>
    <dsp:sp modelId="{20F1CB56-EF0F-4193-AFCF-390657D00F15}">
      <dsp:nvSpPr>
        <dsp:cNvPr id="0" name=""/>
        <dsp:cNvSpPr/>
      </dsp:nvSpPr>
      <dsp:spPr>
        <a:xfrm rot="5400000">
          <a:off x="5693440" y="1048034"/>
          <a:ext cx="331112" cy="387338"/>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5742795" y="1076147"/>
        <a:ext cx="232402" cy="231778"/>
      </dsp:txXfrm>
    </dsp:sp>
    <dsp:sp modelId="{012DAFCE-78E3-46AC-85C0-6EB53E6C511E}">
      <dsp:nvSpPr>
        <dsp:cNvPr id="0" name=""/>
        <dsp:cNvSpPr/>
      </dsp:nvSpPr>
      <dsp:spPr>
        <a:xfrm>
          <a:off x="5078072" y="1563445"/>
          <a:ext cx="1561849" cy="93710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Stage 4: The “provisional” design – your best guess</a:t>
          </a:r>
          <a:endParaRPr lang="en-GB" sz="1300" b="1" kern="1200" dirty="0"/>
        </a:p>
      </dsp:txBody>
      <dsp:txXfrm>
        <a:off x="5105519" y="1590892"/>
        <a:ext cx="1506955" cy="882215"/>
      </dsp:txXfrm>
    </dsp:sp>
    <dsp:sp modelId="{1B18B2CA-6315-4E84-9B8B-720827C053D6}">
      <dsp:nvSpPr>
        <dsp:cNvPr id="0" name=""/>
        <dsp:cNvSpPr/>
      </dsp:nvSpPr>
      <dsp:spPr>
        <a:xfrm rot="10800000">
          <a:off x="4609517" y="1838330"/>
          <a:ext cx="331112" cy="387338"/>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4708851" y="1915798"/>
        <a:ext cx="231778" cy="232402"/>
      </dsp:txXfrm>
    </dsp:sp>
    <dsp:sp modelId="{86899EF6-E0C9-4956-BCF3-95EFD1FE9796}">
      <dsp:nvSpPr>
        <dsp:cNvPr id="0" name=""/>
        <dsp:cNvSpPr/>
      </dsp:nvSpPr>
      <dsp:spPr>
        <a:xfrm>
          <a:off x="2891483" y="1563445"/>
          <a:ext cx="1561849" cy="93710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Stage 5: The Pilot – the testing </a:t>
          </a:r>
          <a:endParaRPr lang="en-GB" sz="1300" b="1" kern="1200" dirty="0"/>
        </a:p>
      </dsp:txBody>
      <dsp:txXfrm>
        <a:off x="2918930" y="1590892"/>
        <a:ext cx="1506955" cy="882215"/>
      </dsp:txXfrm>
    </dsp:sp>
    <dsp:sp modelId="{527BD36F-B7ED-4171-A0EE-5D8612BFE8E7}">
      <dsp:nvSpPr>
        <dsp:cNvPr id="0" name=""/>
        <dsp:cNvSpPr/>
      </dsp:nvSpPr>
      <dsp:spPr>
        <a:xfrm rot="10800000">
          <a:off x="2422928" y="1838330"/>
          <a:ext cx="331112" cy="387338"/>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2522262" y="1915798"/>
        <a:ext cx="231778" cy="232402"/>
      </dsp:txXfrm>
    </dsp:sp>
    <dsp:sp modelId="{84101453-5A54-42F2-AA09-1137346BCD09}">
      <dsp:nvSpPr>
        <dsp:cNvPr id="0" name=""/>
        <dsp:cNvSpPr/>
      </dsp:nvSpPr>
      <dsp:spPr>
        <a:xfrm>
          <a:off x="704894" y="1563445"/>
          <a:ext cx="1561849" cy="93710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a:t>Stage 6: Collecting the evidence , forms and documentation</a:t>
          </a:r>
          <a:endParaRPr lang="en-GB" sz="1300" b="1" kern="1200" dirty="0"/>
        </a:p>
      </dsp:txBody>
      <dsp:txXfrm>
        <a:off x="732341" y="1590892"/>
        <a:ext cx="1506955" cy="882215"/>
      </dsp:txXfrm>
    </dsp:sp>
    <dsp:sp modelId="{27FA0923-6D71-43B9-8143-09AB637B2E8A}">
      <dsp:nvSpPr>
        <dsp:cNvPr id="0" name=""/>
        <dsp:cNvSpPr/>
      </dsp:nvSpPr>
      <dsp:spPr>
        <a:xfrm rot="5400000">
          <a:off x="1320262" y="2609884"/>
          <a:ext cx="331112" cy="387338"/>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5400000">
        <a:off x="1369617" y="2637997"/>
        <a:ext cx="232402" cy="231778"/>
      </dsp:txXfrm>
    </dsp:sp>
    <dsp:sp modelId="{FF745687-4B1E-4C6A-9D69-C371054FF7EB}">
      <dsp:nvSpPr>
        <dsp:cNvPr id="0" name=""/>
        <dsp:cNvSpPr/>
      </dsp:nvSpPr>
      <dsp:spPr>
        <a:xfrm>
          <a:off x="704894" y="3125294"/>
          <a:ext cx="1561849" cy="93710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b="1" kern="1200" dirty="0"/>
            <a:t>Stage 7: The “final” design</a:t>
          </a:r>
        </a:p>
      </dsp:txBody>
      <dsp:txXfrm>
        <a:off x="732341" y="3152741"/>
        <a:ext cx="1506955" cy="8822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9C50248F-84B6-497A-8053-CDDA8A7E9518}" type="datetimeFigureOut">
              <a:rPr lang="en-GB" smtClean="0"/>
              <a:t>02/05/2018</a:t>
            </a:fld>
            <a:endParaRPr lang="en-GB"/>
          </a:p>
        </p:txBody>
      </p:sp>
      <p:sp>
        <p:nvSpPr>
          <p:cNvPr id="4" name="Footer Placehold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83BF2124-8B01-41D9-92E3-DEEC56B32B76}" type="slidenum">
              <a:rPr lang="en-GB" smtClean="0"/>
              <a:t>‹#›</a:t>
            </a:fld>
            <a:endParaRPr lang="en-GB"/>
          </a:p>
        </p:txBody>
      </p:sp>
    </p:spTree>
    <p:extLst>
      <p:ext uri="{BB962C8B-B14F-4D97-AF65-F5344CB8AC3E}">
        <p14:creationId xmlns:p14="http://schemas.microsoft.com/office/powerpoint/2010/main" val="4067270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FA2BE249-05A5-41EE-8750-4D4EB28B54E6}" type="datetimeFigureOut">
              <a:rPr lang="en-GB" smtClean="0"/>
              <a:pPr/>
              <a:t>02/05/2018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CB5F7B03-617E-47C3-B184-AD74FB75F096}" type="slidenum">
              <a:rPr lang="en-GB" smtClean="0"/>
              <a:pPr/>
              <a:t>‹#›</a:t>
            </a:fld>
            <a:endParaRPr lang="en-GB"/>
          </a:p>
        </p:txBody>
      </p:sp>
    </p:spTree>
    <p:extLst>
      <p:ext uri="{BB962C8B-B14F-4D97-AF65-F5344CB8AC3E}">
        <p14:creationId xmlns:p14="http://schemas.microsoft.com/office/powerpoint/2010/main" val="6034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solidFill>
                  <a:srgbClr val="000000"/>
                </a:solidFill>
                <a:latin typeface="Calibri" pitchFamily="34" charset="0"/>
              </a:rPr>
              <a:t>Over 60 sites were recruited to take part in the study.  Each site was sent 3 samples per month with negative and positive samples covering 16 drugs.</a:t>
            </a:r>
            <a:r>
              <a:rPr lang="en-GB" sz="1200" b="1" dirty="0">
                <a:solidFill>
                  <a:srgbClr val="008785"/>
                </a:solidFill>
                <a:latin typeface="Calibri" pitchFamily="34" charset="0"/>
              </a:rPr>
              <a:t> </a:t>
            </a:r>
            <a:endParaRPr lang="en-GB" dirty="0"/>
          </a:p>
        </p:txBody>
      </p:sp>
      <p:sp>
        <p:nvSpPr>
          <p:cNvPr id="4" name="Slide Number Placeholder 3"/>
          <p:cNvSpPr>
            <a:spLocks noGrp="1"/>
          </p:cNvSpPr>
          <p:nvPr>
            <p:ph type="sldNum" sz="quarter" idx="10"/>
          </p:nvPr>
        </p:nvSpPr>
        <p:spPr/>
        <p:txBody>
          <a:bodyPr/>
          <a:lstStyle/>
          <a:p>
            <a:fld id="{E3276F4A-8E95-438E-9F97-A096448F20B7}" type="slidenum">
              <a:rPr lang="en-GB" smtClean="0"/>
              <a:pPr/>
              <a:t>10</a:t>
            </a:fld>
            <a:endParaRPr lang="en-GB"/>
          </a:p>
        </p:txBody>
      </p:sp>
    </p:spTree>
    <p:extLst>
      <p:ext uri="{BB962C8B-B14F-4D97-AF65-F5344CB8AC3E}">
        <p14:creationId xmlns:p14="http://schemas.microsoft.com/office/powerpoint/2010/main" val="243529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itchFamily="34" charset="0"/>
              </a:rPr>
              <a:t>Three of the pools were analysed by LC-MS/MS and assessed for their stability at 4°C, ambient and at -20°C.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itchFamily="34" charset="0"/>
              </a:rPr>
              <a:t>Good stability was  observed for the majority of </a:t>
            </a:r>
            <a:r>
              <a:rPr lang="en-GB" sz="1200" dirty="0" err="1">
                <a:latin typeface="Calibri" pitchFamily="34" charset="0"/>
              </a:rPr>
              <a:t>analytes</a:t>
            </a:r>
            <a:r>
              <a:rPr lang="en-GB" sz="1200" dirty="0">
                <a:latin typeface="Calibri" pitchFamily="34" charset="0"/>
              </a:rPr>
              <a:t>, although a decrease of -18% was observed for the extended stability at -20</a:t>
            </a:r>
            <a:r>
              <a:rPr lang="en-GB" sz="1200" dirty="0">
                <a:latin typeface="+mn-lt"/>
              </a:rPr>
              <a:t>° C</a:t>
            </a:r>
            <a:r>
              <a:rPr lang="en-GB" sz="1200" dirty="0">
                <a:latin typeface="Calibri" pitchFamily="34" charset="0"/>
              </a:rPr>
              <a:t> for amphetamine and methamphetamine (Figure 1c) which was not confirmed from the participant data (Figure 1d). </a:t>
            </a:r>
            <a:endParaRPr lang="en-GB" sz="1200" dirty="0"/>
          </a:p>
          <a:p>
            <a:endParaRPr lang="en-GB" dirty="0"/>
          </a:p>
        </p:txBody>
      </p:sp>
      <p:sp>
        <p:nvSpPr>
          <p:cNvPr id="4" name="Slide Number Placeholder 3"/>
          <p:cNvSpPr>
            <a:spLocks noGrp="1"/>
          </p:cNvSpPr>
          <p:nvPr>
            <p:ph type="sldNum" sz="quarter" idx="10"/>
          </p:nvPr>
        </p:nvSpPr>
        <p:spPr/>
        <p:txBody>
          <a:bodyPr/>
          <a:lstStyle/>
          <a:p>
            <a:fld id="{E3276F4A-8E95-438E-9F97-A096448F20B7}" type="slidenum">
              <a:rPr lang="en-GB" smtClean="0"/>
              <a:pPr/>
              <a:t>13</a:t>
            </a:fld>
            <a:endParaRPr lang="en-GB"/>
          </a:p>
        </p:txBody>
      </p:sp>
    </p:spTree>
    <p:extLst>
      <p:ext uri="{BB962C8B-B14F-4D97-AF65-F5344CB8AC3E}">
        <p14:creationId xmlns:p14="http://schemas.microsoft.com/office/powerpoint/2010/main" val="92307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itchFamily="34" charset="0"/>
              </a:rPr>
              <a:t>Three of the pools were analysed by LC-MS/MS and assessed for their stability at 4°C, ambient and at -20°C.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itchFamily="34" charset="0"/>
              </a:rPr>
              <a:t>Good stability was  observed for the majority of </a:t>
            </a:r>
            <a:r>
              <a:rPr lang="en-GB" sz="1200" dirty="0" err="1">
                <a:latin typeface="Calibri" pitchFamily="34" charset="0"/>
              </a:rPr>
              <a:t>analytes</a:t>
            </a:r>
            <a:r>
              <a:rPr lang="en-GB" sz="1200" dirty="0">
                <a:latin typeface="Calibri" pitchFamily="34" charset="0"/>
              </a:rPr>
              <a:t>, although a decrease of -18% was observed for the extended stability at -20</a:t>
            </a:r>
            <a:r>
              <a:rPr lang="en-GB" sz="1200" dirty="0">
                <a:latin typeface="+mn-lt"/>
              </a:rPr>
              <a:t>° C</a:t>
            </a:r>
            <a:r>
              <a:rPr lang="en-GB" sz="1200" dirty="0">
                <a:latin typeface="Calibri" pitchFamily="34" charset="0"/>
              </a:rPr>
              <a:t> for amphetamine and methamphetamine (Figure 1c) which was not confirmed from the participant data (Figure 1d). </a:t>
            </a:r>
            <a:endParaRPr lang="en-GB" sz="1200" dirty="0"/>
          </a:p>
          <a:p>
            <a:endParaRPr lang="en-GB" dirty="0"/>
          </a:p>
        </p:txBody>
      </p:sp>
      <p:sp>
        <p:nvSpPr>
          <p:cNvPr id="4" name="Slide Number Placeholder 3"/>
          <p:cNvSpPr>
            <a:spLocks noGrp="1"/>
          </p:cNvSpPr>
          <p:nvPr>
            <p:ph type="sldNum" sz="quarter" idx="10"/>
          </p:nvPr>
        </p:nvSpPr>
        <p:spPr/>
        <p:txBody>
          <a:bodyPr/>
          <a:lstStyle/>
          <a:p>
            <a:fld id="{E3276F4A-8E95-438E-9F97-A096448F20B7}" type="slidenum">
              <a:rPr lang="en-GB" smtClean="0"/>
              <a:pPr/>
              <a:t>21</a:t>
            </a:fld>
            <a:endParaRPr lang="en-GB"/>
          </a:p>
        </p:txBody>
      </p:sp>
    </p:spTree>
    <p:extLst>
      <p:ext uri="{BB962C8B-B14F-4D97-AF65-F5344CB8AC3E}">
        <p14:creationId xmlns:p14="http://schemas.microsoft.com/office/powerpoint/2010/main" val="4225571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fld id="{46FFDDF3-292B-4315-889A-89EC207A29B8}" type="slidenum">
              <a:rPr lang="en-GB"/>
              <a:pPr/>
              <a:t>26</a:t>
            </a:fld>
            <a:endParaRPr lang="en-GB"/>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lIns="91430" tIns="45716" rIns="91430" bIns="45716"/>
          <a:lstStyle/>
          <a:p>
            <a:pPr marL="49850">
              <a:spcBef>
                <a:spcPts val="442"/>
              </a:spcBef>
            </a:pPr>
            <a:r>
              <a:rPr lang="en-GB" dirty="0">
                <a:solidFill>
                  <a:srgbClr val="000000"/>
                </a:solidFill>
                <a:latin typeface="Times New Roman" pitchFamily="18" charset="0"/>
                <a:cs typeface="Times New Roman" pitchFamily="18" charset="0"/>
                <a:sym typeface="Times New Roman" pitchFamily="18" charset="0"/>
              </a:rPr>
              <a:t>The statistical analysis is identical to that used in the WEQAS General Clinical Chemistry Scheme.  For each sample the participant overall mean and standard deviation is </a:t>
            </a:r>
            <a:r>
              <a:rPr lang="en-GB" dirty="0" err="1">
                <a:solidFill>
                  <a:srgbClr val="000000"/>
                </a:solidFill>
                <a:latin typeface="Times New Roman" pitchFamily="18" charset="0"/>
                <a:cs typeface="Times New Roman" pitchFamily="18" charset="0"/>
                <a:sym typeface="Times New Roman" pitchFamily="18" charset="0"/>
              </a:rPr>
              <a:t>calclated</a:t>
            </a:r>
            <a:r>
              <a:rPr lang="en-GB" dirty="0">
                <a:solidFill>
                  <a:srgbClr val="000000"/>
                </a:solidFill>
                <a:latin typeface="Times New Roman" pitchFamily="18" charset="0"/>
                <a:cs typeface="Times New Roman" pitchFamily="18" charset="0"/>
                <a:sym typeface="Times New Roman" pitchFamily="18" charset="0"/>
              </a:rPr>
              <a:t> for each </a:t>
            </a:r>
            <a:r>
              <a:rPr lang="en-GB" dirty="0" err="1">
                <a:solidFill>
                  <a:srgbClr val="000000"/>
                </a:solidFill>
                <a:latin typeface="Times New Roman" pitchFamily="18" charset="0"/>
                <a:cs typeface="Times New Roman" pitchFamily="18" charset="0"/>
                <a:sym typeface="Times New Roman" pitchFamily="18" charset="0"/>
              </a:rPr>
              <a:t>analyte</a:t>
            </a:r>
            <a:r>
              <a:rPr lang="en-GB" dirty="0">
                <a:solidFill>
                  <a:srgbClr val="000000"/>
                </a:solidFill>
                <a:latin typeface="Times New Roman" pitchFamily="18" charset="0"/>
                <a:cs typeface="Times New Roman" pitchFamily="18" charset="0"/>
                <a:sym typeface="Times New Roman" pitchFamily="18" charset="0"/>
              </a:rPr>
              <a:t>.  Results outside +/- 2SD from the mean are excluded and a new mean is recalculated.  Each laboratory’s results are compared with these target values using linear regression analysis to give a measure of systematic error.</a:t>
            </a:r>
          </a:p>
          <a:p>
            <a:pPr marL="49850">
              <a:spcBef>
                <a:spcPts val="442"/>
              </a:spcBef>
            </a:pPr>
            <a:r>
              <a:rPr lang="en-GB" dirty="0">
                <a:solidFill>
                  <a:srgbClr val="000000"/>
                </a:solidFill>
                <a:latin typeface="Times New Roman" pitchFamily="18" charset="0"/>
                <a:cs typeface="Times New Roman" pitchFamily="18" charset="0"/>
                <a:sym typeface="Times New Roman" pitchFamily="18" charset="0"/>
              </a:rPr>
              <a:t>For each </a:t>
            </a:r>
            <a:r>
              <a:rPr lang="en-GB" dirty="0" err="1">
                <a:solidFill>
                  <a:srgbClr val="000000"/>
                </a:solidFill>
                <a:latin typeface="Times New Roman" pitchFamily="18" charset="0"/>
                <a:cs typeface="Times New Roman" pitchFamily="18" charset="0"/>
                <a:sym typeface="Times New Roman" pitchFamily="18" charset="0"/>
              </a:rPr>
              <a:t>analyte</a:t>
            </a:r>
            <a:r>
              <a:rPr lang="en-GB" dirty="0">
                <a:solidFill>
                  <a:srgbClr val="000000"/>
                </a:solidFill>
                <a:latin typeface="Times New Roman" pitchFamily="18" charset="0"/>
                <a:cs typeface="Times New Roman" pitchFamily="18" charset="0"/>
                <a:sym typeface="Times New Roman" pitchFamily="18" charset="0"/>
              </a:rPr>
              <a:t>, different analysers are also grouped into analyser specific method groups and the mean and standard deviation  calculated. </a:t>
            </a:r>
          </a:p>
          <a:p>
            <a:pPr marL="49850">
              <a:spcBef>
                <a:spcPts val="442"/>
              </a:spcBef>
            </a:pPr>
            <a:r>
              <a:rPr lang="en-GB" dirty="0">
                <a:solidFill>
                  <a:srgbClr val="000000"/>
                </a:solidFill>
                <a:latin typeface="Times New Roman" pitchFamily="18" charset="0"/>
                <a:cs typeface="Times New Roman" pitchFamily="18" charset="0"/>
                <a:sym typeface="Times New Roman" pitchFamily="18" charset="0"/>
              </a:rPr>
              <a:t>The Standard Deviation Index is used for scoring, where SDI= (lab result - method mean) / WEQAS SD at that level. For each </a:t>
            </a:r>
            <a:r>
              <a:rPr lang="en-GB" dirty="0" err="1">
                <a:solidFill>
                  <a:srgbClr val="000000"/>
                </a:solidFill>
                <a:latin typeface="Times New Roman" pitchFamily="18" charset="0"/>
                <a:cs typeface="Times New Roman" pitchFamily="18" charset="0"/>
                <a:sym typeface="Times New Roman" pitchFamily="18" charset="0"/>
              </a:rPr>
              <a:t>analyte</a:t>
            </a:r>
            <a:r>
              <a:rPr lang="en-GB" dirty="0">
                <a:solidFill>
                  <a:srgbClr val="000000"/>
                </a:solidFill>
                <a:latin typeface="Times New Roman" pitchFamily="18" charset="0"/>
                <a:cs typeface="Times New Roman" pitchFamily="18" charset="0"/>
                <a:sym typeface="Times New Roman" pitchFamily="18" charset="0"/>
              </a:rPr>
              <a:t> over the five samples an average SDI is calculated to </a:t>
            </a:r>
            <a:r>
              <a:rPr lang="en-GB" dirty="0" err="1">
                <a:solidFill>
                  <a:srgbClr val="000000"/>
                </a:solidFill>
                <a:latin typeface="Times New Roman" pitchFamily="18" charset="0"/>
                <a:cs typeface="Times New Roman" pitchFamily="18" charset="0"/>
                <a:sym typeface="Times New Roman" pitchFamily="18" charset="0"/>
              </a:rPr>
              <a:t>ginve</a:t>
            </a:r>
            <a:r>
              <a:rPr lang="en-GB" dirty="0">
                <a:solidFill>
                  <a:srgbClr val="000000"/>
                </a:solidFill>
                <a:latin typeface="Times New Roman" pitchFamily="18" charset="0"/>
                <a:cs typeface="Times New Roman" pitchFamily="18" charset="0"/>
                <a:sym typeface="Times New Roman" pitchFamily="18" charset="0"/>
              </a:rPr>
              <a:t> an </a:t>
            </a:r>
            <a:r>
              <a:rPr lang="en-GB" dirty="0" err="1">
                <a:solidFill>
                  <a:srgbClr val="000000"/>
                </a:solidFill>
                <a:latin typeface="Times New Roman" pitchFamily="18" charset="0"/>
                <a:cs typeface="Times New Roman" pitchFamily="18" charset="0"/>
                <a:sym typeface="Times New Roman" pitchFamily="18" charset="0"/>
              </a:rPr>
              <a:t>analyte</a:t>
            </a:r>
            <a:r>
              <a:rPr lang="en-GB" dirty="0">
                <a:solidFill>
                  <a:srgbClr val="000000"/>
                </a:solidFill>
                <a:latin typeface="Times New Roman" pitchFamily="18" charset="0"/>
                <a:cs typeface="Times New Roman" pitchFamily="18" charset="0"/>
                <a:sym typeface="Times New Roman" pitchFamily="18" charset="0"/>
              </a:rPr>
              <a:t> SDI.  For each laboratory section an average is calculated from the sum of all the </a:t>
            </a:r>
            <a:r>
              <a:rPr lang="en-GB" dirty="0" err="1">
                <a:solidFill>
                  <a:srgbClr val="000000"/>
                </a:solidFill>
                <a:latin typeface="Times New Roman" pitchFamily="18" charset="0"/>
                <a:cs typeface="Times New Roman" pitchFamily="18" charset="0"/>
                <a:sym typeface="Times New Roman" pitchFamily="18" charset="0"/>
              </a:rPr>
              <a:t>analyte</a:t>
            </a:r>
            <a:r>
              <a:rPr lang="en-GB" dirty="0">
                <a:solidFill>
                  <a:srgbClr val="000000"/>
                </a:solidFill>
                <a:latin typeface="Times New Roman" pitchFamily="18" charset="0"/>
                <a:cs typeface="Times New Roman" pitchFamily="18" charset="0"/>
                <a:sym typeface="Times New Roman" pitchFamily="18" charset="0"/>
              </a:rPr>
              <a:t> SDIs to give a section SDI. For the whole </a:t>
            </a:r>
            <a:r>
              <a:rPr lang="en-GB" dirty="0" err="1">
                <a:solidFill>
                  <a:srgbClr val="000000"/>
                </a:solidFill>
                <a:latin typeface="Times New Roman" pitchFamily="18" charset="0"/>
                <a:cs typeface="Times New Roman" pitchFamily="18" charset="0"/>
                <a:sym typeface="Times New Roman" pitchFamily="18" charset="0"/>
              </a:rPr>
              <a:t>labortatory</a:t>
            </a:r>
            <a:r>
              <a:rPr lang="en-GB" dirty="0">
                <a:solidFill>
                  <a:srgbClr val="000000"/>
                </a:solidFill>
                <a:latin typeface="Times New Roman" pitchFamily="18" charset="0"/>
                <a:cs typeface="Times New Roman" pitchFamily="18" charset="0"/>
                <a:sym typeface="Times New Roman" pitchFamily="18" charset="0"/>
              </a:rPr>
              <a:t>, </a:t>
            </a:r>
            <a:r>
              <a:rPr lang="en-GB" dirty="0" err="1">
                <a:solidFill>
                  <a:srgbClr val="000000"/>
                </a:solidFill>
                <a:latin typeface="Times New Roman" pitchFamily="18" charset="0"/>
                <a:cs typeface="Times New Roman" pitchFamily="18" charset="0"/>
                <a:sym typeface="Times New Roman" pitchFamily="18" charset="0"/>
              </a:rPr>
              <a:t>theaverage</a:t>
            </a:r>
            <a:r>
              <a:rPr lang="en-GB" dirty="0">
                <a:solidFill>
                  <a:srgbClr val="000000"/>
                </a:solidFill>
                <a:latin typeface="Times New Roman" pitchFamily="18" charset="0"/>
                <a:cs typeface="Times New Roman" pitchFamily="18" charset="0"/>
                <a:sym typeface="Times New Roman" pitchFamily="18" charset="0"/>
              </a:rPr>
              <a:t> of all </a:t>
            </a:r>
            <a:r>
              <a:rPr lang="en-GB" dirty="0" err="1">
                <a:solidFill>
                  <a:srgbClr val="000000"/>
                </a:solidFill>
                <a:latin typeface="Times New Roman" pitchFamily="18" charset="0"/>
                <a:cs typeface="Times New Roman" pitchFamily="18" charset="0"/>
                <a:sym typeface="Times New Roman" pitchFamily="18" charset="0"/>
              </a:rPr>
              <a:t>analyte</a:t>
            </a:r>
            <a:r>
              <a:rPr lang="en-GB" dirty="0">
                <a:solidFill>
                  <a:srgbClr val="000000"/>
                </a:solidFill>
                <a:latin typeface="Times New Roman" pitchFamily="18" charset="0"/>
                <a:cs typeface="Times New Roman" pitchFamily="18" charset="0"/>
                <a:sym typeface="Times New Roman" pitchFamily="18" charset="0"/>
              </a:rPr>
              <a:t> SDIs in all sections is calculated to give the laboratory SDI.   The average SDI for all laboratories submitting results for that distribution is also given.</a:t>
            </a:r>
          </a:p>
        </p:txBody>
      </p:sp>
    </p:spTree>
    <p:extLst>
      <p:ext uri="{BB962C8B-B14F-4D97-AF65-F5344CB8AC3E}">
        <p14:creationId xmlns:p14="http://schemas.microsoft.com/office/powerpoint/2010/main" val="98075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latin typeface="Calibri" pitchFamily="34" charset="0"/>
              </a:rPr>
              <a:t>The quantitative results were compared with the  gravimetric values and the performance specification calculated from precision profiles established during the pilot (Figures 3a &amp; 3b). Uncertainty of the gravimetric value was calculated from the Guide to the Expression of Uncertainty in Measurement  (GUM). </a:t>
            </a:r>
            <a:endParaRPr lang="en-GB" dirty="0"/>
          </a:p>
        </p:txBody>
      </p:sp>
      <p:sp>
        <p:nvSpPr>
          <p:cNvPr id="4" name="Slide Number Placeholder 3"/>
          <p:cNvSpPr>
            <a:spLocks noGrp="1"/>
          </p:cNvSpPr>
          <p:nvPr>
            <p:ph type="sldNum" sz="quarter" idx="10"/>
          </p:nvPr>
        </p:nvSpPr>
        <p:spPr/>
        <p:txBody>
          <a:bodyPr/>
          <a:lstStyle/>
          <a:p>
            <a:fld id="{E3276F4A-8E95-438E-9F97-A096448F20B7}" type="slidenum">
              <a:rPr lang="en-GB" smtClean="0"/>
              <a:pPr/>
              <a:t>27</a:t>
            </a:fld>
            <a:endParaRPr lang="en-GB"/>
          </a:p>
        </p:txBody>
      </p:sp>
    </p:spTree>
    <p:extLst>
      <p:ext uri="{BB962C8B-B14F-4D97-AF65-F5344CB8AC3E}">
        <p14:creationId xmlns:p14="http://schemas.microsoft.com/office/powerpoint/2010/main" val="3194162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latin typeface="Calibri" pitchFamily="34" charset="0"/>
              </a:rPr>
              <a:t>Assessment of the qualitative results were based on the cut-offs in Table 1 and reflect those used by the majority of participants in the UK, and are higher than the European Guidelines for Workplace Drug Testing. Examples of the performance of the methods providing qualitative results (pos or </a:t>
            </a:r>
            <a:r>
              <a:rPr lang="en-GB" sz="1200" dirty="0" err="1">
                <a:latin typeface="Calibri" pitchFamily="34" charset="0"/>
              </a:rPr>
              <a:t>neg</a:t>
            </a:r>
            <a:r>
              <a:rPr lang="en-GB" sz="1200" dirty="0">
                <a:latin typeface="Calibri" pitchFamily="34" charset="0"/>
              </a:rPr>
              <a:t>) are shown in Figures 2a and 2b.</a:t>
            </a:r>
            <a:endParaRPr lang="en-GB" dirty="0"/>
          </a:p>
        </p:txBody>
      </p:sp>
      <p:sp>
        <p:nvSpPr>
          <p:cNvPr id="4" name="Slide Number Placeholder 3"/>
          <p:cNvSpPr>
            <a:spLocks noGrp="1"/>
          </p:cNvSpPr>
          <p:nvPr>
            <p:ph type="sldNum" sz="quarter" idx="10"/>
          </p:nvPr>
        </p:nvSpPr>
        <p:spPr/>
        <p:txBody>
          <a:bodyPr/>
          <a:lstStyle/>
          <a:p>
            <a:fld id="{E3276F4A-8E95-438E-9F97-A096448F20B7}" type="slidenum">
              <a:rPr lang="en-GB" smtClean="0"/>
              <a:pPr/>
              <a:t>28</a:t>
            </a:fld>
            <a:endParaRPr lang="en-GB"/>
          </a:p>
        </p:txBody>
      </p:sp>
    </p:spTree>
    <p:extLst>
      <p:ext uri="{BB962C8B-B14F-4D97-AF65-F5344CB8AC3E}">
        <p14:creationId xmlns:p14="http://schemas.microsoft.com/office/powerpoint/2010/main" val="2045754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GB" dirty="0"/>
              <a:t>24</a:t>
            </a:r>
            <a:r>
              <a:rPr lang="en-GB" baseline="30000" dirty="0"/>
              <a:t>th</a:t>
            </a:r>
            <a:r>
              <a:rPr lang="en-GB" dirty="0"/>
              <a:t> April 2015</a:t>
            </a:r>
          </a:p>
        </p:txBody>
      </p:sp>
      <p:sp>
        <p:nvSpPr>
          <p:cNvPr id="5" name="Footer Placeholder 4"/>
          <p:cNvSpPr>
            <a:spLocks noGrp="1"/>
          </p:cNvSpPr>
          <p:nvPr>
            <p:ph type="ftr" sz="quarter" idx="11"/>
          </p:nvPr>
        </p:nvSpPr>
        <p:spPr/>
        <p:txBody>
          <a:bodyPr/>
          <a:lstStyle/>
          <a:p>
            <a:r>
              <a:rPr lang="en-GB" dirty="0"/>
              <a:t>CROQALM workshop, Zagreb</a:t>
            </a:r>
          </a:p>
        </p:txBody>
      </p:sp>
      <p:sp>
        <p:nvSpPr>
          <p:cNvPr id="6" name="Slide Number Placeholder 5"/>
          <p:cNvSpPr>
            <a:spLocks noGrp="1"/>
          </p:cNvSpPr>
          <p:nvPr>
            <p:ph type="sldNum" sz="quarter" idx="12"/>
          </p:nvPr>
        </p:nvSpPr>
        <p:spPr/>
        <p:txBody>
          <a:bodyPr/>
          <a:lstStyle/>
          <a:p>
            <a:fld id="{78F67CBB-0E8B-48C6-8BD6-9F158F7CF1C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FA3396-BF89-49B1-9F3D-57D7130A966E}" type="datetimeFigureOut">
              <a:rPr lang="en-GB" smtClean="0"/>
              <a:pPr/>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7CBB-0E8B-48C6-8BD6-9F158F7CF1C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FA3396-BF89-49B1-9F3D-57D7130A966E}" type="datetimeFigureOut">
              <a:rPr lang="en-GB" smtClean="0"/>
              <a:pPr/>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7CBB-0E8B-48C6-8BD6-9F158F7CF1C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GB" dirty="0"/>
              <a:t>24</a:t>
            </a:r>
            <a:r>
              <a:rPr lang="en-GB" baseline="30000" dirty="0"/>
              <a:t>th</a:t>
            </a:r>
            <a:r>
              <a:rPr lang="en-GB" dirty="0"/>
              <a:t> April 2015</a:t>
            </a:r>
          </a:p>
        </p:txBody>
      </p:sp>
      <p:sp>
        <p:nvSpPr>
          <p:cNvPr id="5" name="Footer Placeholder 4"/>
          <p:cNvSpPr>
            <a:spLocks noGrp="1"/>
          </p:cNvSpPr>
          <p:nvPr>
            <p:ph type="ftr" sz="quarter" idx="11"/>
          </p:nvPr>
        </p:nvSpPr>
        <p:spPr/>
        <p:txBody>
          <a:bodyPr/>
          <a:lstStyle/>
          <a:p>
            <a:r>
              <a:rPr lang="en-GB" dirty="0"/>
              <a:t>CROQALM workshop, Zagreb</a:t>
            </a:r>
          </a:p>
        </p:txBody>
      </p:sp>
      <p:sp>
        <p:nvSpPr>
          <p:cNvPr id="6" name="Slide Number Placeholder 5"/>
          <p:cNvSpPr>
            <a:spLocks noGrp="1"/>
          </p:cNvSpPr>
          <p:nvPr>
            <p:ph type="sldNum" sz="quarter" idx="12"/>
          </p:nvPr>
        </p:nvSpPr>
        <p:spPr/>
        <p:txBody>
          <a:bodyPr/>
          <a:lstStyle/>
          <a:p>
            <a:fld id="{78F67CBB-0E8B-48C6-8BD6-9F158F7CF1C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FA3396-BF89-49B1-9F3D-57D7130A966E}" type="datetimeFigureOut">
              <a:rPr lang="en-GB" smtClean="0"/>
              <a:pPr/>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F67CBB-0E8B-48C6-8BD6-9F158F7CF1C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FA3396-BF89-49B1-9F3D-57D7130A966E}" type="datetimeFigureOut">
              <a:rPr lang="en-GB" smtClean="0"/>
              <a:pPr/>
              <a:t>02/05/2018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67CBB-0E8B-48C6-8BD6-9F158F7CF1C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FA3396-BF89-49B1-9F3D-57D7130A966E}" type="datetimeFigureOut">
              <a:rPr lang="en-GB" smtClean="0"/>
              <a:pPr/>
              <a:t>02/05/2018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F67CBB-0E8B-48C6-8BD6-9F158F7CF1C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dirty="0"/>
              <a:t>24</a:t>
            </a:r>
            <a:r>
              <a:rPr lang="en-GB" baseline="30000" dirty="0"/>
              <a:t>th</a:t>
            </a:r>
            <a:r>
              <a:rPr lang="en-GB" dirty="0"/>
              <a:t> April 2015</a:t>
            </a:r>
          </a:p>
        </p:txBody>
      </p:sp>
      <p:sp>
        <p:nvSpPr>
          <p:cNvPr id="4" name="Footer Placeholder 3"/>
          <p:cNvSpPr>
            <a:spLocks noGrp="1"/>
          </p:cNvSpPr>
          <p:nvPr>
            <p:ph type="ftr" sz="quarter" idx="11"/>
          </p:nvPr>
        </p:nvSpPr>
        <p:spPr/>
        <p:txBody>
          <a:bodyPr/>
          <a:lstStyle/>
          <a:p>
            <a:r>
              <a:rPr lang="en-GB" dirty="0"/>
              <a:t>CROQALM workshop, Zagreb</a:t>
            </a:r>
          </a:p>
        </p:txBody>
      </p:sp>
      <p:sp>
        <p:nvSpPr>
          <p:cNvPr id="5" name="Slide Number Placeholder 4"/>
          <p:cNvSpPr>
            <a:spLocks noGrp="1"/>
          </p:cNvSpPr>
          <p:nvPr>
            <p:ph type="sldNum" sz="quarter" idx="12"/>
          </p:nvPr>
        </p:nvSpPr>
        <p:spPr/>
        <p:txBody>
          <a:bodyPr/>
          <a:lstStyle/>
          <a:p>
            <a:fld id="{78F67CBB-0E8B-48C6-8BD6-9F158F7CF1C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A3396-BF89-49B1-9F3D-57D7130A966E}" type="datetimeFigureOut">
              <a:rPr lang="en-GB" smtClean="0"/>
              <a:pPr/>
              <a:t>02/05/2018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F67CBB-0E8B-48C6-8BD6-9F158F7CF1C8}" type="slidenum">
              <a:rPr lang="en-GB" smtClean="0"/>
              <a:pPr/>
              <a:t>‹#›</a:t>
            </a:fld>
            <a:endParaRPr lang="en-GB"/>
          </a:p>
        </p:txBody>
      </p:sp>
      <p:pic>
        <p:nvPicPr>
          <p:cNvPr id="5" name="Picture 5" descr="weqas-logo-final-ready"/>
          <p:cNvPicPr>
            <a:picLocks noChangeAspect="1" noChangeArrowheads="1"/>
          </p:cNvPicPr>
          <p:nvPr userDrawn="1"/>
        </p:nvPicPr>
        <p:blipFill>
          <a:blip r:embed="rId2" cstate="print"/>
          <a:srcRect/>
          <a:stretch>
            <a:fillRect/>
          </a:stretch>
        </p:blipFill>
        <p:spPr bwMode="auto">
          <a:xfrm>
            <a:off x="0" y="0"/>
            <a:ext cx="1476375" cy="569912"/>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FA3396-BF89-49B1-9F3D-57D7130A966E}" type="datetimeFigureOut">
              <a:rPr lang="en-GB" smtClean="0"/>
              <a:pPr/>
              <a:t>02/05/2018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67CBB-0E8B-48C6-8BD6-9F158F7CF1C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FA3396-BF89-49B1-9F3D-57D7130A966E}" type="datetimeFigureOut">
              <a:rPr lang="en-GB" smtClean="0"/>
              <a:pPr/>
              <a:t>02/05/2018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F67CBB-0E8B-48C6-8BD6-9F158F7CF1C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A3396-BF89-49B1-9F3D-57D7130A966E}" type="datetimeFigureOut">
              <a:rPr lang="en-GB" smtClean="0"/>
              <a:pPr/>
              <a:t>02/05/2018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67CBB-0E8B-48C6-8BD6-9F158F7CF1C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2.xml"/><Relationship Id="rId21" Type="http://schemas.openxmlformats.org/officeDocument/2006/relationships/diagramColors" Target="../diagrams/colors4.xml"/><Relationship Id="rId7" Type="http://schemas.microsoft.com/office/2007/relationships/diagramDrawing" Target="../diagrams/drawing2.xml"/><Relationship Id="rId12" Type="http://schemas.openxmlformats.org/officeDocument/2006/relationships/image" Target="../media/image7.png"/><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image" Target="../media/image2.pn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6.png"/><Relationship Id="rId24" Type="http://schemas.openxmlformats.org/officeDocument/2006/relationships/diagramLayout" Target="../diagrams/layout5.xml"/><Relationship Id="rId5" Type="http://schemas.openxmlformats.org/officeDocument/2006/relationships/diagramQuickStyle" Target="../diagrams/quickStyle2.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hyperlink" Target="http://www.ifcc.org/media/335752/IFCC%20Resource%20table_Version_2015_12_15.pdf" TargetMode="External"/><Relationship Id="rId10" Type="http://schemas.openxmlformats.org/officeDocument/2006/relationships/image" Target="../media/image5.png"/><Relationship Id="rId19" Type="http://schemas.openxmlformats.org/officeDocument/2006/relationships/diagramLayout" Target="../diagrams/layout4.xml"/><Relationship Id="rId4" Type="http://schemas.openxmlformats.org/officeDocument/2006/relationships/diagramLayout" Target="../diagrams/layout2.xml"/><Relationship Id="rId9" Type="http://schemas.openxmlformats.org/officeDocument/2006/relationships/image" Target="../media/image4.png"/><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4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18440215"/>
              </p:ext>
            </p:extLst>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a:ln>
            <a:solidFill>
              <a:srgbClr val="008785"/>
            </a:solidFill>
          </a:ln>
        </p:spPr>
        <p:txBody>
          <a:bodyPr>
            <a:normAutofit/>
          </a:bodyPr>
          <a:lstStyle/>
          <a:p>
            <a:r>
              <a:rPr lang="en-GB" dirty="0"/>
              <a:t>Annette Thomas</a:t>
            </a:r>
          </a:p>
          <a:p>
            <a:r>
              <a:rPr lang="en-GB" dirty="0"/>
              <a:t>Chair IFCC C-AQ</a:t>
            </a:r>
          </a:p>
          <a:p>
            <a:r>
              <a:rPr lang="en-GB" u="sng" dirty="0">
                <a:solidFill>
                  <a:srgbClr val="008785"/>
                </a:solidFill>
              </a:rPr>
              <a:t>www.weqas.com</a:t>
            </a:r>
          </a:p>
          <a:p>
            <a:endParaRPr lang="en-GB" dirty="0"/>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2182274450"/>
              </p:ext>
            </p:extLst>
          </p:nvPr>
        </p:nvGraphicFramePr>
        <p:xfrm>
          <a:off x="467544" y="793259"/>
          <a:ext cx="5823818" cy="4880348"/>
        </p:xfrm>
        <a:graphic>
          <a:graphicData uri="http://schemas.openxmlformats.org/presentationml/2006/ole">
            <mc:AlternateContent xmlns:mc="http://schemas.openxmlformats.org/markup-compatibility/2006">
              <mc:Choice xmlns:v="urn:schemas-microsoft-com:vml" Requires="v">
                <p:oleObj spid="_x0000_s3083" name="Document" r:id="rId4" imgW="5902642" imgH="4945996" progId="Word.Document.12">
                  <p:embed/>
                </p:oleObj>
              </mc:Choice>
              <mc:Fallback>
                <p:oleObj name="Document" r:id="rId4" imgW="5902642" imgH="4945996"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793259"/>
                        <a:ext cx="5823818" cy="488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p:nvPr/>
        </p:nvSpPr>
        <p:spPr>
          <a:xfrm>
            <a:off x="144528" y="188640"/>
            <a:ext cx="8987910" cy="584775"/>
          </a:xfrm>
          <a:prstGeom prst="rect">
            <a:avLst/>
          </a:prstGeom>
        </p:spPr>
        <p:txBody>
          <a:bodyPr wrap="none">
            <a:spAutoFit/>
          </a:bodyPr>
          <a:lstStyle/>
          <a:p>
            <a:r>
              <a:rPr lang="en-GB" sz="3200" dirty="0">
                <a:solidFill>
                  <a:srgbClr val="008785"/>
                </a:solidFill>
                <a:latin typeface="Calibri" pitchFamily="34" charset="0"/>
              </a:rPr>
              <a:t>Range covered for each </a:t>
            </a:r>
            <a:r>
              <a:rPr lang="en-GB" sz="3200" dirty="0" err="1">
                <a:solidFill>
                  <a:srgbClr val="008785"/>
                </a:solidFill>
                <a:latin typeface="Calibri" pitchFamily="34" charset="0"/>
              </a:rPr>
              <a:t>analyte</a:t>
            </a:r>
            <a:r>
              <a:rPr lang="en-GB" sz="3200" dirty="0">
                <a:solidFill>
                  <a:srgbClr val="008785"/>
                </a:solidFill>
                <a:latin typeface="Calibri" pitchFamily="34" charset="0"/>
              </a:rPr>
              <a:t> – pilot DOA Scheme</a:t>
            </a:r>
            <a:endParaRPr lang="en-GB" sz="3200" dirty="0"/>
          </a:p>
        </p:txBody>
      </p:sp>
      <p:graphicFrame>
        <p:nvGraphicFramePr>
          <p:cNvPr id="7" name="Table 6"/>
          <p:cNvGraphicFramePr>
            <a:graphicFrameLocks noGrp="1"/>
          </p:cNvGraphicFramePr>
          <p:nvPr>
            <p:extLst>
              <p:ext uri="{D42A27DB-BD31-4B8C-83A1-F6EECF244321}">
                <p14:modId xmlns:p14="http://schemas.microsoft.com/office/powerpoint/2010/main" val="3665644859"/>
              </p:ext>
            </p:extLst>
          </p:nvPr>
        </p:nvGraphicFramePr>
        <p:xfrm>
          <a:off x="337052" y="5577840"/>
          <a:ext cx="8602861" cy="1280160"/>
        </p:xfrm>
        <a:graphic>
          <a:graphicData uri="http://schemas.openxmlformats.org/drawingml/2006/table">
            <a:tbl>
              <a:tblPr/>
              <a:tblGrid>
                <a:gridCol w="1597573">
                  <a:extLst>
                    <a:ext uri="{9D8B030D-6E8A-4147-A177-3AD203B41FA5}">
                      <a16:colId xmlns:a16="http://schemas.microsoft.com/office/drawing/2014/main" val="20000"/>
                    </a:ext>
                  </a:extLst>
                </a:gridCol>
                <a:gridCol w="4557015">
                  <a:extLst>
                    <a:ext uri="{9D8B030D-6E8A-4147-A177-3AD203B41FA5}">
                      <a16:colId xmlns:a16="http://schemas.microsoft.com/office/drawing/2014/main" val="20001"/>
                    </a:ext>
                  </a:extLst>
                </a:gridCol>
                <a:gridCol w="2448273">
                  <a:extLst>
                    <a:ext uri="{9D8B030D-6E8A-4147-A177-3AD203B41FA5}">
                      <a16:colId xmlns:a16="http://schemas.microsoft.com/office/drawing/2014/main" val="20002"/>
                    </a:ext>
                  </a:extLst>
                </a:gridCol>
              </a:tblGrid>
              <a:tr h="782597">
                <a:tc>
                  <a:txBody>
                    <a:bodyPr/>
                    <a:lstStyle/>
                    <a:p>
                      <a:pPr algn="l" hangingPunct="0">
                        <a:spcAft>
                          <a:spcPts val="0"/>
                        </a:spcAft>
                      </a:pPr>
                      <a:r>
                        <a:rPr lang="en-GB" sz="1200" dirty="0">
                          <a:latin typeface="+mn-lt"/>
                          <a:ea typeface="Times New Roman"/>
                          <a:cs typeface="Times New Roman"/>
                        </a:rPr>
                        <a:t>RANGE TO BE COVERED BY SCHEME (UNITS)</a:t>
                      </a: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b="0" dirty="0">
                          <a:latin typeface="+mn-lt"/>
                          <a:ea typeface="Times New Roman"/>
                          <a:cs typeface="Times New Roman"/>
                        </a:rPr>
                        <a:t>How is the test being used and what analytical</a:t>
                      </a:r>
                      <a:r>
                        <a:rPr lang="en-GB" sz="1400" b="0" baseline="0" dirty="0">
                          <a:latin typeface="+mn-lt"/>
                          <a:ea typeface="Times New Roman"/>
                          <a:cs typeface="Times New Roman"/>
                        </a:rPr>
                        <a:t> </a:t>
                      </a:r>
                      <a:r>
                        <a:rPr lang="en-GB" sz="1400" b="0" dirty="0">
                          <a:latin typeface="+mn-lt"/>
                          <a:ea typeface="Times New Roman"/>
                          <a:cs typeface="Times New Roman"/>
                        </a:rPr>
                        <a:t>range do I need to cover ?- do I need to consider range in healthy and disease states?</a:t>
                      </a:r>
                    </a:p>
                    <a:p>
                      <a:pPr algn="l" hangingPunct="0">
                        <a:spcAft>
                          <a:spcPts val="0"/>
                        </a:spcAft>
                      </a:pPr>
                      <a:r>
                        <a:rPr lang="en-GB" sz="1400" b="0" dirty="0">
                          <a:latin typeface="+mn-lt"/>
                          <a:ea typeface="Times New Roman"/>
                          <a:cs typeface="Times New Roman"/>
                        </a:rPr>
                        <a:t>Look at the  kit/analysers on the market with regards to analytical range, sensitivity, cut-offs, and decide on what you need to cover.  </a:t>
                      </a: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r>
                        <a:rPr lang="en-GB" sz="1400" b="0" dirty="0">
                          <a:latin typeface="+mn-lt"/>
                          <a:ea typeface="Times New Roman"/>
                          <a:cs typeface="Times New Roman"/>
                        </a:rPr>
                        <a:t>Range based on analytical range of the methods, </a:t>
                      </a:r>
                      <a:r>
                        <a:rPr lang="en-GB" sz="1400" b="0" baseline="0" dirty="0">
                          <a:latin typeface="+mn-lt"/>
                          <a:ea typeface="Times New Roman"/>
                          <a:cs typeface="Times New Roman"/>
                        </a:rPr>
                        <a:t>“cut off” for reporting positive by screening assay and </a:t>
                      </a:r>
                      <a:r>
                        <a:rPr lang="en-GB" sz="1400" b="0" i="0" u="none" strike="noStrike" kern="1200" baseline="0" dirty="0">
                          <a:solidFill>
                            <a:schemeClr val="tx1"/>
                          </a:solidFill>
                          <a:latin typeface="+mn-lt"/>
                          <a:ea typeface="+mn-ea"/>
                          <a:cs typeface="+mn-cs"/>
                        </a:rPr>
                        <a:t>the European workplace testing</a:t>
                      </a:r>
                    </a:p>
                    <a:p>
                      <a:r>
                        <a:rPr lang="en-GB" sz="1400" b="0" i="0" u="none" strike="noStrike" kern="1200" baseline="0" dirty="0">
                          <a:solidFill>
                            <a:schemeClr val="tx1"/>
                          </a:solidFill>
                          <a:latin typeface="+mn-lt"/>
                          <a:ea typeface="+mn-ea"/>
                          <a:cs typeface="+mn-cs"/>
                        </a:rPr>
                        <a:t>threshold</a:t>
                      </a:r>
                      <a:endParaRPr lang="en-GB" sz="1400" b="0" dirty="0">
                        <a:latin typeface="+mn-lt"/>
                        <a:ea typeface="Times New Roman"/>
                        <a:cs typeface="Times New Roman"/>
                      </a:endParaRP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2088"/>
          </a:xfrm>
        </p:spPr>
        <p:txBody>
          <a:bodyPr>
            <a:normAutofit fontScale="90000"/>
          </a:bodyPr>
          <a:lstStyle/>
          <a:p>
            <a:r>
              <a:rPr lang="en-GB" sz="2800" dirty="0">
                <a:solidFill>
                  <a:schemeClr val="accent5">
                    <a:lumMod val="50000"/>
                  </a:schemeClr>
                </a:solidFill>
                <a:latin typeface="+mn-lt"/>
              </a:rPr>
              <a:t>Stage 3: Practical Evaluation stage – what you need to do</a:t>
            </a:r>
            <a:endParaRPr lang="en-GB" sz="2800" dirty="0">
              <a:solidFill>
                <a:schemeClr val="accent5">
                  <a:lumMod val="50000"/>
                </a:schemeClr>
              </a:solidFill>
            </a:endParaRPr>
          </a:p>
        </p:txBody>
      </p:sp>
      <p:sp>
        <p:nvSpPr>
          <p:cNvPr id="36865" name="Rectangle 1"/>
          <p:cNvSpPr>
            <a:spLocks noChangeArrowheads="1"/>
          </p:cNvSpPr>
          <p:nvPr/>
        </p:nvSpPr>
        <p:spPr bwMode="auto">
          <a:xfrm>
            <a:off x="107504" y="1143472"/>
            <a:ext cx="8856984"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a:ln>
                  <a:noFill/>
                </a:ln>
                <a:solidFill>
                  <a:schemeClr val="tx1"/>
                </a:solidFill>
                <a:effectLst/>
                <a:latin typeface="Arial" pitchFamily="34" charset="0"/>
                <a:ea typeface="Times New Roman" pitchFamily="18" charset="0"/>
                <a:cs typeface="Arial" pitchFamily="34" charset="0"/>
              </a:rPr>
              <a:t>The following areas should be thoroughly evaluated, well documented and any outcome evidenced.  </a:t>
            </a:r>
            <a:endParaRPr kumimoji="0" lang="en-GB" sz="9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37189338"/>
              </p:ext>
            </p:extLst>
          </p:nvPr>
        </p:nvGraphicFramePr>
        <p:xfrm>
          <a:off x="1187624" y="1988840"/>
          <a:ext cx="7704856" cy="4353560"/>
        </p:xfrm>
        <a:graphic>
          <a:graphicData uri="http://schemas.openxmlformats.org/drawingml/2006/table">
            <a:tbl>
              <a:tblPr/>
              <a:tblGrid>
                <a:gridCol w="1596159">
                  <a:extLst>
                    <a:ext uri="{9D8B030D-6E8A-4147-A177-3AD203B41FA5}">
                      <a16:colId xmlns:a16="http://schemas.microsoft.com/office/drawing/2014/main" val="20000"/>
                    </a:ext>
                  </a:extLst>
                </a:gridCol>
                <a:gridCol w="4812553">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254000">
                <a:tc>
                  <a:txBody>
                    <a:bodyPr/>
                    <a:lstStyle/>
                    <a:p>
                      <a:pPr algn="just" hangingPunct="0">
                        <a:spcAft>
                          <a:spcPts val="0"/>
                        </a:spcAft>
                      </a:pPr>
                      <a:r>
                        <a:rPr lang="en-GB" sz="1200" b="1" cap="all" dirty="0">
                          <a:latin typeface="+mn-lt"/>
                          <a:ea typeface="Times New Roman"/>
                          <a:cs typeface="Times New Roman"/>
                        </a:rPr>
                        <a:t>Area  for evaluation</a:t>
                      </a:r>
                      <a:endParaRPr lang="en-GB" sz="1200" dirty="0">
                        <a:latin typeface="+mn-lt"/>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b="1" cap="all" dirty="0">
                          <a:latin typeface="+mn-lt"/>
                          <a:ea typeface="Times New Roman"/>
                          <a:cs typeface="Times New Roman"/>
                        </a:rPr>
                        <a:t>Process</a:t>
                      </a:r>
                      <a:endParaRPr lang="en-GB" sz="1200" dirty="0">
                        <a:latin typeface="+mn-lt"/>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r>
                        <a:rPr lang="en-GB" sz="1200" b="1" cap="all">
                          <a:latin typeface="+mn-lt"/>
                          <a:ea typeface="Times New Roman"/>
                          <a:cs typeface="Times New Roman"/>
                        </a:rPr>
                        <a:t>Evidence  for decision</a:t>
                      </a:r>
                      <a:endParaRPr lang="en-GB" sz="1200">
                        <a:latin typeface="+mn-lt"/>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2159000">
                <a:tc>
                  <a:txBody>
                    <a:bodyPr/>
                    <a:lstStyle/>
                    <a:p>
                      <a:pPr algn="l" hangingPunct="0">
                        <a:spcAft>
                          <a:spcPts val="0"/>
                        </a:spcAft>
                      </a:pPr>
                      <a:r>
                        <a:rPr lang="en-GB" sz="1400" cap="all" baseline="0" dirty="0">
                          <a:latin typeface="+mn-lt"/>
                          <a:ea typeface="Times New Roman"/>
                          <a:cs typeface="Times New Roman"/>
                        </a:rPr>
                        <a:t>Sample Commutability and Appropriate Clinical (analytical) Range</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cs typeface="Times New Roman"/>
                        </a:rPr>
                        <a:t>From 2 –Have you identified the right source of material and its availability?  Is the material available from patients with disease or will some samples need to be spiked to enhance range?</a:t>
                      </a:r>
                    </a:p>
                    <a:p>
                      <a:pPr algn="l" hangingPunct="0">
                        <a:spcAft>
                          <a:spcPts val="0"/>
                        </a:spcAft>
                      </a:pPr>
                      <a:r>
                        <a:rPr lang="en-GB" sz="1400" dirty="0">
                          <a:latin typeface="+mn-lt"/>
                          <a:ea typeface="Times New Roman"/>
                          <a:cs typeface="Times New Roman"/>
                        </a:rPr>
                        <a:t>If endogenous patient samples are not used then the matrix must be checked for commutability.  It may be useful to evaluate material from different suppliers if available.</a:t>
                      </a:r>
                    </a:p>
                    <a:p>
                      <a:pPr algn="l" hangingPunct="0">
                        <a:spcAft>
                          <a:spcPts val="0"/>
                        </a:spcAft>
                      </a:pPr>
                      <a:r>
                        <a:rPr lang="en-GB" sz="1400" dirty="0">
                          <a:latin typeface="+mn-lt"/>
                          <a:ea typeface="Times New Roman"/>
                          <a:cs typeface="Times New Roman"/>
                        </a:rPr>
                        <a:t>Undertake a series of experiments to look at endogenous v spiked  / with and without preservatives etc.</a:t>
                      </a:r>
                    </a:p>
                    <a:p>
                      <a:pPr algn="l" hangingPunct="0">
                        <a:spcAft>
                          <a:spcPts val="0"/>
                        </a:spcAft>
                      </a:pPr>
                      <a:r>
                        <a:rPr lang="en-GB" sz="1400" dirty="0">
                          <a:latin typeface="+mn-lt"/>
                          <a:ea typeface="Times New Roman"/>
                          <a:cs typeface="Times New Roman"/>
                        </a:rPr>
                        <a:t>All work should be documented.  </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endParaRPr lang="en-GB" sz="1200" dirty="0">
                        <a:latin typeface="+mn-lt"/>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889000">
                <a:tc>
                  <a:txBody>
                    <a:bodyPr/>
                    <a:lstStyle/>
                    <a:p>
                      <a:pPr algn="just" hangingPunct="0">
                        <a:spcAft>
                          <a:spcPts val="0"/>
                        </a:spcAft>
                      </a:pPr>
                      <a:r>
                        <a:rPr lang="en-GB" sz="1400" cap="all" baseline="0" dirty="0">
                          <a:latin typeface="+mn-lt"/>
                          <a:ea typeface="Times New Roman"/>
                          <a:cs typeface="Times New Roman"/>
                        </a:rPr>
                        <a:t>Stability of material </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cs typeface="Times New Roman"/>
                        </a:rPr>
                        <a:t>Stability requirements must be carried out at a range of temperatures and time-frames.  Short term stability will emulate dispatch and transport stage and  long term stability to ascertain optimum storage conditions.  Consider temperature accelerated stability for assessment of long term stability.</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endParaRPr lang="en-GB" sz="1200" dirty="0">
                        <a:latin typeface="+mn-lt"/>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762000">
                <a:tc>
                  <a:txBody>
                    <a:bodyPr/>
                    <a:lstStyle/>
                    <a:p>
                      <a:pPr algn="just" hangingPunct="0">
                        <a:spcAft>
                          <a:spcPts val="0"/>
                        </a:spcAft>
                      </a:pPr>
                      <a:r>
                        <a:rPr lang="en-GB" sz="1400" cap="all" baseline="0" dirty="0">
                          <a:latin typeface="+mn-lt"/>
                          <a:ea typeface="Times New Roman"/>
                          <a:cs typeface="Times New Roman"/>
                        </a:rPr>
                        <a:t>Homogeneity of material</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cs typeface="Times New Roman"/>
                        </a:rPr>
                        <a:t>Example of homogeneity testing  protocol is described in ISO 13528. </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hangingPunct="0">
                        <a:spcAft>
                          <a:spcPts val="0"/>
                        </a:spcAft>
                      </a:pPr>
                      <a:endParaRPr lang="en-GB" sz="1200" dirty="0">
                        <a:latin typeface="+mn-lt"/>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802772536"/>
              </p:ext>
            </p:extLst>
          </p:nvPr>
        </p:nvGraphicFramePr>
        <p:xfrm>
          <a:off x="3820" y="461963"/>
          <a:ext cx="5040560" cy="26642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noGrp="1"/>
          </p:cNvGraphicFramePr>
          <p:nvPr>
            <p:extLst>
              <p:ext uri="{D42A27DB-BD31-4B8C-83A1-F6EECF244321}">
                <p14:modId xmlns:p14="http://schemas.microsoft.com/office/powerpoint/2010/main" val="2020034283"/>
              </p:ext>
            </p:extLst>
          </p:nvPr>
        </p:nvGraphicFramePr>
        <p:xfrm>
          <a:off x="4572000" y="2060848"/>
          <a:ext cx="4572000"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idx="4294967295"/>
          </p:nvPr>
        </p:nvSpPr>
        <p:spPr>
          <a:xfrm>
            <a:off x="914400" y="115888"/>
            <a:ext cx="8229600" cy="346075"/>
          </a:xfrm>
        </p:spPr>
        <p:txBody>
          <a:bodyPr>
            <a:noAutofit/>
          </a:bodyPr>
          <a:lstStyle/>
          <a:p>
            <a:r>
              <a:rPr lang="en-GB" sz="3600" dirty="0">
                <a:solidFill>
                  <a:schemeClr val="accent5">
                    <a:lumMod val="50000"/>
                  </a:schemeClr>
                </a:solidFill>
              </a:rPr>
              <a:t>Commutability – pilot POCT </a:t>
            </a:r>
            <a:r>
              <a:rPr lang="en-GB" sz="3600" dirty="0" err="1">
                <a:solidFill>
                  <a:schemeClr val="accent5">
                    <a:lumMod val="50000"/>
                  </a:schemeClr>
                </a:solidFill>
              </a:rPr>
              <a:t>Creat</a:t>
            </a:r>
            <a:endParaRPr lang="en-GB" sz="3600" dirty="0">
              <a:solidFill>
                <a:schemeClr val="accent5">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28775591"/>
              </p:ext>
            </p:extLst>
          </p:nvPr>
        </p:nvGraphicFramePr>
        <p:xfrm>
          <a:off x="215008" y="4797152"/>
          <a:ext cx="8928992" cy="1944216"/>
        </p:xfrm>
        <a:graphic>
          <a:graphicData uri="http://schemas.openxmlformats.org/drawingml/2006/table">
            <a:tbl>
              <a:tblPr/>
              <a:tblGrid>
                <a:gridCol w="1849755">
                  <a:extLst>
                    <a:ext uri="{9D8B030D-6E8A-4147-A177-3AD203B41FA5}">
                      <a16:colId xmlns:a16="http://schemas.microsoft.com/office/drawing/2014/main" val="20000"/>
                    </a:ext>
                  </a:extLst>
                </a:gridCol>
                <a:gridCol w="5351045">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1944216">
                <a:tc>
                  <a:txBody>
                    <a:bodyPr/>
                    <a:lstStyle/>
                    <a:p>
                      <a:pPr algn="l" hangingPunct="0">
                        <a:spcAft>
                          <a:spcPts val="0"/>
                        </a:spcAft>
                      </a:pPr>
                      <a:r>
                        <a:rPr lang="en-GB" sz="1400" cap="all" baseline="0" dirty="0">
                          <a:latin typeface="+mn-lt"/>
                          <a:ea typeface="Times New Roman"/>
                          <a:cs typeface="Times New Roman"/>
                        </a:rPr>
                        <a:t>Sample Commutability and Appropriate Clinical (analytical) Range</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cs typeface="Times New Roman"/>
                        </a:rPr>
                        <a:t>Have you identified the right source of material and its availability?  Is the material available from patients with disease or will some samples need to be spiked to enhance range?</a:t>
                      </a:r>
                    </a:p>
                    <a:p>
                      <a:pPr algn="l" hangingPunct="0">
                        <a:spcAft>
                          <a:spcPts val="0"/>
                        </a:spcAft>
                      </a:pPr>
                      <a:r>
                        <a:rPr lang="en-GB" sz="1400" dirty="0">
                          <a:latin typeface="+mn-lt"/>
                          <a:ea typeface="Times New Roman"/>
                          <a:cs typeface="Times New Roman"/>
                        </a:rPr>
                        <a:t>If endogenous patient samples are not used then the matrix must be checked for commutability.  It may be useful to evaluate material from different suppliers if available.</a:t>
                      </a:r>
                    </a:p>
                    <a:p>
                      <a:pPr algn="l" hangingPunct="0">
                        <a:spcAft>
                          <a:spcPts val="0"/>
                        </a:spcAft>
                      </a:pPr>
                      <a:r>
                        <a:rPr lang="en-GB" sz="1400" dirty="0">
                          <a:latin typeface="+mn-lt"/>
                          <a:ea typeface="Times New Roman"/>
                          <a:cs typeface="Times New Roman"/>
                        </a:rPr>
                        <a:t>Undertake a series of experiments to look at endogenous v spiked  / with and without preservatives etc.</a:t>
                      </a:r>
                    </a:p>
                    <a:p>
                      <a:pPr algn="l" hangingPunct="0">
                        <a:spcAft>
                          <a:spcPts val="0"/>
                        </a:spcAft>
                      </a:pPr>
                      <a:r>
                        <a:rPr lang="en-GB" sz="1400" dirty="0">
                          <a:latin typeface="+mn-lt"/>
                          <a:ea typeface="Times New Roman"/>
                          <a:cs typeface="Times New Roman"/>
                        </a:rPr>
                        <a:t>All work should be documented.  </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r>
                        <a:rPr lang="en-GB" sz="1400" dirty="0">
                          <a:latin typeface="+mn-lt"/>
                          <a:ea typeface="Times New Roman"/>
                          <a:cs typeface="Times New Roman"/>
                        </a:rPr>
                        <a:t>Samples will need to be spiked to provide good range. </a:t>
                      </a:r>
                    </a:p>
                    <a:p>
                      <a:pPr algn="l" hangingPunct="0">
                        <a:spcAft>
                          <a:spcPts val="0"/>
                        </a:spcAft>
                      </a:pPr>
                      <a:r>
                        <a:rPr lang="en-GB" sz="1400" dirty="0">
                          <a:latin typeface="+mn-lt"/>
                          <a:ea typeface="Times New Roman"/>
                          <a:cs typeface="Times New Roman"/>
                        </a:rPr>
                        <a:t>Commutability studies showed that “spiked samples” and patient samples in agreement  </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188640"/>
            <a:ext cx="6048672" cy="584775"/>
          </a:xfrm>
          <a:prstGeom prst="rect">
            <a:avLst/>
          </a:prstGeom>
        </p:spPr>
        <p:txBody>
          <a:bodyPr wrap="square">
            <a:spAutoFit/>
          </a:bodyPr>
          <a:lstStyle/>
          <a:p>
            <a:pPr>
              <a:spcBef>
                <a:spcPts val="0"/>
              </a:spcBef>
            </a:pPr>
            <a:r>
              <a:rPr lang="en-GB" sz="3200" dirty="0">
                <a:solidFill>
                  <a:srgbClr val="008785"/>
                </a:solidFill>
                <a:latin typeface="Calibri" pitchFamily="34" charset="0"/>
              </a:rPr>
              <a:t>Short Term Stability -  pilot DOA </a:t>
            </a:r>
          </a:p>
        </p:txBody>
      </p:sp>
      <p:pic>
        <p:nvPicPr>
          <p:cNvPr id="3" name="Picture 7"/>
          <p:cNvPicPr>
            <a:picLocks noChangeAspect="1" noChangeArrowheads="1"/>
          </p:cNvPicPr>
          <p:nvPr/>
        </p:nvPicPr>
        <p:blipFill>
          <a:blip r:embed="rId3" cstate="print"/>
          <a:srcRect/>
          <a:stretch>
            <a:fillRect/>
          </a:stretch>
        </p:blipFill>
        <p:spPr bwMode="auto">
          <a:xfrm>
            <a:off x="159163" y="908720"/>
            <a:ext cx="4196813" cy="2736304"/>
          </a:xfrm>
          <a:prstGeom prst="rect">
            <a:avLst/>
          </a:prstGeom>
          <a:noFill/>
        </p:spPr>
      </p:pic>
      <p:pic>
        <p:nvPicPr>
          <p:cNvPr id="4" name="Picture 8"/>
          <p:cNvPicPr>
            <a:picLocks noChangeAspect="1" noChangeArrowheads="1"/>
          </p:cNvPicPr>
          <p:nvPr/>
        </p:nvPicPr>
        <p:blipFill>
          <a:blip r:embed="rId4" cstate="print"/>
          <a:srcRect/>
          <a:stretch>
            <a:fillRect/>
          </a:stretch>
        </p:blipFill>
        <p:spPr bwMode="auto">
          <a:xfrm>
            <a:off x="4499992" y="897285"/>
            <a:ext cx="4190235" cy="2736304"/>
          </a:xfrm>
          <a:prstGeom prst="rect">
            <a:avLst/>
          </a:prstGeom>
          <a:noFill/>
        </p:spPr>
      </p:pic>
      <p:graphicFrame>
        <p:nvGraphicFramePr>
          <p:cNvPr id="8" name="Table 7"/>
          <p:cNvGraphicFramePr>
            <a:graphicFrameLocks noGrp="1"/>
          </p:cNvGraphicFramePr>
          <p:nvPr>
            <p:extLst>
              <p:ext uri="{D42A27DB-BD31-4B8C-83A1-F6EECF244321}">
                <p14:modId xmlns:p14="http://schemas.microsoft.com/office/powerpoint/2010/main" val="2391973542"/>
              </p:ext>
            </p:extLst>
          </p:nvPr>
        </p:nvGraphicFramePr>
        <p:xfrm>
          <a:off x="159163" y="4797152"/>
          <a:ext cx="8661308" cy="889000"/>
        </p:xfrm>
        <a:graphic>
          <a:graphicData uri="http://schemas.openxmlformats.org/drawingml/2006/table">
            <a:tbl>
              <a:tblPr/>
              <a:tblGrid>
                <a:gridCol w="1794300">
                  <a:extLst>
                    <a:ext uri="{9D8B030D-6E8A-4147-A177-3AD203B41FA5}">
                      <a16:colId xmlns:a16="http://schemas.microsoft.com/office/drawing/2014/main" val="20000"/>
                    </a:ext>
                  </a:extLst>
                </a:gridCol>
                <a:gridCol w="3975798">
                  <a:extLst>
                    <a:ext uri="{9D8B030D-6E8A-4147-A177-3AD203B41FA5}">
                      <a16:colId xmlns:a16="http://schemas.microsoft.com/office/drawing/2014/main" val="20001"/>
                    </a:ext>
                  </a:extLst>
                </a:gridCol>
                <a:gridCol w="2891210">
                  <a:extLst>
                    <a:ext uri="{9D8B030D-6E8A-4147-A177-3AD203B41FA5}">
                      <a16:colId xmlns:a16="http://schemas.microsoft.com/office/drawing/2014/main" val="20002"/>
                    </a:ext>
                  </a:extLst>
                </a:gridCol>
              </a:tblGrid>
              <a:tr h="889000">
                <a:tc>
                  <a:txBody>
                    <a:bodyPr/>
                    <a:lstStyle/>
                    <a:p>
                      <a:pPr algn="l" hangingPunct="0">
                        <a:spcAft>
                          <a:spcPts val="0"/>
                        </a:spcAft>
                      </a:pPr>
                      <a:r>
                        <a:rPr lang="en-GB" sz="1400" cap="all" baseline="0" dirty="0">
                          <a:latin typeface="+mn-lt"/>
                          <a:ea typeface="Times New Roman"/>
                          <a:cs typeface="Times New Roman"/>
                        </a:rPr>
                        <a:t>Stability of material </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cs typeface="Times New Roman"/>
                        </a:rPr>
                        <a:t>Stability requirements must be carried out at a range of temperatures and time-frames.  Short term stability will emulate dispatch and transport stage.</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r>
                        <a:rPr lang="en-GB" sz="1400" dirty="0">
                          <a:latin typeface="+mn-lt"/>
                          <a:ea typeface="Times New Roman"/>
                          <a:cs typeface="Times New Roman"/>
                        </a:rPr>
                        <a:t>Stable for 13 days at room temperature</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ChangeArrowheads="1"/>
          </p:cNvSpPr>
          <p:nvPr/>
        </p:nvSpPr>
        <p:spPr bwMode="auto">
          <a:xfrm>
            <a:off x="1583160" y="188640"/>
            <a:ext cx="7560840" cy="1200329"/>
          </a:xfrm>
          <a:prstGeom prst="rect">
            <a:avLst/>
          </a:prstGeom>
          <a:noFill/>
          <a:ln w="9525">
            <a:noFill/>
            <a:miter lim="800000"/>
            <a:headEnd/>
            <a:tailEnd/>
          </a:ln>
        </p:spPr>
        <p:txBody>
          <a:bodyPr wrap="square">
            <a:spAutoFit/>
          </a:bodyPr>
          <a:lstStyle/>
          <a:p>
            <a:pPr>
              <a:spcBef>
                <a:spcPts val="0"/>
              </a:spcBef>
            </a:pPr>
            <a:r>
              <a:rPr lang="en-GB" sz="3600" dirty="0">
                <a:solidFill>
                  <a:srgbClr val="008785"/>
                </a:solidFill>
                <a:latin typeface="Calibri" pitchFamily="34" charset="0"/>
              </a:rPr>
              <a:t>Short Term Stability -  pilot POCT Creatinine</a:t>
            </a:r>
          </a:p>
        </p:txBody>
      </p:sp>
      <p:pic>
        <p:nvPicPr>
          <p:cNvPr id="1028" name="Picture 4"/>
          <p:cNvPicPr>
            <a:picLocks noChangeAspect="1" noChangeArrowheads="1"/>
          </p:cNvPicPr>
          <p:nvPr/>
        </p:nvPicPr>
        <p:blipFill>
          <a:blip r:embed="rId2" cstate="print"/>
          <a:srcRect/>
          <a:stretch>
            <a:fillRect/>
          </a:stretch>
        </p:blipFill>
        <p:spPr bwMode="auto">
          <a:xfrm>
            <a:off x="1331640" y="1556792"/>
            <a:ext cx="6114636" cy="3730749"/>
          </a:xfrm>
          <a:prstGeom prst="rect">
            <a:avLst/>
          </a:prstGeom>
          <a:noFill/>
          <a:ln w="9525">
            <a:noFill/>
            <a:miter lim="800000"/>
            <a:headEnd/>
            <a:tailEnd/>
          </a:ln>
          <a:effectLst/>
        </p:spPr>
      </p:pic>
      <p:graphicFrame>
        <p:nvGraphicFramePr>
          <p:cNvPr id="2" name="Table 1"/>
          <p:cNvGraphicFramePr>
            <a:graphicFrameLocks noGrp="1"/>
          </p:cNvGraphicFramePr>
          <p:nvPr>
            <p:extLst>
              <p:ext uri="{D42A27DB-BD31-4B8C-83A1-F6EECF244321}">
                <p14:modId xmlns:p14="http://schemas.microsoft.com/office/powerpoint/2010/main" val="3084783736"/>
              </p:ext>
            </p:extLst>
          </p:nvPr>
        </p:nvGraphicFramePr>
        <p:xfrm>
          <a:off x="251520" y="5661248"/>
          <a:ext cx="8661308" cy="889000"/>
        </p:xfrm>
        <a:graphic>
          <a:graphicData uri="http://schemas.openxmlformats.org/drawingml/2006/table">
            <a:tbl>
              <a:tblPr/>
              <a:tblGrid>
                <a:gridCol w="1794300">
                  <a:extLst>
                    <a:ext uri="{9D8B030D-6E8A-4147-A177-3AD203B41FA5}">
                      <a16:colId xmlns:a16="http://schemas.microsoft.com/office/drawing/2014/main" val="20000"/>
                    </a:ext>
                  </a:extLst>
                </a:gridCol>
                <a:gridCol w="3975798">
                  <a:extLst>
                    <a:ext uri="{9D8B030D-6E8A-4147-A177-3AD203B41FA5}">
                      <a16:colId xmlns:a16="http://schemas.microsoft.com/office/drawing/2014/main" val="20001"/>
                    </a:ext>
                  </a:extLst>
                </a:gridCol>
                <a:gridCol w="2891210">
                  <a:extLst>
                    <a:ext uri="{9D8B030D-6E8A-4147-A177-3AD203B41FA5}">
                      <a16:colId xmlns:a16="http://schemas.microsoft.com/office/drawing/2014/main" val="20002"/>
                    </a:ext>
                  </a:extLst>
                </a:gridCol>
              </a:tblGrid>
              <a:tr h="889000">
                <a:tc>
                  <a:txBody>
                    <a:bodyPr/>
                    <a:lstStyle/>
                    <a:p>
                      <a:pPr algn="l" hangingPunct="0">
                        <a:spcAft>
                          <a:spcPts val="0"/>
                        </a:spcAft>
                      </a:pPr>
                      <a:r>
                        <a:rPr lang="en-GB" sz="1400" cap="all" baseline="0" dirty="0">
                          <a:latin typeface="+mn-lt"/>
                          <a:ea typeface="Times New Roman"/>
                          <a:cs typeface="Times New Roman"/>
                        </a:rPr>
                        <a:t>Stability of material </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cs typeface="Times New Roman"/>
                        </a:rPr>
                        <a:t>Stability requirements must be carried out at a range of temperatures and time-frames.  Short term stability will emulate dispatch and transport stage.</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r>
                        <a:rPr lang="en-GB" sz="1400" dirty="0">
                          <a:latin typeface="+mn-lt"/>
                          <a:ea typeface="Times New Roman"/>
                          <a:cs typeface="Times New Roman"/>
                        </a:rPr>
                        <a:t>Stable for 21 days at room temperature</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218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95239541"/>
              </p:ext>
            </p:extLst>
          </p:nvPr>
        </p:nvGraphicFramePr>
        <p:xfrm>
          <a:off x="1187624" y="601583"/>
          <a:ext cx="6772914" cy="4735863"/>
        </p:xfrm>
        <a:graphic>
          <a:graphicData uri="http://schemas.openxmlformats.org/drawingml/2006/table">
            <a:tbl>
              <a:tblPr>
                <a:tableStyleId>{0505E3EF-67EA-436B-97B2-0124C06EBD24}</a:tableStyleId>
              </a:tblPr>
              <a:tblGrid>
                <a:gridCol w="1302443">
                  <a:extLst>
                    <a:ext uri="{9D8B030D-6E8A-4147-A177-3AD203B41FA5}">
                      <a16:colId xmlns:a16="http://schemas.microsoft.com/office/drawing/2014/main" val="20000"/>
                    </a:ext>
                  </a:extLst>
                </a:gridCol>
                <a:gridCol w="369443">
                  <a:extLst>
                    <a:ext uri="{9D8B030D-6E8A-4147-A177-3AD203B41FA5}">
                      <a16:colId xmlns:a16="http://schemas.microsoft.com/office/drawing/2014/main" val="20001"/>
                    </a:ext>
                  </a:extLst>
                </a:gridCol>
                <a:gridCol w="459744">
                  <a:extLst>
                    <a:ext uri="{9D8B030D-6E8A-4147-A177-3AD203B41FA5}">
                      <a16:colId xmlns:a16="http://schemas.microsoft.com/office/drawing/2014/main" val="20002"/>
                    </a:ext>
                  </a:extLst>
                </a:gridCol>
                <a:gridCol w="513719">
                  <a:extLst>
                    <a:ext uri="{9D8B030D-6E8A-4147-A177-3AD203B41FA5}">
                      <a16:colId xmlns:a16="http://schemas.microsoft.com/office/drawing/2014/main" val="20003"/>
                    </a:ext>
                  </a:extLst>
                </a:gridCol>
                <a:gridCol w="385097">
                  <a:extLst>
                    <a:ext uri="{9D8B030D-6E8A-4147-A177-3AD203B41FA5}">
                      <a16:colId xmlns:a16="http://schemas.microsoft.com/office/drawing/2014/main" val="20004"/>
                    </a:ext>
                  </a:extLst>
                </a:gridCol>
                <a:gridCol w="473159">
                  <a:extLst>
                    <a:ext uri="{9D8B030D-6E8A-4147-A177-3AD203B41FA5}">
                      <a16:colId xmlns:a16="http://schemas.microsoft.com/office/drawing/2014/main" val="20005"/>
                    </a:ext>
                  </a:extLst>
                </a:gridCol>
                <a:gridCol w="410134">
                  <a:extLst>
                    <a:ext uri="{9D8B030D-6E8A-4147-A177-3AD203B41FA5}">
                      <a16:colId xmlns:a16="http://schemas.microsoft.com/office/drawing/2014/main" val="20006"/>
                    </a:ext>
                  </a:extLst>
                </a:gridCol>
                <a:gridCol w="103585">
                  <a:extLst>
                    <a:ext uri="{9D8B030D-6E8A-4147-A177-3AD203B41FA5}">
                      <a16:colId xmlns:a16="http://schemas.microsoft.com/office/drawing/2014/main" val="20007"/>
                    </a:ext>
                  </a:extLst>
                </a:gridCol>
                <a:gridCol w="399186">
                  <a:extLst>
                    <a:ext uri="{9D8B030D-6E8A-4147-A177-3AD203B41FA5}">
                      <a16:colId xmlns:a16="http://schemas.microsoft.com/office/drawing/2014/main" val="20008"/>
                    </a:ext>
                  </a:extLst>
                </a:gridCol>
                <a:gridCol w="430456">
                  <a:extLst>
                    <a:ext uri="{9D8B030D-6E8A-4147-A177-3AD203B41FA5}">
                      <a16:colId xmlns:a16="http://schemas.microsoft.com/office/drawing/2014/main" val="20009"/>
                    </a:ext>
                  </a:extLst>
                </a:gridCol>
                <a:gridCol w="496287">
                  <a:extLst>
                    <a:ext uri="{9D8B030D-6E8A-4147-A177-3AD203B41FA5}">
                      <a16:colId xmlns:a16="http://schemas.microsoft.com/office/drawing/2014/main" val="20010"/>
                    </a:ext>
                  </a:extLst>
                </a:gridCol>
                <a:gridCol w="129355">
                  <a:extLst>
                    <a:ext uri="{9D8B030D-6E8A-4147-A177-3AD203B41FA5}">
                      <a16:colId xmlns:a16="http://schemas.microsoft.com/office/drawing/2014/main" val="20011"/>
                    </a:ext>
                  </a:extLst>
                </a:gridCol>
                <a:gridCol w="329884">
                  <a:extLst>
                    <a:ext uri="{9D8B030D-6E8A-4147-A177-3AD203B41FA5}">
                      <a16:colId xmlns:a16="http://schemas.microsoft.com/office/drawing/2014/main" val="20012"/>
                    </a:ext>
                  </a:extLst>
                </a:gridCol>
                <a:gridCol w="29847">
                  <a:extLst>
                    <a:ext uri="{9D8B030D-6E8A-4147-A177-3AD203B41FA5}">
                      <a16:colId xmlns:a16="http://schemas.microsoft.com/office/drawing/2014/main" val="20013"/>
                    </a:ext>
                  </a:extLst>
                </a:gridCol>
                <a:gridCol w="364494">
                  <a:extLst>
                    <a:ext uri="{9D8B030D-6E8A-4147-A177-3AD203B41FA5}">
                      <a16:colId xmlns:a16="http://schemas.microsoft.com/office/drawing/2014/main" val="20014"/>
                    </a:ext>
                  </a:extLst>
                </a:gridCol>
                <a:gridCol w="576081">
                  <a:extLst>
                    <a:ext uri="{9D8B030D-6E8A-4147-A177-3AD203B41FA5}">
                      <a16:colId xmlns:a16="http://schemas.microsoft.com/office/drawing/2014/main" val="20015"/>
                    </a:ext>
                  </a:extLst>
                </a:gridCol>
              </a:tblGrid>
              <a:tr h="0">
                <a:tc>
                  <a:txBody>
                    <a:bodyPr/>
                    <a:lstStyle/>
                    <a:p>
                      <a:pPr algn="ctr" fontAlgn="b"/>
                      <a:endParaRPr lang="en-GB" sz="800" b="1"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gridSpan="8">
                  <a:txBody>
                    <a:bodyPr/>
                    <a:lstStyle/>
                    <a:p>
                      <a:pPr algn="ctr" fontAlgn="b"/>
                      <a:r>
                        <a:rPr lang="en-GB" sz="800" u="none" strike="noStrike" dirty="0"/>
                        <a:t>Homogeneity </a:t>
                      </a:r>
                      <a:endParaRPr lang="en-GB" sz="800" b="1" i="0" u="none" strike="noStrike" dirty="0">
                        <a:latin typeface="+mn-lt"/>
                      </a:endParaRPr>
                    </a:p>
                  </a:txBody>
                  <a:tcPr marL="4447" marR="4447" marT="4447"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a:endParaRPr lang="en-GB" dirty="0"/>
                    </a:p>
                  </a:txBody>
                  <a:tcPr marL="4447" marR="4447" marT="4447" marB="0" anchor="b"/>
                </a:tc>
                <a:tc hMerge="1">
                  <a:txBody>
                    <a:bodyPr/>
                    <a:lstStyle/>
                    <a:p>
                      <a:pPr algn="l" fontAlgn="b"/>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gridSpan="2">
                  <a:txBody>
                    <a:bodyPr/>
                    <a:lstStyle/>
                    <a:p>
                      <a:pPr algn="ctr"/>
                      <a:endParaRPr lang="en-GB" dirty="0"/>
                    </a:p>
                  </a:txBody>
                  <a:tcPr marL="4447" marR="4447" marT="4447" marB="0" anchor="b"/>
                </a:tc>
                <a:tc hMerge="1">
                  <a:txBody>
                    <a:bodyPr/>
                    <a:lstStyle/>
                    <a:p>
                      <a:pPr algn="l" fontAlgn="b"/>
                      <a:endParaRPr lang="en-GB" sz="800" b="0" i="0" u="none" strike="noStrike">
                        <a:latin typeface="+mn-lt"/>
                      </a:endParaRPr>
                    </a:p>
                  </a:txBody>
                  <a:tcPr marL="4447" marR="4447" marT="4447" marB="0" anchor="b"/>
                </a:tc>
                <a:tc>
                  <a:txBody>
                    <a:bodyPr/>
                    <a:lstStyle/>
                    <a:p>
                      <a:pPr algn="ctr" fontAlgn="b"/>
                      <a:endParaRPr lang="en-GB" sz="800" b="0" i="0" u="none" strike="noStrike">
                        <a:latin typeface="+mn-lt"/>
                      </a:endParaRPr>
                    </a:p>
                  </a:txBody>
                  <a:tcPr marL="4447" marR="4447" marT="4447" marB="0" anchor="b"/>
                </a:tc>
                <a:extLst>
                  <a:ext uri="{0D108BD9-81ED-4DB2-BD59-A6C34878D82A}">
                    <a16:rowId xmlns:a16="http://schemas.microsoft.com/office/drawing/2014/main" val="10000"/>
                  </a:ext>
                </a:extLst>
              </a:tr>
              <a:tr h="0">
                <a:tc>
                  <a:txBody>
                    <a:bodyPr/>
                    <a:lstStyle/>
                    <a:p>
                      <a:pPr algn="ctr" fontAlgn="b"/>
                      <a:r>
                        <a:rPr lang="en-GB" sz="800" u="none" strike="noStrike" dirty="0"/>
                        <a:t>Test: POCT Creatinine</a:t>
                      </a:r>
                      <a:endParaRPr lang="en-GB" sz="800" b="1"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a:t> </a:t>
                      </a:r>
                      <a:endParaRPr lang="en-GB" sz="800" b="0" i="0" u="none" strike="noStrike">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gridSpan="2">
                  <a:txBody>
                    <a:bodyPr/>
                    <a:lstStyle/>
                    <a:p>
                      <a:pPr algn="ctr" fontAlgn="b"/>
                      <a:r>
                        <a:rPr lang="en-GB" sz="800" u="none" strike="noStrike" dirty="0"/>
                        <a:t> </a:t>
                      </a:r>
                      <a:endParaRPr lang="en-GB" sz="800" b="0" i="0" u="none" strike="noStrike" dirty="0">
                        <a:latin typeface="+mn-lt"/>
                      </a:endParaRPr>
                    </a:p>
                  </a:txBody>
                  <a:tcPr marL="4447" marR="4447" marT="4447" marB="0" anchor="b"/>
                </a:tc>
                <a:tc hMerge="1">
                  <a:txBody>
                    <a:bodyPr/>
                    <a:lstStyle/>
                    <a:p>
                      <a:pPr algn="l" fontAlgn="b"/>
                      <a:endParaRPr lang="en-GB" sz="800" b="0" i="0" u="none" strike="noStrike">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a:t> </a:t>
                      </a:r>
                      <a:endParaRPr lang="en-GB" sz="800" b="0" i="0" u="none" strike="noStrike">
                        <a:latin typeface="+mn-lt"/>
                      </a:endParaRPr>
                    </a:p>
                  </a:txBody>
                  <a:tcPr marL="4447" marR="4447" marT="4447" marB="0" anchor="b"/>
                </a:tc>
                <a:tc gridSpan="2">
                  <a:txBody>
                    <a:bodyPr/>
                    <a:lstStyle/>
                    <a:p>
                      <a:pPr algn="ctr" fontAlgn="b"/>
                      <a:r>
                        <a:rPr lang="en-GB" sz="800" u="none" strike="noStrike" dirty="0"/>
                        <a:t> </a:t>
                      </a:r>
                      <a:endParaRPr lang="en-GB" sz="800" b="0" i="0" u="none" strike="noStrike" dirty="0">
                        <a:latin typeface="+mn-lt"/>
                      </a:endParaRPr>
                    </a:p>
                  </a:txBody>
                  <a:tcPr marL="4447" marR="4447" marT="4447" marB="0" anchor="b"/>
                </a:tc>
                <a:tc hMerge="1">
                  <a:txBody>
                    <a:bodyPr/>
                    <a:lstStyle/>
                    <a:p>
                      <a:pPr algn="l" fontAlgn="b"/>
                      <a:endParaRPr lang="en-GB" sz="800" b="0" i="0" u="none" strike="noStrike" dirty="0">
                        <a:latin typeface="+mn-lt"/>
                      </a:endParaRPr>
                    </a:p>
                  </a:txBody>
                  <a:tcPr marL="4447" marR="4447" marT="4447" marB="0" anchor="b"/>
                </a:tc>
                <a:tc>
                  <a:txBody>
                    <a:bodyPr/>
                    <a:lstStyle/>
                    <a:p>
                      <a:pPr algn="ctr" fontAlgn="b"/>
                      <a:r>
                        <a:rPr lang="en-GB" sz="800" u="none" strike="noStrike"/>
                        <a:t> </a:t>
                      </a:r>
                      <a:endParaRPr lang="en-GB" sz="800" b="0" i="0" u="none" strike="noStrike">
                        <a:latin typeface="+mn-lt"/>
                      </a:endParaRPr>
                    </a:p>
                  </a:txBody>
                  <a:tcPr marL="4447" marR="4447" marT="4447" marB="0" anchor="b"/>
                </a:tc>
                <a:tc gridSpan="2">
                  <a:txBody>
                    <a:bodyPr/>
                    <a:lstStyle/>
                    <a:p>
                      <a:pPr algn="ctr" fontAlgn="b"/>
                      <a:r>
                        <a:rPr lang="en-GB" sz="800" u="none" strike="noStrike"/>
                        <a:t> </a:t>
                      </a:r>
                      <a:endParaRPr lang="en-GB" sz="800" b="0" i="0" u="none" strike="noStrike">
                        <a:latin typeface="+mn-lt"/>
                      </a:endParaRPr>
                    </a:p>
                  </a:txBody>
                  <a:tcPr marL="4447" marR="4447" marT="4447" marB="0" anchor="b"/>
                </a:tc>
                <a:tc hMerge="1">
                  <a:txBody>
                    <a:bodyPr/>
                    <a:lstStyle/>
                    <a:p>
                      <a:pPr algn="l" fontAlgn="b"/>
                      <a:endParaRPr lang="en-GB" sz="800" b="0" i="0" u="none" strike="noStrike">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extLst>
                  <a:ext uri="{0D108BD9-81ED-4DB2-BD59-A6C34878D82A}">
                    <a16:rowId xmlns:a16="http://schemas.microsoft.com/office/drawing/2014/main" val="10001"/>
                  </a:ext>
                </a:extLst>
              </a:tr>
              <a:tr h="0">
                <a:tc>
                  <a:txBody>
                    <a:bodyPr/>
                    <a:lstStyle/>
                    <a:p>
                      <a:pPr algn="ctr" fontAlgn="b"/>
                      <a:r>
                        <a:rPr lang="en-GB" sz="800" u="none" strike="noStrike"/>
                        <a:t> </a:t>
                      </a:r>
                      <a:endParaRPr lang="en-GB" sz="800" b="1" i="0" u="none" strike="noStrike">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gridSpan="2">
                  <a:txBody>
                    <a:bodyPr/>
                    <a:lstStyle/>
                    <a:p>
                      <a:pPr algn="ctr" fontAlgn="b"/>
                      <a:endParaRPr lang="en-GB" sz="800" b="0" i="0" u="none" strike="noStrike" dirty="0">
                        <a:latin typeface="+mn-lt"/>
                      </a:endParaRPr>
                    </a:p>
                  </a:txBody>
                  <a:tcPr marL="4447" marR="4447" marT="4447" marB="0" anchor="b"/>
                </a:tc>
                <a:tc hMerge="1">
                  <a:txBody>
                    <a:bodyPr/>
                    <a:lstStyle/>
                    <a:p>
                      <a:pPr algn="l" fontAlgn="b"/>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gridSpan="2">
                  <a:txBody>
                    <a:bodyPr/>
                    <a:lstStyle/>
                    <a:p>
                      <a:pPr algn="ctr" fontAlgn="b"/>
                      <a:endParaRPr lang="en-GB" sz="800" b="0" i="0" u="none" strike="noStrike" dirty="0">
                        <a:latin typeface="+mn-lt"/>
                      </a:endParaRPr>
                    </a:p>
                  </a:txBody>
                  <a:tcPr marL="4447" marR="4447" marT="4447" marB="0" anchor="b"/>
                </a:tc>
                <a:tc hMerge="1">
                  <a:txBody>
                    <a:bodyPr/>
                    <a:lstStyle/>
                    <a:p>
                      <a:pPr algn="l" fontAlgn="b"/>
                      <a:endParaRPr lang="en-GB" sz="800" b="0" i="0" u="none" strike="noStrike">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gridSpan="2">
                  <a:txBody>
                    <a:bodyPr/>
                    <a:lstStyle/>
                    <a:p>
                      <a:pPr algn="ctr" fontAlgn="b"/>
                      <a:endParaRPr lang="en-GB" sz="800" b="0" i="0" u="none" strike="noStrike" dirty="0">
                        <a:latin typeface="+mn-lt"/>
                      </a:endParaRPr>
                    </a:p>
                  </a:txBody>
                  <a:tcPr marL="4447" marR="4447" marT="4447" marB="0" anchor="b"/>
                </a:tc>
                <a:tc hMerge="1">
                  <a:txBody>
                    <a:bodyPr/>
                    <a:lstStyle/>
                    <a:p>
                      <a:pPr algn="l" fontAlgn="b"/>
                      <a:endParaRPr lang="en-GB" sz="800" b="0" i="0" u="none" strike="noStrike">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extLst>
                  <a:ext uri="{0D108BD9-81ED-4DB2-BD59-A6C34878D82A}">
                    <a16:rowId xmlns:a16="http://schemas.microsoft.com/office/drawing/2014/main" val="10002"/>
                  </a:ext>
                </a:extLst>
              </a:tr>
              <a:tr h="0">
                <a:tc>
                  <a:txBody>
                    <a:bodyPr/>
                    <a:lstStyle/>
                    <a:p>
                      <a:pPr algn="ctr" fontAlgn="b"/>
                      <a:r>
                        <a:rPr lang="en-GB" sz="800" u="none" strike="noStrike"/>
                        <a:t>Batch no: 031014/8</a:t>
                      </a:r>
                      <a:endParaRPr lang="en-GB" sz="800" b="1" i="0" u="none" strike="noStrike">
                        <a:latin typeface="+mn-lt"/>
                      </a:endParaRPr>
                    </a:p>
                  </a:txBody>
                  <a:tcPr marL="4447" marR="4447" marT="4447" marB="0" anchor="b"/>
                </a:tc>
                <a:tc gridSpan="2">
                  <a:txBody>
                    <a:bodyPr/>
                    <a:lstStyle/>
                    <a:p>
                      <a:pPr algn="ctr" fontAlgn="b"/>
                      <a:r>
                        <a:rPr lang="en-GB" sz="800" u="none" strike="noStrike"/>
                        <a:t>Pool 81</a:t>
                      </a:r>
                      <a:endParaRPr lang="en-GB" sz="800" b="1" i="0" u="none" strike="noStrike">
                        <a:latin typeface="+mn-lt"/>
                      </a:endParaRPr>
                    </a:p>
                  </a:txBody>
                  <a:tcPr marL="4447" marR="4447" marT="4447" marB="0" anchor="b"/>
                </a:tc>
                <a:tc hMerge="1">
                  <a:txBody>
                    <a:bodyPr/>
                    <a:lstStyle/>
                    <a:p>
                      <a:endParaRPr lang="en-GB"/>
                    </a:p>
                  </a:txBody>
                  <a:tcPr/>
                </a:tc>
                <a:tc>
                  <a:txBody>
                    <a:bodyPr/>
                    <a:lstStyle/>
                    <a:p>
                      <a:pPr algn="ctr" fontAlgn="b"/>
                      <a:r>
                        <a:rPr lang="en-GB" sz="800" u="none" strike="noStrike" dirty="0"/>
                        <a:t> </a:t>
                      </a:r>
                      <a:endParaRPr lang="en-GB" sz="800" b="1" i="0" u="none" strike="noStrike" dirty="0">
                        <a:latin typeface="+mn-lt"/>
                      </a:endParaRPr>
                    </a:p>
                  </a:txBody>
                  <a:tcPr marL="4447" marR="4447" marT="4447" marB="0" anchor="b"/>
                </a:tc>
                <a:tc gridSpan="2">
                  <a:txBody>
                    <a:bodyPr/>
                    <a:lstStyle/>
                    <a:p>
                      <a:pPr algn="ctr" fontAlgn="b"/>
                      <a:r>
                        <a:rPr lang="en-GB" sz="800" u="none" strike="noStrike"/>
                        <a:t>Pool 82</a:t>
                      </a:r>
                      <a:endParaRPr lang="en-GB" sz="800" b="1" i="0" u="none" strike="noStrike">
                        <a:latin typeface="+mn-lt"/>
                      </a:endParaRPr>
                    </a:p>
                  </a:txBody>
                  <a:tcPr marL="4447" marR="4447" marT="4447" marB="0" anchor="b"/>
                </a:tc>
                <a:tc hMerge="1">
                  <a:txBody>
                    <a:bodyPr/>
                    <a:lstStyle/>
                    <a:p>
                      <a:endParaRPr lang="en-GB"/>
                    </a:p>
                  </a:txBody>
                  <a:tcPr/>
                </a:tc>
                <a:tc gridSpan="2">
                  <a:txBody>
                    <a:bodyPr/>
                    <a:lstStyle/>
                    <a:p>
                      <a:pPr algn="ctr" fontAlgn="b"/>
                      <a:r>
                        <a:rPr lang="en-GB" sz="800" u="none" strike="noStrike" dirty="0"/>
                        <a:t> </a:t>
                      </a:r>
                      <a:endParaRPr lang="en-GB" sz="800" b="1" i="0" u="none" strike="noStrike" dirty="0">
                        <a:latin typeface="+mn-lt"/>
                      </a:endParaRPr>
                    </a:p>
                  </a:txBody>
                  <a:tcPr marL="4447" marR="4447" marT="4447" marB="0" anchor="b"/>
                </a:tc>
                <a:tc hMerge="1">
                  <a:txBody>
                    <a:bodyPr/>
                    <a:lstStyle/>
                    <a:p>
                      <a:pPr algn="ctr" fontAlgn="b"/>
                      <a:endParaRPr lang="en-GB" sz="800" b="1" i="0" u="none" strike="noStrike" dirty="0">
                        <a:latin typeface="+mn-lt"/>
                      </a:endParaRPr>
                    </a:p>
                  </a:txBody>
                  <a:tcPr marL="4447" marR="4447" marT="4447" marB="0" anchor="b"/>
                </a:tc>
                <a:tc gridSpan="2">
                  <a:txBody>
                    <a:bodyPr/>
                    <a:lstStyle/>
                    <a:p>
                      <a:pPr algn="ctr" fontAlgn="b"/>
                      <a:r>
                        <a:rPr lang="en-GB" sz="800" u="none" strike="noStrike"/>
                        <a:t>Pool 83</a:t>
                      </a:r>
                      <a:endParaRPr lang="en-GB" sz="800" b="1" i="0" u="none" strike="noStrike">
                        <a:latin typeface="+mn-lt"/>
                      </a:endParaRPr>
                    </a:p>
                  </a:txBody>
                  <a:tcPr marL="4447" marR="4447" marT="4447" marB="0" anchor="b"/>
                </a:tc>
                <a:tc hMerge="1">
                  <a:txBody>
                    <a:bodyPr/>
                    <a:lstStyle/>
                    <a:p>
                      <a:endParaRPr lang="en-GB"/>
                    </a:p>
                  </a:txBody>
                  <a:tcPr/>
                </a:tc>
                <a:tc gridSpan="2">
                  <a:txBody>
                    <a:bodyPr/>
                    <a:lstStyle/>
                    <a:p>
                      <a:pPr algn="ctr" fontAlgn="b"/>
                      <a:r>
                        <a:rPr lang="en-GB" sz="800" u="none" strike="noStrike"/>
                        <a:t> </a:t>
                      </a:r>
                      <a:endParaRPr lang="en-GB" sz="800" b="1" i="0" u="none" strike="noStrike">
                        <a:latin typeface="+mn-lt"/>
                      </a:endParaRPr>
                    </a:p>
                  </a:txBody>
                  <a:tcPr marL="4447" marR="4447" marT="4447" marB="0" anchor="b"/>
                </a:tc>
                <a:tc hMerge="1">
                  <a:txBody>
                    <a:bodyPr/>
                    <a:lstStyle/>
                    <a:p>
                      <a:pPr algn="ctr" fontAlgn="b"/>
                      <a:endParaRPr lang="en-GB" sz="800" b="1" i="0" u="none" strike="noStrike">
                        <a:latin typeface="+mn-lt"/>
                      </a:endParaRPr>
                    </a:p>
                  </a:txBody>
                  <a:tcPr marL="4447" marR="4447" marT="4447" marB="0" anchor="b"/>
                </a:tc>
                <a:tc gridSpan="3">
                  <a:txBody>
                    <a:bodyPr/>
                    <a:lstStyle/>
                    <a:p>
                      <a:pPr algn="ctr" fontAlgn="b"/>
                      <a:r>
                        <a:rPr lang="en-GB" sz="800" u="none" strike="noStrike"/>
                        <a:t>Pool 84</a:t>
                      </a:r>
                      <a:endParaRPr lang="en-GB" sz="800" b="1" i="0" u="none" strike="noStrike">
                        <a:latin typeface="+mn-lt"/>
                      </a:endParaRPr>
                    </a:p>
                  </a:txBody>
                  <a:tcPr marL="4447" marR="4447" marT="4447" marB="0" anchor="b"/>
                </a:tc>
                <a:tc hMerge="1">
                  <a:txBody>
                    <a:bodyPr/>
                    <a:lstStyle/>
                    <a:p>
                      <a:endParaRPr lang="en-GB"/>
                    </a:p>
                  </a:txBody>
                  <a:tcPr/>
                </a:tc>
                <a:tc hMerge="1">
                  <a:txBody>
                    <a:bodyPr/>
                    <a:lstStyle/>
                    <a:p>
                      <a:endParaRPr lang="en-GB"/>
                    </a:p>
                  </a:txBody>
                  <a:tcPr/>
                </a:tc>
                <a:tc>
                  <a:txBody>
                    <a:bodyPr/>
                    <a:lstStyle/>
                    <a:p>
                      <a:pPr algn="ctr" fontAlgn="b"/>
                      <a:r>
                        <a:rPr lang="en-GB" sz="800" u="none" strike="noStrike" dirty="0"/>
                        <a:t> </a:t>
                      </a:r>
                      <a:endParaRPr lang="en-GB" sz="800" b="1" i="0" u="none" strike="noStrike" dirty="0">
                        <a:latin typeface="+mn-lt"/>
                      </a:endParaRPr>
                    </a:p>
                  </a:txBody>
                  <a:tcPr marL="4447" marR="4447" marT="4447" marB="0" anchor="b"/>
                </a:tc>
                <a:extLst>
                  <a:ext uri="{0D108BD9-81ED-4DB2-BD59-A6C34878D82A}">
                    <a16:rowId xmlns:a16="http://schemas.microsoft.com/office/drawing/2014/main" val="10003"/>
                  </a:ext>
                </a:extLst>
              </a:tr>
              <a:tr h="0">
                <a:tc>
                  <a:txBody>
                    <a:bodyPr/>
                    <a:lstStyle/>
                    <a:p>
                      <a:pPr algn="ctr" fontAlgn="b"/>
                      <a:r>
                        <a:rPr lang="en-GB" sz="800" u="none" strike="noStrike"/>
                        <a:t> </a:t>
                      </a:r>
                      <a:endParaRPr lang="en-GB" sz="800" b="1" i="0" u="none" strike="noStrike">
                        <a:latin typeface="+mn-lt"/>
                      </a:endParaRPr>
                    </a:p>
                  </a:txBody>
                  <a:tcPr marL="4447" marR="4447" marT="4447" marB="0" anchor="b"/>
                </a:tc>
                <a:tc>
                  <a:txBody>
                    <a:bodyPr/>
                    <a:lstStyle/>
                    <a:p>
                      <a:pPr algn="ctr" fontAlgn="b"/>
                      <a:r>
                        <a:rPr lang="en-GB" sz="800" u="none" strike="noStrike"/>
                        <a:t>Result a</a:t>
                      </a:r>
                      <a:endParaRPr lang="en-GB" sz="800" b="1" i="0" u="none" strike="noStrike">
                        <a:latin typeface="+mn-lt"/>
                      </a:endParaRPr>
                    </a:p>
                  </a:txBody>
                  <a:tcPr marL="4447" marR="4447" marT="4447" marB="0" anchor="b"/>
                </a:tc>
                <a:tc>
                  <a:txBody>
                    <a:bodyPr/>
                    <a:lstStyle/>
                    <a:p>
                      <a:pPr algn="ctr" fontAlgn="b"/>
                      <a:r>
                        <a:rPr lang="en-GB" sz="800" u="none" strike="noStrike"/>
                        <a:t>Result b</a:t>
                      </a:r>
                      <a:endParaRPr lang="en-GB" sz="800" b="1" i="0" u="none" strike="noStrike">
                        <a:latin typeface="+mn-lt"/>
                      </a:endParaRPr>
                    </a:p>
                  </a:txBody>
                  <a:tcPr marL="4447" marR="4447" marT="4447" marB="0" anchor="b"/>
                </a:tc>
                <a:tc>
                  <a:txBody>
                    <a:bodyPr/>
                    <a:lstStyle/>
                    <a:p>
                      <a:pPr algn="ctr" fontAlgn="b"/>
                      <a:r>
                        <a:rPr lang="en-GB" sz="800" u="none" strike="noStrike"/>
                        <a:t>Sample Ave</a:t>
                      </a:r>
                      <a:endParaRPr lang="en-GB" sz="800" b="1" i="0" u="none" strike="noStrike">
                        <a:latin typeface="+mn-lt"/>
                      </a:endParaRPr>
                    </a:p>
                  </a:txBody>
                  <a:tcPr marL="4447" marR="4447" marT="4447" marB="0" anchor="b"/>
                </a:tc>
                <a:tc>
                  <a:txBody>
                    <a:bodyPr/>
                    <a:lstStyle/>
                    <a:p>
                      <a:pPr algn="ctr" fontAlgn="b"/>
                      <a:r>
                        <a:rPr lang="en-GB" sz="800" u="none" strike="noStrike"/>
                        <a:t>Result a</a:t>
                      </a:r>
                      <a:endParaRPr lang="en-GB" sz="800" b="1" i="0" u="none" strike="noStrike">
                        <a:latin typeface="+mn-lt"/>
                      </a:endParaRPr>
                    </a:p>
                  </a:txBody>
                  <a:tcPr marL="4447" marR="4447" marT="4447" marB="0" anchor="b"/>
                </a:tc>
                <a:tc>
                  <a:txBody>
                    <a:bodyPr/>
                    <a:lstStyle/>
                    <a:p>
                      <a:pPr algn="ctr" fontAlgn="b"/>
                      <a:r>
                        <a:rPr lang="en-GB" sz="800" u="none" strike="noStrike"/>
                        <a:t>Result b</a:t>
                      </a:r>
                      <a:endParaRPr lang="en-GB" sz="800" b="1" i="0" u="none" strike="noStrike">
                        <a:latin typeface="+mn-lt"/>
                      </a:endParaRPr>
                    </a:p>
                  </a:txBody>
                  <a:tcPr marL="4447" marR="4447" marT="4447" marB="0" anchor="b"/>
                </a:tc>
                <a:tc gridSpan="2">
                  <a:txBody>
                    <a:bodyPr/>
                    <a:lstStyle/>
                    <a:p>
                      <a:pPr algn="ctr" fontAlgn="b"/>
                      <a:r>
                        <a:rPr lang="en-GB" sz="800" u="none" strike="noStrike" dirty="0"/>
                        <a:t>Sample Ave</a:t>
                      </a:r>
                      <a:endParaRPr lang="en-GB" sz="800" b="1" i="0" u="none" strike="noStrike" dirty="0">
                        <a:latin typeface="+mn-lt"/>
                      </a:endParaRPr>
                    </a:p>
                  </a:txBody>
                  <a:tcPr marL="4447" marR="4447" marT="4447" marB="0" anchor="b"/>
                </a:tc>
                <a:tc hMerge="1">
                  <a:txBody>
                    <a:bodyPr/>
                    <a:lstStyle/>
                    <a:p>
                      <a:pPr algn="l" fontAlgn="b"/>
                      <a:endParaRPr lang="en-GB" sz="800" b="1" i="0" u="none" strike="noStrike">
                        <a:latin typeface="+mn-lt"/>
                      </a:endParaRPr>
                    </a:p>
                  </a:txBody>
                  <a:tcPr marL="4447" marR="4447" marT="4447" marB="0" anchor="b"/>
                </a:tc>
                <a:tc>
                  <a:txBody>
                    <a:bodyPr/>
                    <a:lstStyle/>
                    <a:p>
                      <a:pPr algn="ctr" fontAlgn="b"/>
                      <a:r>
                        <a:rPr lang="en-GB" sz="800" u="none" strike="noStrike" dirty="0"/>
                        <a:t>Result a</a:t>
                      </a:r>
                      <a:endParaRPr lang="en-GB" sz="800" b="1" i="0" u="none" strike="noStrike" dirty="0">
                        <a:latin typeface="+mn-lt"/>
                      </a:endParaRPr>
                    </a:p>
                  </a:txBody>
                  <a:tcPr marL="4447" marR="4447" marT="4447" marB="0" anchor="b"/>
                </a:tc>
                <a:tc>
                  <a:txBody>
                    <a:bodyPr/>
                    <a:lstStyle/>
                    <a:p>
                      <a:pPr algn="ctr" fontAlgn="b"/>
                      <a:r>
                        <a:rPr lang="en-GB" sz="800" u="none" strike="noStrike" dirty="0"/>
                        <a:t>Result b</a:t>
                      </a:r>
                      <a:endParaRPr lang="en-GB" sz="800" b="1" i="0" u="none" strike="noStrike" dirty="0">
                        <a:latin typeface="+mn-lt"/>
                      </a:endParaRPr>
                    </a:p>
                  </a:txBody>
                  <a:tcPr marL="4447" marR="4447" marT="4447" marB="0" anchor="b"/>
                </a:tc>
                <a:tc gridSpan="2">
                  <a:txBody>
                    <a:bodyPr/>
                    <a:lstStyle/>
                    <a:p>
                      <a:pPr algn="ctr" fontAlgn="b"/>
                      <a:r>
                        <a:rPr lang="en-GB" sz="800" u="none" strike="noStrike"/>
                        <a:t>Sample Ave</a:t>
                      </a:r>
                      <a:endParaRPr lang="en-GB" sz="800" b="1" i="0" u="none" strike="noStrike">
                        <a:latin typeface="+mn-lt"/>
                      </a:endParaRPr>
                    </a:p>
                  </a:txBody>
                  <a:tcPr marL="4447" marR="4447" marT="4447" marB="0" anchor="b"/>
                </a:tc>
                <a:tc hMerge="1">
                  <a:txBody>
                    <a:bodyPr/>
                    <a:lstStyle/>
                    <a:p>
                      <a:pPr algn="l" fontAlgn="b"/>
                      <a:endParaRPr lang="en-GB" sz="800" b="1" i="0" u="none" strike="noStrike">
                        <a:latin typeface="+mn-lt"/>
                      </a:endParaRPr>
                    </a:p>
                  </a:txBody>
                  <a:tcPr marL="4447" marR="4447" marT="4447" marB="0" anchor="b"/>
                </a:tc>
                <a:tc gridSpan="2">
                  <a:txBody>
                    <a:bodyPr/>
                    <a:lstStyle/>
                    <a:p>
                      <a:pPr algn="ctr" fontAlgn="b"/>
                      <a:r>
                        <a:rPr lang="en-GB" sz="800" u="none" strike="noStrike"/>
                        <a:t>Result a</a:t>
                      </a:r>
                      <a:endParaRPr lang="en-GB" sz="800" b="1" i="0" u="none" strike="noStrike">
                        <a:latin typeface="+mn-lt"/>
                      </a:endParaRPr>
                    </a:p>
                  </a:txBody>
                  <a:tcPr marL="4447" marR="4447" marT="4447" marB="0" anchor="b"/>
                </a:tc>
                <a:tc hMerge="1">
                  <a:txBody>
                    <a:bodyPr/>
                    <a:lstStyle/>
                    <a:p>
                      <a:endParaRPr lang="en-GB"/>
                    </a:p>
                  </a:txBody>
                  <a:tcPr/>
                </a:tc>
                <a:tc>
                  <a:txBody>
                    <a:bodyPr/>
                    <a:lstStyle/>
                    <a:p>
                      <a:pPr algn="ctr" fontAlgn="b"/>
                      <a:r>
                        <a:rPr lang="en-GB" sz="800" u="none" strike="noStrike" dirty="0"/>
                        <a:t>Result b</a:t>
                      </a:r>
                      <a:endParaRPr lang="en-GB" sz="800" b="1" i="0" u="none" strike="noStrike" dirty="0">
                        <a:latin typeface="+mn-lt"/>
                      </a:endParaRPr>
                    </a:p>
                  </a:txBody>
                  <a:tcPr marL="4447" marR="4447" marT="4447" marB="0" anchor="b"/>
                </a:tc>
                <a:tc>
                  <a:txBody>
                    <a:bodyPr/>
                    <a:lstStyle/>
                    <a:p>
                      <a:pPr algn="ctr" fontAlgn="b"/>
                      <a:r>
                        <a:rPr lang="en-GB" sz="800" u="none" strike="noStrike" dirty="0"/>
                        <a:t>Sample Ave</a:t>
                      </a:r>
                      <a:endParaRPr lang="en-GB" sz="800" b="1" i="0" u="none" strike="noStrike" dirty="0">
                        <a:latin typeface="+mn-lt"/>
                      </a:endParaRPr>
                    </a:p>
                  </a:txBody>
                  <a:tcPr marL="4447" marR="4447" marT="4447" marB="0" anchor="b"/>
                </a:tc>
                <a:extLst>
                  <a:ext uri="{0D108BD9-81ED-4DB2-BD59-A6C34878D82A}">
                    <a16:rowId xmlns:a16="http://schemas.microsoft.com/office/drawing/2014/main" val="10004"/>
                  </a:ext>
                </a:extLst>
              </a:tr>
              <a:tr h="0">
                <a:tc>
                  <a:txBody>
                    <a:bodyPr/>
                    <a:lstStyle/>
                    <a:p>
                      <a:pPr algn="ctr" fontAlgn="b"/>
                      <a:r>
                        <a:rPr lang="en-GB" sz="800" u="none" strike="noStrike"/>
                        <a:t>Sample 1</a:t>
                      </a:r>
                      <a:endParaRPr lang="en-GB" sz="800" b="1" i="0" u="none" strike="noStrike">
                        <a:latin typeface="+mn-lt"/>
                      </a:endParaRPr>
                    </a:p>
                  </a:txBody>
                  <a:tcPr marL="4447" marR="4447" marT="4447" marB="0" anchor="b"/>
                </a:tc>
                <a:tc>
                  <a:txBody>
                    <a:bodyPr/>
                    <a:lstStyle/>
                    <a:p>
                      <a:pPr algn="ctr" fontAlgn="b"/>
                      <a:r>
                        <a:rPr lang="en-GB" sz="800" u="none" strike="noStrike"/>
                        <a:t>57</a:t>
                      </a:r>
                      <a:endParaRPr lang="en-GB" sz="800" b="0" i="0" u="none" strike="noStrike">
                        <a:latin typeface="+mn-lt"/>
                      </a:endParaRPr>
                    </a:p>
                  </a:txBody>
                  <a:tcPr marL="4447" marR="4447" marT="4447" marB="0" anchor="b"/>
                </a:tc>
                <a:tc>
                  <a:txBody>
                    <a:bodyPr/>
                    <a:lstStyle/>
                    <a:p>
                      <a:pPr algn="ctr" fontAlgn="b"/>
                      <a:r>
                        <a:rPr lang="en-GB" sz="800" u="none" strike="noStrike"/>
                        <a:t>66</a:t>
                      </a:r>
                      <a:endParaRPr lang="en-GB" sz="800" b="0" i="0" u="none" strike="noStrike">
                        <a:latin typeface="+mn-lt"/>
                      </a:endParaRPr>
                    </a:p>
                  </a:txBody>
                  <a:tcPr marL="4447" marR="4447" marT="4447" marB="0" anchor="b"/>
                </a:tc>
                <a:tc>
                  <a:txBody>
                    <a:bodyPr/>
                    <a:lstStyle/>
                    <a:p>
                      <a:pPr algn="ctr" fontAlgn="b"/>
                      <a:r>
                        <a:rPr lang="en-GB" sz="800" u="none" strike="noStrike"/>
                        <a:t>61.5</a:t>
                      </a:r>
                      <a:endParaRPr lang="en-GB" sz="800" b="0" i="0" u="none" strike="noStrike">
                        <a:latin typeface="+mn-lt"/>
                      </a:endParaRPr>
                    </a:p>
                  </a:txBody>
                  <a:tcPr marL="4447" marR="4447" marT="4447" marB="0" anchor="b"/>
                </a:tc>
                <a:tc>
                  <a:txBody>
                    <a:bodyPr/>
                    <a:lstStyle/>
                    <a:p>
                      <a:pPr algn="ctr" fontAlgn="b"/>
                      <a:r>
                        <a:rPr lang="en-GB" sz="800" u="none" strike="noStrike"/>
                        <a:t>94</a:t>
                      </a:r>
                      <a:endParaRPr lang="en-GB" sz="800" b="0" i="0" u="none" strike="noStrike">
                        <a:latin typeface="+mn-lt"/>
                      </a:endParaRPr>
                    </a:p>
                  </a:txBody>
                  <a:tcPr marL="4447" marR="4447" marT="4447" marB="0" anchor="b"/>
                </a:tc>
                <a:tc>
                  <a:txBody>
                    <a:bodyPr/>
                    <a:lstStyle/>
                    <a:p>
                      <a:pPr algn="ctr" fontAlgn="b"/>
                      <a:r>
                        <a:rPr lang="en-GB" sz="800" u="none" strike="noStrike"/>
                        <a:t>139</a:t>
                      </a:r>
                      <a:endParaRPr lang="en-GB" sz="800" b="0" i="0" u="none" strike="noStrike">
                        <a:latin typeface="+mn-lt"/>
                      </a:endParaRPr>
                    </a:p>
                  </a:txBody>
                  <a:tcPr marL="4447" marR="4447" marT="4447" marB="0" anchor="b"/>
                </a:tc>
                <a:tc gridSpan="2">
                  <a:txBody>
                    <a:bodyPr/>
                    <a:lstStyle/>
                    <a:p>
                      <a:pPr algn="ctr" fontAlgn="b"/>
                      <a:r>
                        <a:rPr lang="en-GB" sz="800" u="none" strike="noStrike"/>
                        <a:t>116.5</a:t>
                      </a:r>
                      <a:endParaRPr lang="en-GB" sz="800" b="0" i="0" u="none" strike="noStrike">
                        <a:latin typeface="+mn-lt"/>
                      </a:endParaRPr>
                    </a:p>
                  </a:txBody>
                  <a:tcPr marL="4447" marR="4447" marT="4447" marB="0" anchor="b"/>
                </a:tc>
                <a:tc hMerge="1">
                  <a:txBody>
                    <a:bodyPr/>
                    <a:lstStyle/>
                    <a:p>
                      <a:pPr algn="ctr" fontAlgn="b"/>
                      <a:endParaRPr lang="en-GB" sz="800" b="0" i="0" u="none" strike="noStrike">
                        <a:latin typeface="+mn-lt"/>
                      </a:endParaRPr>
                    </a:p>
                  </a:txBody>
                  <a:tcPr marL="4447" marR="4447" marT="4447" marB="0" anchor="b"/>
                </a:tc>
                <a:tc>
                  <a:txBody>
                    <a:bodyPr/>
                    <a:lstStyle/>
                    <a:p>
                      <a:pPr algn="ctr" fontAlgn="b"/>
                      <a:r>
                        <a:rPr lang="en-GB" sz="800" u="none" strike="noStrike"/>
                        <a:t>129</a:t>
                      </a:r>
                      <a:endParaRPr lang="en-GB" sz="800" b="0" i="0" u="none" strike="noStrike">
                        <a:latin typeface="+mn-lt"/>
                      </a:endParaRPr>
                    </a:p>
                  </a:txBody>
                  <a:tcPr marL="4447" marR="4447" marT="4447" marB="0" anchor="b"/>
                </a:tc>
                <a:tc>
                  <a:txBody>
                    <a:bodyPr/>
                    <a:lstStyle/>
                    <a:p>
                      <a:pPr algn="ctr" fontAlgn="b"/>
                      <a:r>
                        <a:rPr lang="en-GB" sz="800" u="none" strike="noStrike" dirty="0"/>
                        <a:t>202</a:t>
                      </a:r>
                      <a:endParaRPr lang="en-GB" sz="800" b="0" i="0" u="none" strike="noStrike" dirty="0">
                        <a:latin typeface="+mn-lt"/>
                      </a:endParaRPr>
                    </a:p>
                  </a:txBody>
                  <a:tcPr marL="4447" marR="4447" marT="4447" marB="0" anchor="b"/>
                </a:tc>
                <a:tc gridSpan="2">
                  <a:txBody>
                    <a:bodyPr/>
                    <a:lstStyle/>
                    <a:p>
                      <a:pPr algn="ctr" fontAlgn="b"/>
                      <a:r>
                        <a:rPr lang="en-GB" sz="800" u="none" strike="noStrike"/>
                        <a:t>165.5</a:t>
                      </a:r>
                      <a:endParaRPr lang="en-GB" sz="800" b="0" i="0" u="none" strike="noStrike">
                        <a:latin typeface="+mn-lt"/>
                      </a:endParaRPr>
                    </a:p>
                  </a:txBody>
                  <a:tcPr marL="4447" marR="4447" marT="4447" marB="0" anchor="b"/>
                </a:tc>
                <a:tc hMerge="1">
                  <a:txBody>
                    <a:bodyPr/>
                    <a:lstStyle/>
                    <a:p>
                      <a:pPr algn="ctr" fontAlgn="b"/>
                      <a:endParaRPr lang="en-GB" sz="800" b="0" i="0" u="none" strike="noStrike">
                        <a:latin typeface="+mn-lt"/>
                      </a:endParaRPr>
                    </a:p>
                  </a:txBody>
                  <a:tcPr marL="4447" marR="4447" marT="4447" marB="0" anchor="b"/>
                </a:tc>
                <a:tc gridSpan="2">
                  <a:txBody>
                    <a:bodyPr/>
                    <a:lstStyle/>
                    <a:p>
                      <a:pPr algn="ctr" fontAlgn="b"/>
                      <a:r>
                        <a:rPr lang="en-GB" sz="800" u="none" strike="noStrike"/>
                        <a:t>236</a:t>
                      </a:r>
                      <a:endParaRPr lang="en-GB" sz="800" b="0" i="0" u="none" strike="noStrike">
                        <a:latin typeface="+mn-lt"/>
                      </a:endParaRPr>
                    </a:p>
                  </a:txBody>
                  <a:tcPr marL="4447" marR="4447" marT="4447" marB="0" anchor="b"/>
                </a:tc>
                <a:tc hMerge="1">
                  <a:txBody>
                    <a:bodyPr/>
                    <a:lstStyle/>
                    <a:p>
                      <a:endParaRPr lang="en-GB"/>
                    </a:p>
                  </a:txBody>
                  <a:tcPr/>
                </a:tc>
                <a:tc>
                  <a:txBody>
                    <a:bodyPr/>
                    <a:lstStyle/>
                    <a:p>
                      <a:pPr algn="ctr" fontAlgn="b"/>
                      <a:r>
                        <a:rPr lang="en-GB" sz="800" u="none" strike="noStrike"/>
                        <a:t>262</a:t>
                      </a:r>
                      <a:endParaRPr lang="en-GB" sz="800" b="0" i="0" u="none" strike="noStrike">
                        <a:latin typeface="+mn-lt"/>
                      </a:endParaRPr>
                    </a:p>
                  </a:txBody>
                  <a:tcPr marL="4447" marR="4447" marT="4447" marB="0" anchor="b"/>
                </a:tc>
                <a:tc>
                  <a:txBody>
                    <a:bodyPr/>
                    <a:lstStyle/>
                    <a:p>
                      <a:pPr algn="ctr" fontAlgn="b"/>
                      <a:r>
                        <a:rPr lang="en-GB" sz="800" u="none" strike="noStrike" dirty="0"/>
                        <a:t>249</a:t>
                      </a:r>
                      <a:endParaRPr lang="en-GB" sz="800" b="0" i="0" u="none" strike="noStrike" dirty="0">
                        <a:latin typeface="+mn-lt"/>
                      </a:endParaRPr>
                    </a:p>
                  </a:txBody>
                  <a:tcPr marL="4447" marR="4447" marT="4447" marB="0" anchor="b"/>
                </a:tc>
                <a:extLst>
                  <a:ext uri="{0D108BD9-81ED-4DB2-BD59-A6C34878D82A}">
                    <a16:rowId xmlns:a16="http://schemas.microsoft.com/office/drawing/2014/main" val="10005"/>
                  </a:ext>
                </a:extLst>
              </a:tr>
              <a:tr h="0">
                <a:tc>
                  <a:txBody>
                    <a:bodyPr/>
                    <a:lstStyle/>
                    <a:p>
                      <a:pPr algn="ctr" fontAlgn="b"/>
                      <a:r>
                        <a:rPr lang="en-GB" sz="800" u="none" strike="noStrike"/>
                        <a:t>Sample 2</a:t>
                      </a:r>
                      <a:endParaRPr lang="en-GB" sz="800" b="1" i="0" u="none" strike="noStrike">
                        <a:latin typeface="+mn-lt"/>
                      </a:endParaRPr>
                    </a:p>
                  </a:txBody>
                  <a:tcPr marL="4447" marR="4447" marT="4447" marB="0" anchor="b"/>
                </a:tc>
                <a:tc>
                  <a:txBody>
                    <a:bodyPr/>
                    <a:lstStyle/>
                    <a:p>
                      <a:pPr algn="ctr" fontAlgn="b"/>
                      <a:r>
                        <a:rPr lang="en-GB" sz="800" u="none" strike="noStrike"/>
                        <a:t>65</a:t>
                      </a:r>
                      <a:endParaRPr lang="en-GB" sz="800" b="0" i="0" u="none" strike="noStrike">
                        <a:latin typeface="+mn-lt"/>
                      </a:endParaRPr>
                    </a:p>
                  </a:txBody>
                  <a:tcPr marL="4447" marR="4447" marT="4447" marB="0" anchor="b"/>
                </a:tc>
                <a:tc>
                  <a:txBody>
                    <a:bodyPr/>
                    <a:lstStyle/>
                    <a:p>
                      <a:pPr algn="ctr" fontAlgn="b"/>
                      <a:r>
                        <a:rPr lang="en-GB" sz="800" u="none" strike="noStrike"/>
                        <a:t>57</a:t>
                      </a:r>
                      <a:endParaRPr lang="en-GB" sz="800" b="0" i="0" u="none" strike="noStrike">
                        <a:latin typeface="+mn-lt"/>
                      </a:endParaRPr>
                    </a:p>
                  </a:txBody>
                  <a:tcPr marL="4447" marR="4447" marT="4447" marB="0" anchor="b"/>
                </a:tc>
                <a:tc>
                  <a:txBody>
                    <a:bodyPr/>
                    <a:lstStyle/>
                    <a:p>
                      <a:pPr algn="ctr" fontAlgn="b"/>
                      <a:r>
                        <a:rPr lang="en-GB" sz="800" u="none" strike="noStrike"/>
                        <a:t>61</a:t>
                      </a:r>
                      <a:endParaRPr lang="en-GB" sz="800" b="0" i="0" u="none" strike="noStrike">
                        <a:latin typeface="+mn-lt"/>
                      </a:endParaRPr>
                    </a:p>
                  </a:txBody>
                  <a:tcPr marL="4447" marR="4447" marT="4447" marB="0" anchor="b"/>
                </a:tc>
                <a:tc>
                  <a:txBody>
                    <a:bodyPr/>
                    <a:lstStyle/>
                    <a:p>
                      <a:pPr algn="ctr" fontAlgn="b"/>
                      <a:r>
                        <a:rPr lang="en-GB" sz="800" u="none" strike="noStrike"/>
                        <a:t>93</a:t>
                      </a:r>
                      <a:endParaRPr lang="en-GB" sz="800" b="0" i="0" u="none" strike="noStrike">
                        <a:latin typeface="+mn-lt"/>
                      </a:endParaRPr>
                    </a:p>
                  </a:txBody>
                  <a:tcPr marL="4447" marR="4447" marT="4447" marB="0" anchor="b"/>
                </a:tc>
                <a:tc>
                  <a:txBody>
                    <a:bodyPr/>
                    <a:lstStyle/>
                    <a:p>
                      <a:pPr algn="ctr" fontAlgn="b"/>
                      <a:r>
                        <a:rPr lang="en-GB" sz="800" u="none" strike="noStrike" dirty="0"/>
                        <a:t>127</a:t>
                      </a:r>
                      <a:endParaRPr lang="en-GB" sz="800" b="0" i="0" u="none" strike="noStrike" dirty="0">
                        <a:latin typeface="+mn-lt"/>
                      </a:endParaRPr>
                    </a:p>
                  </a:txBody>
                  <a:tcPr marL="4447" marR="4447" marT="4447" marB="0" anchor="b"/>
                </a:tc>
                <a:tc gridSpan="2">
                  <a:txBody>
                    <a:bodyPr/>
                    <a:lstStyle/>
                    <a:p>
                      <a:pPr algn="ctr" fontAlgn="b"/>
                      <a:r>
                        <a:rPr lang="en-GB" sz="800" u="none" strike="noStrike"/>
                        <a:t>110</a:t>
                      </a:r>
                      <a:endParaRPr lang="en-GB" sz="800" b="0" i="0" u="none" strike="noStrike">
                        <a:latin typeface="+mn-lt"/>
                      </a:endParaRPr>
                    </a:p>
                  </a:txBody>
                  <a:tcPr marL="4447" marR="4447" marT="4447" marB="0" anchor="b"/>
                </a:tc>
                <a:tc hMerge="1">
                  <a:txBody>
                    <a:bodyPr/>
                    <a:lstStyle/>
                    <a:p>
                      <a:pPr algn="ctr" fontAlgn="b"/>
                      <a:endParaRPr lang="en-GB" sz="800" b="0" i="0" u="none" strike="noStrike">
                        <a:latin typeface="+mn-lt"/>
                      </a:endParaRPr>
                    </a:p>
                  </a:txBody>
                  <a:tcPr marL="4447" marR="4447" marT="4447" marB="0" anchor="b"/>
                </a:tc>
                <a:tc>
                  <a:txBody>
                    <a:bodyPr/>
                    <a:lstStyle/>
                    <a:p>
                      <a:pPr algn="ctr" fontAlgn="b"/>
                      <a:r>
                        <a:rPr lang="en-GB" sz="800" u="none" strike="noStrike"/>
                        <a:t>176</a:t>
                      </a:r>
                      <a:endParaRPr lang="en-GB" sz="800" b="0" i="0" u="none" strike="noStrike">
                        <a:latin typeface="+mn-lt"/>
                      </a:endParaRPr>
                    </a:p>
                  </a:txBody>
                  <a:tcPr marL="4447" marR="4447" marT="4447" marB="0" anchor="b"/>
                </a:tc>
                <a:tc>
                  <a:txBody>
                    <a:bodyPr/>
                    <a:lstStyle/>
                    <a:p>
                      <a:pPr algn="ctr" fontAlgn="b"/>
                      <a:r>
                        <a:rPr lang="en-GB" sz="800" u="none" strike="noStrike" dirty="0"/>
                        <a:t>174</a:t>
                      </a:r>
                      <a:endParaRPr lang="en-GB" sz="800" b="0" i="0" u="none" strike="noStrike" dirty="0">
                        <a:latin typeface="+mn-lt"/>
                      </a:endParaRPr>
                    </a:p>
                  </a:txBody>
                  <a:tcPr marL="4447" marR="4447" marT="4447" marB="0" anchor="b"/>
                </a:tc>
                <a:tc gridSpan="2">
                  <a:txBody>
                    <a:bodyPr/>
                    <a:lstStyle/>
                    <a:p>
                      <a:pPr algn="ctr" fontAlgn="b"/>
                      <a:r>
                        <a:rPr lang="en-GB" sz="800" u="none" strike="noStrike"/>
                        <a:t>175</a:t>
                      </a:r>
                      <a:endParaRPr lang="en-GB" sz="800" b="0" i="0" u="none" strike="noStrike">
                        <a:latin typeface="+mn-lt"/>
                      </a:endParaRPr>
                    </a:p>
                  </a:txBody>
                  <a:tcPr marL="4447" marR="4447" marT="4447" marB="0" anchor="b"/>
                </a:tc>
                <a:tc hMerge="1">
                  <a:txBody>
                    <a:bodyPr/>
                    <a:lstStyle/>
                    <a:p>
                      <a:pPr algn="ctr" fontAlgn="b"/>
                      <a:endParaRPr lang="en-GB" sz="800" b="0" i="0" u="none" strike="noStrike">
                        <a:latin typeface="+mn-lt"/>
                      </a:endParaRPr>
                    </a:p>
                  </a:txBody>
                  <a:tcPr marL="4447" marR="4447" marT="4447" marB="0" anchor="b"/>
                </a:tc>
                <a:tc gridSpan="2">
                  <a:txBody>
                    <a:bodyPr/>
                    <a:lstStyle/>
                    <a:p>
                      <a:pPr algn="ctr" fontAlgn="b"/>
                      <a:r>
                        <a:rPr lang="en-GB" sz="800" u="none" strike="noStrike"/>
                        <a:t>225</a:t>
                      </a:r>
                      <a:endParaRPr lang="en-GB" sz="800" b="0" i="0" u="none" strike="noStrike">
                        <a:latin typeface="+mn-lt"/>
                      </a:endParaRPr>
                    </a:p>
                  </a:txBody>
                  <a:tcPr marL="4447" marR="4447" marT="4447" marB="0" anchor="b"/>
                </a:tc>
                <a:tc hMerge="1">
                  <a:txBody>
                    <a:bodyPr/>
                    <a:lstStyle/>
                    <a:p>
                      <a:endParaRPr lang="en-GB"/>
                    </a:p>
                  </a:txBody>
                  <a:tcPr/>
                </a:tc>
                <a:tc>
                  <a:txBody>
                    <a:bodyPr/>
                    <a:lstStyle/>
                    <a:p>
                      <a:pPr algn="ctr" fontAlgn="b"/>
                      <a:r>
                        <a:rPr lang="en-GB" sz="800" u="none" strike="noStrike"/>
                        <a:t>278</a:t>
                      </a:r>
                      <a:endParaRPr lang="en-GB" sz="800" b="0" i="0" u="none" strike="noStrike">
                        <a:latin typeface="+mn-lt"/>
                      </a:endParaRPr>
                    </a:p>
                  </a:txBody>
                  <a:tcPr marL="4447" marR="4447" marT="4447" marB="0" anchor="b"/>
                </a:tc>
                <a:tc>
                  <a:txBody>
                    <a:bodyPr/>
                    <a:lstStyle/>
                    <a:p>
                      <a:pPr algn="ctr" fontAlgn="b"/>
                      <a:r>
                        <a:rPr lang="en-GB" sz="800" u="none" strike="noStrike" dirty="0"/>
                        <a:t>251.5</a:t>
                      </a:r>
                      <a:endParaRPr lang="en-GB" sz="800" b="0" i="0" u="none" strike="noStrike" dirty="0">
                        <a:latin typeface="+mn-lt"/>
                      </a:endParaRPr>
                    </a:p>
                  </a:txBody>
                  <a:tcPr marL="4447" marR="4447" marT="4447" marB="0" anchor="b"/>
                </a:tc>
                <a:extLst>
                  <a:ext uri="{0D108BD9-81ED-4DB2-BD59-A6C34878D82A}">
                    <a16:rowId xmlns:a16="http://schemas.microsoft.com/office/drawing/2014/main" val="10006"/>
                  </a:ext>
                </a:extLst>
              </a:tr>
              <a:tr h="0">
                <a:tc>
                  <a:txBody>
                    <a:bodyPr/>
                    <a:lstStyle/>
                    <a:p>
                      <a:pPr algn="ctr" fontAlgn="b"/>
                      <a:r>
                        <a:rPr lang="en-GB" sz="800" u="none" strike="noStrike" dirty="0"/>
                        <a:t>Sample 3</a:t>
                      </a:r>
                      <a:endParaRPr lang="en-GB" sz="800" b="1" i="0" u="none" strike="noStrike" dirty="0">
                        <a:latin typeface="+mn-lt"/>
                      </a:endParaRPr>
                    </a:p>
                  </a:txBody>
                  <a:tcPr marL="4447" marR="4447" marT="4447" marB="0" anchor="b"/>
                </a:tc>
                <a:tc>
                  <a:txBody>
                    <a:bodyPr/>
                    <a:lstStyle/>
                    <a:p>
                      <a:pPr algn="ctr" fontAlgn="b"/>
                      <a:r>
                        <a:rPr lang="en-GB" sz="800" u="none" strike="noStrike"/>
                        <a:t>84</a:t>
                      </a:r>
                      <a:endParaRPr lang="en-GB" sz="800" b="0" i="0" u="none" strike="noStrike">
                        <a:latin typeface="+mn-lt"/>
                      </a:endParaRPr>
                    </a:p>
                  </a:txBody>
                  <a:tcPr marL="4447" marR="4447" marT="4447" marB="0" anchor="b"/>
                </a:tc>
                <a:tc>
                  <a:txBody>
                    <a:bodyPr/>
                    <a:lstStyle/>
                    <a:p>
                      <a:pPr algn="ctr" fontAlgn="b"/>
                      <a:r>
                        <a:rPr lang="en-GB" sz="800" u="none" strike="noStrike"/>
                        <a:t>77</a:t>
                      </a:r>
                      <a:endParaRPr lang="en-GB" sz="800" b="0" i="0" u="none" strike="noStrike">
                        <a:latin typeface="+mn-lt"/>
                      </a:endParaRPr>
                    </a:p>
                  </a:txBody>
                  <a:tcPr marL="4447" marR="4447" marT="4447" marB="0" anchor="b"/>
                </a:tc>
                <a:tc>
                  <a:txBody>
                    <a:bodyPr/>
                    <a:lstStyle/>
                    <a:p>
                      <a:pPr algn="ctr" fontAlgn="b"/>
                      <a:r>
                        <a:rPr lang="en-GB" sz="800" u="none" strike="noStrike"/>
                        <a:t>80.5</a:t>
                      </a:r>
                      <a:endParaRPr lang="en-GB" sz="800" b="0" i="0" u="none" strike="noStrike">
                        <a:latin typeface="+mn-lt"/>
                      </a:endParaRPr>
                    </a:p>
                  </a:txBody>
                  <a:tcPr marL="4447" marR="4447" marT="4447" marB="0" anchor="b"/>
                </a:tc>
                <a:tc>
                  <a:txBody>
                    <a:bodyPr/>
                    <a:lstStyle/>
                    <a:p>
                      <a:pPr algn="ctr" fontAlgn="b"/>
                      <a:r>
                        <a:rPr lang="en-GB" sz="800" u="none" strike="noStrike"/>
                        <a:t>140</a:t>
                      </a:r>
                      <a:endParaRPr lang="en-GB" sz="800" b="0" i="0" u="none" strike="noStrike">
                        <a:latin typeface="+mn-lt"/>
                      </a:endParaRPr>
                    </a:p>
                  </a:txBody>
                  <a:tcPr marL="4447" marR="4447" marT="4447" marB="0" anchor="b"/>
                </a:tc>
                <a:tc>
                  <a:txBody>
                    <a:bodyPr/>
                    <a:lstStyle/>
                    <a:p>
                      <a:pPr algn="ctr" fontAlgn="b"/>
                      <a:r>
                        <a:rPr lang="en-GB" sz="800" u="none" strike="noStrike"/>
                        <a:t>130</a:t>
                      </a:r>
                      <a:endParaRPr lang="en-GB" sz="800" b="0" i="0" u="none" strike="noStrike">
                        <a:latin typeface="+mn-lt"/>
                      </a:endParaRPr>
                    </a:p>
                  </a:txBody>
                  <a:tcPr marL="4447" marR="4447" marT="4447" marB="0" anchor="b"/>
                </a:tc>
                <a:tc gridSpan="2">
                  <a:txBody>
                    <a:bodyPr/>
                    <a:lstStyle/>
                    <a:p>
                      <a:pPr algn="ctr" fontAlgn="b"/>
                      <a:r>
                        <a:rPr lang="en-GB" sz="800" u="none" strike="noStrike"/>
                        <a:t>135</a:t>
                      </a:r>
                      <a:endParaRPr lang="en-GB" sz="800" b="0" i="0" u="none" strike="noStrike">
                        <a:latin typeface="+mn-lt"/>
                      </a:endParaRPr>
                    </a:p>
                  </a:txBody>
                  <a:tcPr marL="4447" marR="4447" marT="4447" marB="0" anchor="b"/>
                </a:tc>
                <a:tc hMerge="1">
                  <a:txBody>
                    <a:bodyPr/>
                    <a:lstStyle/>
                    <a:p>
                      <a:pPr algn="ctr" fontAlgn="b"/>
                      <a:endParaRPr lang="en-GB" sz="800" b="0" i="0" u="none" strike="noStrike">
                        <a:latin typeface="+mn-lt"/>
                      </a:endParaRPr>
                    </a:p>
                  </a:txBody>
                  <a:tcPr marL="4447" marR="4447" marT="4447" marB="0" anchor="b"/>
                </a:tc>
                <a:tc>
                  <a:txBody>
                    <a:bodyPr/>
                    <a:lstStyle/>
                    <a:p>
                      <a:pPr algn="ctr" fontAlgn="b"/>
                      <a:r>
                        <a:rPr lang="en-GB" sz="800" u="none" strike="noStrike"/>
                        <a:t>164</a:t>
                      </a:r>
                      <a:endParaRPr lang="en-GB" sz="800" b="0" i="0" u="none" strike="noStrike">
                        <a:latin typeface="+mn-lt"/>
                      </a:endParaRPr>
                    </a:p>
                  </a:txBody>
                  <a:tcPr marL="4447" marR="4447" marT="4447" marB="0" anchor="b"/>
                </a:tc>
                <a:tc>
                  <a:txBody>
                    <a:bodyPr/>
                    <a:lstStyle/>
                    <a:p>
                      <a:pPr algn="ctr" fontAlgn="b"/>
                      <a:r>
                        <a:rPr lang="en-GB" sz="800" u="none" strike="noStrike"/>
                        <a:t>185</a:t>
                      </a:r>
                      <a:endParaRPr lang="en-GB" sz="800" b="0" i="0" u="none" strike="noStrike">
                        <a:latin typeface="+mn-lt"/>
                      </a:endParaRPr>
                    </a:p>
                  </a:txBody>
                  <a:tcPr marL="4447" marR="4447" marT="4447" marB="0" anchor="b"/>
                </a:tc>
                <a:tc gridSpan="2">
                  <a:txBody>
                    <a:bodyPr/>
                    <a:lstStyle/>
                    <a:p>
                      <a:pPr algn="ctr" fontAlgn="b"/>
                      <a:r>
                        <a:rPr lang="en-GB" sz="800" u="none" strike="noStrike" dirty="0"/>
                        <a:t>174.5</a:t>
                      </a:r>
                      <a:endParaRPr lang="en-GB" sz="800" b="0" i="0" u="none" strike="noStrike" dirty="0">
                        <a:latin typeface="+mn-lt"/>
                      </a:endParaRPr>
                    </a:p>
                  </a:txBody>
                  <a:tcPr marL="4447" marR="4447" marT="4447" marB="0" anchor="b"/>
                </a:tc>
                <a:tc hMerge="1">
                  <a:txBody>
                    <a:bodyPr/>
                    <a:lstStyle/>
                    <a:p>
                      <a:pPr algn="ctr" fontAlgn="b"/>
                      <a:endParaRPr lang="en-GB" sz="800" b="0" i="0" u="none" strike="noStrike" dirty="0">
                        <a:latin typeface="+mn-lt"/>
                      </a:endParaRPr>
                    </a:p>
                  </a:txBody>
                  <a:tcPr marL="4447" marR="4447" marT="4447" marB="0" anchor="b"/>
                </a:tc>
                <a:tc gridSpan="2">
                  <a:txBody>
                    <a:bodyPr/>
                    <a:lstStyle/>
                    <a:p>
                      <a:pPr algn="ctr" fontAlgn="b"/>
                      <a:r>
                        <a:rPr lang="en-GB" sz="800" u="none" strike="noStrike"/>
                        <a:t>254</a:t>
                      </a:r>
                      <a:endParaRPr lang="en-GB" sz="800" b="0" i="0" u="none" strike="noStrike">
                        <a:latin typeface="+mn-lt"/>
                      </a:endParaRPr>
                    </a:p>
                  </a:txBody>
                  <a:tcPr marL="4447" marR="4447" marT="4447" marB="0" anchor="b"/>
                </a:tc>
                <a:tc hMerge="1">
                  <a:txBody>
                    <a:bodyPr/>
                    <a:lstStyle/>
                    <a:p>
                      <a:endParaRPr lang="en-GB"/>
                    </a:p>
                  </a:txBody>
                  <a:tcPr/>
                </a:tc>
                <a:tc>
                  <a:txBody>
                    <a:bodyPr/>
                    <a:lstStyle/>
                    <a:p>
                      <a:pPr algn="ctr" fontAlgn="b"/>
                      <a:r>
                        <a:rPr lang="en-GB" sz="800" u="none" strike="noStrike"/>
                        <a:t>266</a:t>
                      </a:r>
                      <a:endParaRPr lang="en-GB" sz="800" b="0" i="0" u="none" strike="noStrike">
                        <a:latin typeface="+mn-lt"/>
                      </a:endParaRPr>
                    </a:p>
                  </a:txBody>
                  <a:tcPr marL="4447" marR="4447" marT="4447" marB="0" anchor="b"/>
                </a:tc>
                <a:tc>
                  <a:txBody>
                    <a:bodyPr/>
                    <a:lstStyle/>
                    <a:p>
                      <a:pPr algn="ctr" fontAlgn="b"/>
                      <a:r>
                        <a:rPr lang="en-GB" sz="800" u="none" strike="noStrike" dirty="0"/>
                        <a:t>260</a:t>
                      </a:r>
                      <a:endParaRPr lang="en-GB" sz="800" b="0" i="0" u="none" strike="noStrike" dirty="0">
                        <a:latin typeface="+mn-lt"/>
                      </a:endParaRPr>
                    </a:p>
                  </a:txBody>
                  <a:tcPr marL="4447" marR="4447" marT="4447" marB="0" anchor="b"/>
                </a:tc>
                <a:extLst>
                  <a:ext uri="{0D108BD9-81ED-4DB2-BD59-A6C34878D82A}">
                    <a16:rowId xmlns:a16="http://schemas.microsoft.com/office/drawing/2014/main" val="10007"/>
                  </a:ext>
                </a:extLst>
              </a:tr>
              <a:tr h="0">
                <a:tc>
                  <a:txBody>
                    <a:bodyPr/>
                    <a:lstStyle/>
                    <a:p>
                      <a:pPr algn="ctr" fontAlgn="b"/>
                      <a:r>
                        <a:rPr lang="en-GB" sz="800" u="none" strike="noStrike"/>
                        <a:t>Sample 4</a:t>
                      </a:r>
                      <a:endParaRPr lang="en-GB" sz="800" b="1" i="0" u="none" strike="noStrike">
                        <a:latin typeface="+mn-lt"/>
                      </a:endParaRPr>
                    </a:p>
                  </a:txBody>
                  <a:tcPr marL="4447" marR="4447" marT="4447" marB="0" anchor="b"/>
                </a:tc>
                <a:tc>
                  <a:txBody>
                    <a:bodyPr/>
                    <a:lstStyle/>
                    <a:p>
                      <a:pPr algn="ctr" fontAlgn="b"/>
                      <a:r>
                        <a:rPr lang="en-GB" sz="800" u="none" strike="noStrike"/>
                        <a:t>60</a:t>
                      </a:r>
                      <a:endParaRPr lang="en-GB" sz="800" b="0" i="0" u="none" strike="noStrike">
                        <a:latin typeface="+mn-lt"/>
                      </a:endParaRPr>
                    </a:p>
                  </a:txBody>
                  <a:tcPr marL="4447" marR="4447" marT="4447" marB="0" anchor="b"/>
                </a:tc>
                <a:tc>
                  <a:txBody>
                    <a:bodyPr/>
                    <a:lstStyle/>
                    <a:p>
                      <a:pPr algn="ctr" fontAlgn="b"/>
                      <a:r>
                        <a:rPr lang="en-GB" sz="800" u="none" strike="noStrike"/>
                        <a:t>52</a:t>
                      </a:r>
                      <a:endParaRPr lang="en-GB" sz="800" b="0" i="0" u="none" strike="noStrike">
                        <a:latin typeface="+mn-lt"/>
                      </a:endParaRPr>
                    </a:p>
                  </a:txBody>
                  <a:tcPr marL="4447" marR="4447" marT="4447" marB="0" anchor="b"/>
                </a:tc>
                <a:tc>
                  <a:txBody>
                    <a:bodyPr/>
                    <a:lstStyle/>
                    <a:p>
                      <a:pPr algn="ctr" fontAlgn="b"/>
                      <a:r>
                        <a:rPr lang="en-GB" sz="800" u="none" strike="noStrike"/>
                        <a:t>56</a:t>
                      </a:r>
                      <a:endParaRPr lang="en-GB" sz="800" b="0" i="0" u="none" strike="noStrike">
                        <a:latin typeface="+mn-lt"/>
                      </a:endParaRPr>
                    </a:p>
                  </a:txBody>
                  <a:tcPr marL="4447" marR="4447" marT="4447" marB="0" anchor="b"/>
                </a:tc>
                <a:tc>
                  <a:txBody>
                    <a:bodyPr/>
                    <a:lstStyle/>
                    <a:p>
                      <a:pPr algn="ctr" fontAlgn="b"/>
                      <a:r>
                        <a:rPr lang="en-GB" sz="800" u="none" strike="noStrike"/>
                        <a:t>103</a:t>
                      </a:r>
                      <a:endParaRPr lang="en-GB" sz="800" b="0" i="0" u="none" strike="noStrike">
                        <a:latin typeface="+mn-lt"/>
                      </a:endParaRPr>
                    </a:p>
                  </a:txBody>
                  <a:tcPr marL="4447" marR="4447" marT="4447" marB="0" anchor="b"/>
                </a:tc>
                <a:tc>
                  <a:txBody>
                    <a:bodyPr/>
                    <a:lstStyle/>
                    <a:p>
                      <a:pPr algn="ctr" fontAlgn="b"/>
                      <a:r>
                        <a:rPr lang="en-GB" sz="800" u="none" strike="noStrike"/>
                        <a:t>108</a:t>
                      </a:r>
                      <a:endParaRPr lang="en-GB" sz="800" b="0" i="0" u="none" strike="noStrike">
                        <a:latin typeface="+mn-lt"/>
                      </a:endParaRPr>
                    </a:p>
                  </a:txBody>
                  <a:tcPr marL="4447" marR="4447" marT="4447" marB="0" anchor="b"/>
                </a:tc>
                <a:tc gridSpan="2">
                  <a:txBody>
                    <a:bodyPr/>
                    <a:lstStyle/>
                    <a:p>
                      <a:pPr algn="ctr" fontAlgn="b"/>
                      <a:r>
                        <a:rPr lang="en-GB" sz="800" u="none" strike="noStrike"/>
                        <a:t>105.5</a:t>
                      </a:r>
                      <a:endParaRPr lang="en-GB" sz="800" b="0" i="0" u="none" strike="noStrike">
                        <a:latin typeface="+mn-lt"/>
                      </a:endParaRPr>
                    </a:p>
                  </a:txBody>
                  <a:tcPr marL="4447" marR="4447" marT="4447" marB="0" anchor="b"/>
                </a:tc>
                <a:tc hMerge="1">
                  <a:txBody>
                    <a:bodyPr/>
                    <a:lstStyle/>
                    <a:p>
                      <a:pPr algn="ctr" fontAlgn="b"/>
                      <a:endParaRPr lang="en-GB" sz="800" b="0" i="0" u="none" strike="noStrike">
                        <a:latin typeface="+mn-lt"/>
                      </a:endParaRPr>
                    </a:p>
                  </a:txBody>
                  <a:tcPr marL="4447" marR="4447" marT="4447" marB="0" anchor="b"/>
                </a:tc>
                <a:tc>
                  <a:txBody>
                    <a:bodyPr/>
                    <a:lstStyle/>
                    <a:p>
                      <a:pPr algn="ctr" fontAlgn="b"/>
                      <a:r>
                        <a:rPr lang="en-GB" sz="800" u="none" strike="noStrike"/>
                        <a:t>164</a:t>
                      </a:r>
                      <a:endParaRPr lang="en-GB" sz="800" b="0" i="0" u="none" strike="noStrike">
                        <a:latin typeface="+mn-lt"/>
                      </a:endParaRPr>
                    </a:p>
                  </a:txBody>
                  <a:tcPr marL="4447" marR="4447" marT="4447" marB="0" anchor="b"/>
                </a:tc>
                <a:tc>
                  <a:txBody>
                    <a:bodyPr/>
                    <a:lstStyle/>
                    <a:p>
                      <a:pPr algn="ctr" fontAlgn="b"/>
                      <a:r>
                        <a:rPr lang="en-GB" sz="800" u="none" strike="noStrike"/>
                        <a:t>182</a:t>
                      </a:r>
                      <a:endParaRPr lang="en-GB" sz="800" b="0" i="0" u="none" strike="noStrike">
                        <a:latin typeface="+mn-lt"/>
                      </a:endParaRPr>
                    </a:p>
                  </a:txBody>
                  <a:tcPr marL="4447" marR="4447" marT="4447" marB="0" anchor="b"/>
                </a:tc>
                <a:tc gridSpan="2">
                  <a:txBody>
                    <a:bodyPr/>
                    <a:lstStyle/>
                    <a:p>
                      <a:pPr algn="ctr" fontAlgn="b"/>
                      <a:r>
                        <a:rPr lang="en-GB" sz="800" u="none" strike="noStrike" dirty="0"/>
                        <a:t>173</a:t>
                      </a:r>
                      <a:endParaRPr lang="en-GB" sz="800" b="0" i="0" u="none" strike="noStrike" dirty="0">
                        <a:latin typeface="+mn-lt"/>
                      </a:endParaRPr>
                    </a:p>
                  </a:txBody>
                  <a:tcPr marL="4447" marR="4447" marT="4447" marB="0" anchor="b"/>
                </a:tc>
                <a:tc hMerge="1">
                  <a:txBody>
                    <a:bodyPr/>
                    <a:lstStyle/>
                    <a:p>
                      <a:pPr algn="ctr" fontAlgn="b"/>
                      <a:endParaRPr lang="en-GB" sz="800" b="0" i="0" u="none" strike="noStrike" dirty="0">
                        <a:latin typeface="+mn-lt"/>
                      </a:endParaRPr>
                    </a:p>
                  </a:txBody>
                  <a:tcPr marL="4447" marR="4447" marT="4447" marB="0" anchor="b"/>
                </a:tc>
                <a:tc gridSpan="2">
                  <a:txBody>
                    <a:bodyPr/>
                    <a:lstStyle/>
                    <a:p>
                      <a:pPr algn="ctr" fontAlgn="b"/>
                      <a:r>
                        <a:rPr lang="en-GB" sz="800" u="none" strike="noStrike"/>
                        <a:t>258</a:t>
                      </a:r>
                      <a:endParaRPr lang="en-GB" sz="800" b="0" i="0" u="none" strike="noStrike">
                        <a:latin typeface="+mn-lt"/>
                      </a:endParaRPr>
                    </a:p>
                  </a:txBody>
                  <a:tcPr marL="4447" marR="4447" marT="4447" marB="0" anchor="b"/>
                </a:tc>
                <a:tc hMerge="1">
                  <a:txBody>
                    <a:bodyPr/>
                    <a:lstStyle/>
                    <a:p>
                      <a:endParaRPr lang="en-GB"/>
                    </a:p>
                  </a:txBody>
                  <a:tcPr/>
                </a:tc>
                <a:tc>
                  <a:txBody>
                    <a:bodyPr/>
                    <a:lstStyle/>
                    <a:p>
                      <a:pPr algn="ctr" fontAlgn="b"/>
                      <a:r>
                        <a:rPr lang="en-GB" sz="800" u="none" strike="noStrike"/>
                        <a:t>259</a:t>
                      </a:r>
                      <a:endParaRPr lang="en-GB" sz="800" b="0" i="0" u="none" strike="noStrike">
                        <a:latin typeface="+mn-lt"/>
                      </a:endParaRPr>
                    </a:p>
                  </a:txBody>
                  <a:tcPr marL="4447" marR="4447" marT="4447" marB="0" anchor="b"/>
                </a:tc>
                <a:tc>
                  <a:txBody>
                    <a:bodyPr/>
                    <a:lstStyle/>
                    <a:p>
                      <a:pPr algn="ctr" fontAlgn="b"/>
                      <a:r>
                        <a:rPr lang="en-GB" sz="800" u="none" strike="noStrike" dirty="0"/>
                        <a:t>258.5</a:t>
                      </a:r>
                      <a:endParaRPr lang="en-GB" sz="800" b="0" i="0" u="none" strike="noStrike" dirty="0">
                        <a:latin typeface="+mn-lt"/>
                      </a:endParaRPr>
                    </a:p>
                  </a:txBody>
                  <a:tcPr marL="4447" marR="4447" marT="4447" marB="0" anchor="b"/>
                </a:tc>
                <a:extLst>
                  <a:ext uri="{0D108BD9-81ED-4DB2-BD59-A6C34878D82A}">
                    <a16:rowId xmlns:a16="http://schemas.microsoft.com/office/drawing/2014/main" val="10008"/>
                  </a:ext>
                </a:extLst>
              </a:tr>
              <a:tr h="0">
                <a:tc>
                  <a:txBody>
                    <a:bodyPr/>
                    <a:lstStyle/>
                    <a:p>
                      <a:pPr algn="ctr" fontAlgn="b"/>
                      <a:r>
                        <a:rPr lang="en-GB" sz="800" u="none" strike="noStrike"/>
                        <a:t>Sample 5</a:t>
                      </a:r>
                      <a:endParaRPr lang="en-GB" sz="800" b="1" i="0" u="none" strike="noStrike">
                        <a:latin typeface="+mn-lt"/>
                      </a:endParaRPr>
                    </a:p>
                  </a:txBody>
                  <a:tcPr marL="4447" marR="4447" marT="4447" marB="0" anchor="b"/>
                </a:tc>
                <a:tc>
                  <a:txBody>
                    <a:bodyPr/>
                    <a:lstStyle/>
                    <a:p>
                      <a:pPr algn="ctr" fontAlgn="b"/>
                      <a:r>
                        <a:rPr lang="en-GB" sz="800" u="none" strike="noStrike"/>
                        <a:t>55</a:t>
                      </a:r>
                      <a:endParaRPr lang="en-GB" sz="800" b="0" i="0" u="none" strike="noStrike">
                        <a:latin typeface="+mn-lt"/>
                      </a:endParaRPr>
                    </a:p>
                  </a:txBody>
                  <a:tcPr marL="4447" marR="4447" marT="4447" marB="0" anchor="b"/>
                </a:tc>
                <a:tc>
                  <a:txBody>
                    <a:bodyPr/>
                    <a:lstStyle/>
                    <a:p>
                      <a:pPr algn="ctr" fontAlgn="b"/>
                      <a:r>
                        <a:rPr lang="en-GB" sz="800" u="none" strike="noStrike"/>
                        <a:t>52</a:t>
                      </a:r>
                      <a:endParaRPr lang="en-GB" sz="800" b="0" i="0" u="none" strike="noStrike">
                        <a:latin typeface="+mn-lt"/>
                      </a:endParaRPr>
                    </a:p>
                  </a:txBody>
                  <a:tcPr marL="4447" marR="4447" marT="4447" marB="0" anchor="b"/>
                </a:tc>
                <a:tc>
                  <a:txBody>
                    <a:bodyPr/>
                    <a:lstStyle/>
                    <a:p>
                      <a:pPr algn="ctr" fontAlgn="b"/>
                      <a:r>
                        <a:rPr lang="en-GB" sz="800" u="none" strike="noStrike"/>
                        <a:t>53.5</a:t>
                      </a:r>
                      <a:endParaRPr lang="en-GB" sz="800" b="0" i="0" u="none" strike="noStrike">
                        <a:latin typeface="+mn-lt"/>
                      </a:endParaRPr>
                    </a:p>
                  </a:txBody>
                  <a:tcPr marL="4447" marR="4447" marT="4447" marB="0" anchor="b"/>
                </a:tc>
                <a:tc>
                  <a:txBody>
                    <a:bodyPr/>
                    <a:lstStyle/>
                    <a:p>
                      <a:pPr algn="ctr" fontAlgn="b"/>
                      <a:r>
                        <a:rPr lang="en-GB" sz="800" u="none" strike="noStrike"/>
                        <a:t>95</a:t>
                      </a:r>
                      <a:endParaRPr lang="en-GB" sz="800" b="0" i="0" u="none" strike="noStrike">
                        <a:latin typeface="+mn-lt"/>
                      </a:endParaRPr>
                    </a:p>
                  </a:txBody>
                  <a:tcPr marL="4447" marR="4447" marT="4447" marB="0" anchor="b"/>
                </a:tc>
                <a:tc>
                  <a:txBody>
                    <a:bodyPr/>
                    <a:lstStyle/>
                    <a:p>
                      <a:pPr algn="ctr" fontAlgn="b"/>
                      <a:r>
                        <a:rPr lang="en-GB" sz="800" u="none" strike="noStrike"/>
                        <a:t>101</a:t>
                      </a:r>
                      <a:endParaRPr lang="en-GB" sz="800" b="0" i="0" u="none" strike="noStrike">
                        <a:latin typeface="+mn-lt"/>
                      </a:endParaRPr>
                    </a:p>
                  </a:txBody>
                  <a:tcPr marL="4447" marR="4447" marT="4447" marB="0" anchor="b"/>
                </a:tc>
                <a:tc gridSpan="2">
                  <a:txBody>
                    <a:bodyPr/>
                    <a:lstStyle/>
                    <a:p>
                      <a:pPr algn="ctr" fontAlgn="b"/>
                      <a:r>
                        <a:rPr lang="en-GB" sz="800" u="none" strike="noStrike" dirty="0"/>
                        <a:t>98</a:t>
                      </a:r>
                      <a:endParaRPr lang="en-GB" sz="800" b="0" i="0" u="none" strike="noStrike" dirty="0">
                        <a:latin typeface="+mn-lt"/>
                      </a:endParaRPr>
                    </a:p>
                  </a:txBody>
                  <a:tcPr marL="4447" marR="4447" marT="4447" marB="0" anchor="b"/>
                </a:tc>
                <a:tc hMerge="1">
                  <a:txBody>
                    <a:bodyPr/>
                    <a:lstStyle/>
                    <a:p>
                      <a:pPr algn="ctr" fontAlgn="b"/>
                      <a:endParaRPr lang="en-GB" sz="800" b="0" i="0" u="none" strike="noStrike">
                        <a:latin typeface="+mn-lt"/>
                      </a:endParaRPr>
                    </a:p>
                  </a:txBody>
                  <a:tcPr marL="4447" marR="4447" marT="4447" marB="0" anchor="b"/>
                </a:tc>
                <a:tc>
                  <a:txBody>
                    <a:bodyPr/>
                    <a:lstStyle/>
                    <a:p>
                      <a:pPr algn="ctr" fontAlgn="b"/>
                      <a:r>
                        <a:rPr lang="en-GB" sz="800" u="none" strike="noStrike" dirty="0"/>
                        <a:t>171</a:t>
                      </a:r>
                      <a:endParaRPr lang="en-GB" sz="800" b="0" i="0" u="none" strike="noStrike" dirty="0">
                        <a:latin typeface="+mn-lt"/>
                      </a:endParaRPr>
                    </a:p>
                  </a:txBody>
                  <a:tcPr marL="4447" marR="4447" marT="4447" marB="0" anchor="b"/>
                </a:tc>
                <a:tc>
                  <a:txBody>
                    <a:bodyPr/>
                    <a:lstStyle/>
                    <a:p>
                      <a:pPr algn="ctr" fontAlgn="b"/>
                      <a:r>
                        <a:rPr lang="en-GB" sz="800" u="none" strike="noStrike"/>
                        <a:t>181</a:t>
                      </a:r>
                      <a:endParaRPr lang="en-GB" sz="800" b="0" i="0" u="none" strike="noStrike">
                        <a:latin typeface="+mn-lt"/>
                      </a:endParaRPr>
                    </a:p>
                  </a:txBody>
                  <a:tcPr marL="4447" marR="4447" marT="4447" marB="0" anchor="b"/>
                </a:tc>
                <a:tc gridSpan="2">
                  <a:txBody>
                    <a:bodyPr/>
                    <a:lstStyle/>
                    <a:p>
                      <a:pPr algn="ctr" fontAlgn="b"/>
                      <a:r>
                        <a:rPr lang="en-GB" sz="800" u="none" strike="noStrike" dirty="0"/>
                        <a:t>176</a:t>
                      </a:r>
                      <a:endParaRPr lang="en-GB" sz="800" b="0" i="0" u="none" strike="noStrike" dirty="0">
                        <a:latin typeface="+mn-lt"/>
                      </a:endParaRPr>
                    </a:p>
                  </a:txBody>
                  <a:tcPr marL="4447" marR="4447" marT="4447" marB="0" anchor="b"/>
                </a:tc>
                <a:tc hMerge="1">
                  <a:txBody>
                    <a:bodyPr/>
                    <a:lstStyle/>
                    <a:p>
                      <a:pPr algn="ctr" fontAlgn="b"/>
                      <a:endParaRPr lang="en-GB" sz="800" b="0" i="0" u="none" strike="noStrike" dirty="0">
                        <a:latin typeface="+mn-lt"/>
                      </a:endParaRPr>
                    </a:p>
                  </a:txBody>
                  <a:tcPr marL="4447" marR="4447" marT="4447" marB="0" anchor="b"/>
                </a:tc>
                <a:tc gridSpan="2">
                  <a:txBody>
                    <a:bodyPr/>
                    <a:lstStyle/>
                    <a:p>
                      <a:pPr algn="ctr" fontAlgn="b"/>
                      <a:r>
                        <a:rPr lang="en-GB" sz="800" u="none" strike="noStrike"/>
                        <a:t>232</a:t>
                      </a:r>
                      <a:endParaRPr lang="en-GB" sz="800" b="0" i="0" u="none" strike="noStrike">
                        <a:latin typeface="+mn-lt"/>
                      </a:endParaRPr>
                    </a:p>
                  </a:txBody>
                  <a:tcPr marL="4447" marR="4447" marT="4447" marB="0" anchor="b"/>
                </a:tc>
                <a:tc hMerge="1">
                  <a:txBody>
                    <a:bodyPr/>
                    <a:lstStyle/>
                    <a:p>
                      <a:endParaRPr lang="en-GB"/>
                    </a:p>
                  </a:txBody>
                  <a:tcPr/>
                </a:tc>
                <a:tc>
                  <a:txBody>
                    <a:bodyPr/>
                    <a:lstStyle/>
                    <a:p>
                      <a:pPr algn="ctr" fontAlgn="b"/>
                      <a:r>
                        <a:rPr lang="en-GB" sz="800" u="none" strike="noStrike"/>
                        <a:t>290</a:t>
                      </a:r>
                      <a:endParaRPr lang="en-GB" sz="800" b="0" i="0" u="none" strike="noStrike">
                        <a:latin typeface="+mn-lt"/>
                      </a:endParaRPr>
                    </a:p>
                  </a:txBody>
                  <a:tcPr marL="4447" marR="4447" marT="4447" marB="0" anchor="b"/>
                </a:tc>
                <a:tc>
                  <a:txBody>
                    <a:bodyPr/>
                    <a:lstStyle/>
                    <a:p>
                      <a:pPr algn="ctr" fontAlgn="b"/>
                      <a:r>
                        <a:rPr lang="en-GB" sz="800" u="none" strike="noStrike" dirty="0"/>
                        <a:t>261</a:t>
                      </a:r>
                      <a:endParaRPr lang="en-GB" sz="800" b="0" i="0" u="none" strike="noStrike" dirty="0">
                        <a:latin typeface="+mn-lt"/>
                      </a:endParaRPr>
                    </a:p>
                  </a:txBody>
                  <a:tcPr marL="4447" marR="4447" marT="4447" marB="0" anchor="b"/>
                </a:tc>
                <a:extLst>
                  <a:ext uri="{0D108BD9-81ED-4DB2-BD59-A6C34878D82A}">
                    <a16:rowId xmlns:a16="http://schemas.microsoft.com/office/drawing/2014/main" val="10009"/>
                  </a:ext>
                </a:extLst>
              </a:tr>
              <a:tr h="0">
                <a:tc>
                  <a:txBody>
                    <a:bodyPr/>
                    <a:lstStyle/>
                    <a:p>
                      <a:pPr algn="ctr" fontAlgn="b"/>
                      <a:r>
                        <a:rPr lang="en-GB" sz="800" u="none" strike="noStrike"/>
                        <a:t>Sample 6</a:t>
                      </a:r>
                      <a:endParaRPr lang="en-GB" sz="800" b="1" i="0" u="none" strike="noStrike">
                        <a:latin typeface="+mn-lt"/>
                      </a:endParaRPr>
                    </a:p>
                  </a:txBody>
                  <a:tcPr marL="4447" marR="4447" marT="4447" marB="0" anchor="b"/>
                </a:tc>
                <a:tc>
                  <a:txBody>
                    <a:bodyPr/>
                    <a:lstStyle/>
                    <a:p>
                      <a:pPr algn="ctr" fontAlgn="b"/>
                      <a:r>
                        <a:rPr lang="en-GB" sz="800" u="none" strike="noStrike"/>
                        <a:t>45</a:t>
                      </a:r>
                      <a:endParaRPr lang="en-GB" sz="800" b="0" i="0" u="none" strike="noStrike">
                        <a:latin typeface="+mn-lt"/>
                      </a:endParaRPr>
                    </a:p>
                  </a:txBody>
                  <a:tcPr marL="4447" marR="4447" marT="4447" marB="0" anchor="b"/>
                </a:tc>
                <a:tc>
                  <a:txBody>
                    <a:bodyPr/>
                    <a:lstStyle/>
                    <a:p>
                      <a:pPr algn="ctr" fontAlgn="b"/>
                      <a:r>
                        <a:rPr lang="en-GB" sz="800" u="none" strike="noStrike"/>
                        <a:t>68</a:t>
                      </a:r>
                      <a:endParaRPr lang="en-GB" sz="800" b="0" i="0" u="none" strike="noStrike">
                        <a:latin typeface="+mn-lt"/>
                      </a:endParaRPr>
                    </a:p>
                  </a:txBody>
                  <a:tcPr marL="4447" marR="4447" marT="4447" marB="0" anchor="b"/>
                </a:tc>
                <a:tc>
                  <a:txBody>
                    <a:bodyPr/>
                    <a:lstStyle/>
                    <a:p>
                      <a:pPr algn="ctr" fontAlgn="b"/>
                      <a:r>
                        <a:rPr lang="en-GB" sz="800" u="none" strike="noStrike"/>
                        <a:t>56.5</a:t>
                      </a:r>
                      <a:endParaRPr lang="en-GB" sz="800" b="0" i="0" u="none" strike="noStrike">
                        <a:latin typeface="+mn-lt"/>
                      </a:endParaRPr>
                    </a:p>
                  </a:txBody>
                  <a:tcPr marL="4447" marR="4447" marT="4447" marB="0" anchor="b"/>
                </a:tc>
                <a:tc>
                  <a:txBody>
                    <a:bodyPr/>
                    <a:lstStyle/>
                    <a:p>
                      <a:pPr algn="ctr" fontAlgn="b"/>
                      <a:r>
                        <a:rPr lang="en-GB" sz="800" u="none" strike="noStrike"/>
                        <a:t>93</a:t>
                      </a:r>
                      <a:endParaRPr lang="en-GB" sz="800" b="0" i="0" u="none" strike="noStrike">
                        <a:latin typeface="+mn-lt"/>
                      </a:endParaRPr>
                    </a:p>
                  </a:txBody>
                  <a:tcPr marL="4447" marR="4447" marT="4447" marB="0" anchor="b"/>
                </a:tc>
                <a:tc>
                  <a:txBody>
                    <a:bodyPr/>
                    <a:lstStyle/>
                    <a:p>
                      <a:pPr algn="ctr" fontAlgn="b"/>
                      <a:r>
                        <a:rPr lang="en-GB" sz="800" u="none" strike="noStrike"/>
                        <a:t>168</a:t>
                      </a:r>
                      <a:endParaRPr lang="en-GB" sz="800" b="0" i="0" u="none" strike="noStrike">
                        <a:latin typeface="+mn-lt"/>
                      </a:endParaRPr>
                    </a:p>
                  </a:txBody>
                  <a:tcPr marL="4447" marR="4447" marT="4447" marB="0" anchor="b"/>
                </a:tc>
                <a:tc gridSpan="2">
                  <a:txBody>
                    <a:bodyPr/>
                    <a:lstStyle/>
                    <a:p>
                      <a:pPr algn="ctr" fontAlgn="b"/>
                      <a:r>
                        <a:rPr lang="en-GB" sz="800" u="none" strike="noStrike"/>
                        <a:t>130.5</a:t>
                      </a:r>
                      <a:endParaRPr lang="en-GB" sz="800" b="0" i="0" u="none" strike="noStrike">
                        <a:latin typeface="+mn-lt"/>
                      </a:endParaRPr>
                    </a:p>
                  </a:txBody>
                  <a:tcPr marL="4447" marR="4447" marT="4447" marB="0" anchor="b"/>
                </a:tc>
                <a:tc hMerge="1">
                  <a:txBody>
                    <a:bodyPr/>
                    <a:lstStyle/>
                    <a:p>
                      <a:pPr algn="ctr" fontAlgn="b"/>
                      <a:endParaRPr lang="en-GB" sz="800" b="0" i="0" u="none" strike="noStrike">
                        <a:latin typeface="+mn-lt"/>
                      </a:endParaRPr>
                    </a:p>
                  </a:txBody>
                  <a:tcPr marL="4447" marR="4447" marT="4447" marB="0" anchor="b"/>
                </a:tc>
                <a:tc>
                  <a:txBody>
                    <a:bodyPr/>
                    <a:lstStyle/>
                    <a:p>
                      <a:pPr algn="ctr" fontAlgn="b"/>
                      <a:r>
                        <a:rPr lang="en-GB" sz="800" u="none" strike="noStrike" dirty="0"/>
                        <a:t>194</a:t>
                      </a:r>
                      <a:endParaRPr lang="en-GB" sz="800" b="0" i="0" u="none" strike="noStrike" dirty="0">
                        <a:latin typeface="+mn-lt"/>
                      </a:endParaRPr>
                    </a:p>
                  </a:txBody>
                  <a:tcPr marL="4447" marR="4447" marT="4447" marB="0" anchor="b"/>
                </a:tc>
                <a:tc>
                  <a:txBody>
                    <a:bodyPr/>
                    <a:lstStyle/>
                    <a:p>
                      <a:pPr algn="ctr" fontAlgn="b"/>
                      <a:r>
                        <a:rPr lang="en-GB" sz="800" u="none" strike="noStrike"/>
                        <a:t>165</a:t>
                      </a:r>
                      <a:endParaRPr lang="en-GB" sz="800" b="0" i="0" u="none" strike="noStrike">
                        <a:latin typeface="+mn-lt"/>
                      </a:endParaRPr>
                    </a:p>
                  </a:txBody>
                  <a:tcPr marL="4447" marR="4447" marT="4447" marB="0" anchor="b"/>
                </a:tc>
                <a:tc gridSpan="2">
                  <a:txBody>
                    <a:bodyPr/>
                    <a:lstStyle/>
                    <a:p>
                      <a:pPr algn="ctr" fontAlgn="b"/>
                      <a:r>
                        <a:rPr lang="en-GB" sz="800" u="none" strike="noStrike" dirty="0"/>
                        <a:t>179.5</a:t>
                      </a:r>
                      <a:endParaRPr lang="en-GB" sz="800" b="0" i="0" u="none" strike="noStrike" dirty="0">
                        <a:latin typeface="+mn-lt"/>
                      </a:endParaRPr>
                    </a:p>
                  </a:txBody>
                  <a:tcPr marL="4447" marR="4447" marT="4447" marB="0" anchor="b"/>
                </a:tc>
                <a:tc hMerge="1">
                  <a:txBody>
                    <a:bodyPr/>
                    <a:lstStyle/>
                    <a:p>
                      <a:pPr algn="ctr" fontAlgn="b"/>
                      <a:endParaRPr lang="en-GB" sz="800" b="0" i="0" u="none" strike="noStrike" dirty="0">
                        <a:latin typeface="+mn-lt"/>
                      </a:endParaRPr>
                    </a:p>
                  </a:txBody>
                  <a:tcPr marL="4447" marR="4447" marT="4447" marB="0" anchor="b"/>
                </a:tc>
                <a:tc gridSpan="2">
                  <a:txBody>
                    <a:bodyPr/>
                    <a:lstStyle/>
                    <a:p>
                      <a:pPr algn="ctr" fontAlgn="b"/>
                      <a:r>
                        <a:rPr lang="en-GB" sz="800" u="none" strike="noStrike"/>
                        <a:t>234</a:t>
                      </a:r>
                      <a:endParaRPr lang="en-GB" sz="800" b="0" i="0" u="none" strike="noStrike">
                        <a:latin typeface="+mn-lt"/>
                      </a:endParaRPr>
                    </a:p>
                  </a:txBody>
                  <a:tcPr marL="4447" marR="4447" marT="4447" marB="0" anchor="b"/>
                </a:tc>
                <a:tc hMerge="1">
                  <a:txBody>
                    <a:bodyPr/>
                    <a:lstStyle/>
                    <a:p>
                      <a:endParaRPr lang="en-GB"/>
                    </a:p>
                  </a:txBody>
                  <a:tcPr/>
                </a:tc>
                <a:tc>
                  <a:txBody>
                    <a:bodyPr/>
                    <a:lstStyle/>
                    <a:p>
                      <a:pPr algn="ctr" fontAlgn="b"/>
                      <a:r>
                        <a:rPr lang="en-GB" sz="800" u="none" strike="noStrike"/>
                        <a:t>271</a:t>
                      </a:r>
                      <a:endParaRPr lang="en-GB" sz="800" b="0" i="0" u="none" strike="noStrike">
                        <a:latin typeface="+mn-lt"/>
                      </a:endParaRPr>
                    </a:p>
                  </a:txBody>
                  <a:tcPr marL="4447" marR="4447" marT="4447" marB="0" anchor="b"/>
                </a:tc>
                <a:tc>
                  <a:txBody>
                    <a:bodyPr/>
                    <a:lstStyle/>
                    <a:p>
                      <a:pPr algn="ctr" fontAlgn="b"/>
                      <a:r>
                        <a:rPr lang="en-GB" sz="800" u="none" strike="noStrike" dirty="0"/>
                        <a:t>252.5</a:t>
                      </a:r>
                      <a:endParaRPr lang="en-GB" sz="800" b="0" i="0" u="none" strike="noStrike" dirty="0">
                        <a:latin typeface="+mn-lt"/>
                      </a:endParaRPr>
                    </a:p>
                  </a:txBody>
                  <a:tcPr marL="4447" marR="4447" marT="4447" marB="0" anchor="b"/>
                </a:tc>
                <a:extLst>
                  <a:ext uri="{0D108BD9-81ED-4DB2-BD59-A6C34878D82A}">
                    <a16:rowId xmlns:a16="http://schemas.microsoft.com/office/drawing/2014/main" val="10010"/>
                  </a:ext>
                </a:extLst>
              </a:tr>
              <a:tr h="0">
                <a:tc>
                  <a:txBody>
                    <a:bodyPr/>
                    <a:lstStyle/>
                    <a:p>
                      <a:pPr algn="ctr" fontAlgn="b"/>
                      <a:r>
                        <a:rPr lang="en-GB" sz="800" u="none" strike="noStrike"/>
                        <a:t>Sample 7</a:t>
                      </a:r>
                      <a:endParaRPr lang="en-GB" sz="800" b="1" i="0" u="none" strike="noStrike">
                        <a:latin typeface="+mn-lt"/>
                      </a:endParaRPr>
                    </a:p>
                  </a:txBody>
                  <a:tcPr marL="4447" marR="4447" marT="4447" marB="0" anchor="b"/>
                </a:tc>
                <a:tc>
                  <a:txBody>
                    <a:bodyPr/>
                    <a:lstStyle/>
                    <a:p>
                      <a:pPr algn="ctr" fontAlgn="b"/>
                      <a:r>
                        <a:rPr lang="en-GB" sz="800" u="none" strike="noStrike"/>
                        <a:t>44</a:t>
                      </a:r>
                      <a:endParaRPr lang="en-GB" sz="800" b="0" i="0" u="none" strike="noStrike">
                        <a:latin typeface="+mn-lt"/>
                      </a:endParaRPr>
                    </a:p>
                  </a:txBody>
                  <a:tcPr marL="4447" marR="4447" marT="4447" marB="0" anchor="b"/>
                </a:tc>
                <a:tc>
                  <a:txBody>
                    <a:bodyPr/>
                    <a:lstStyle/>
                    <a:p>
                      <a:pPr algn="ctr" fontAlgn="b"/>
                      <a:r>
                        <a:rPr lang="en-GB" sz="800" u="none" strike="noStrike"/>
                        <a:t>79</a:t>
                      </a:r>
                      <a:endParaRPr lang="en-GB" sz="800" b="0" i="0" u="none" strike="noStrike">
                        <a:latin typeface="+mn-lt"/>
                      </a:endParaRPr>
                    </a:p>
                  </a:txBody>
                  <a:tcPr marL="4447" marR="4447" marT="4447" marB="0" anchor="b"/>
                </a:tc>
                <a:tc>
                  <a:txBody>
                    <a:bodyPr/>
                    <a:lstStyle/>
                    <a:p>
                      <a:pPr algn="ctr" fontAlgn="b"/>
                      <a:r>
                        <a:rPr lang="en-GB" sz="800" u="none" strike="noStrike"/>
                        <a:t>61.5</a:t>
                      </a:r>
                      <a:endParaRPr lang="en-GB" sz="800" b="0" i="0" u="none" strike="noStrike">
                        <a:latin typeface="+mn-lt"/>
                      </a:endParaRPr>
                    </a:p>
                  </a:txBody>
                  <a:tcPr marL="4447" marR="4447" marT="4447" marB="0" anchor="b"/>
                </a:tc>
                <a:tc>
                  <a:txBody>
                    <a:bodyPr/>
                    <a:lstStyle/>
                    <a:p>
                      <a:pPr algn="ctr" fontAlgn="b"/>
                      <a:r>
                        <a:rPr lang="en-GB" sz="800" u="none" strike="noStrike"/>
                        <a:t>110</a:t>
                      </a:r>
                      <a:endParaRPr lang="en-GB" sz="800" b="0" i="0" u="none" strike="noStrike">
                        <a:latin typeface="+mn-lt"/>
                      </a:endParaRPr>
                    </a:p>
                  </a:txBody>
                  <a:tcPr marL="4447" marR="4447" marT="4447" marB="0" anchor="b"/>
                </a:tc>
                <a:tc>
                  <a:txBody>
                    <a:bodyPr/>
                    <a:lstStyle/>
                    <a:p>
                      <a:pPr algn="ctr" fontAlgn="b"/>
                      <a:r>
                        <a:rPr lang="en-GB" sz="800" u="none" strike="noStrike"/>
                        <a:t>105</a:t>
                      </a:r>
                      <a:endParaRPr lang="en-GB" sz="800" b="0" i="0" u="none" strike="noStrike">
                        <a:latin typeface="+mn-lt"/>
                      </a:endParaRPr>
                    </a:p>
                  </a:txBody>
                  <a:tcPr marL="4447" marR="4447" marT="4447" marB="0" anchor="b"/>
                </a:tc>
                <a:tc gridSpan="2">
                  <a:txBody>
                    <a:bodyPr/>
                    <a:lstStyle/>
                    <a:p>
                      <a:pPr algn="ctr" fontAlgn="b"/>
                      <a:r>
                        <a:rPr lang="en-GB" sz="800" u="none" strike="noStrike"/>
                        <a:t>107.5</a:t>
                      </a:r>
                      <a:endParaRPr lang="en-GB" sz="800" b="0" i="0" u="none" strike="noStrike">
                        <a:latin typeface="+mn-lt"/>
                      </a:endParaRPr>
                    </a:p>
                  </a:txBody>
                  <a:tcPr marL="4447" marR="4447" marT="4447" marB="0" anchor="b"/>
                </a:tc>
                <a:tc hMerge="1">
                  <a:txBody>
                    <a:bodyPr/>
                    <a:lstStyle/>
                    <a:p>
                      <a:pPr algn="ctr" fontAlgn="b"/>
                      <a:endParaRPr lang="en-GB" sz="800" b="0" i="0" u="none" strike="noStrike">
                        <a:latin typeface="+mn-lt"/>
                      </a:endParaRPr>
                    </a:p>
                  </a:txBody>
                  <a:tcPr marL="4447" marR="4447" marT="4447" marB="0" anchor="b"/>
                </a:tc>
                <a:tc>
                  <a:txBody>
                    <a:bodyPr/>
                    <a:lstStyle/>
                    <a:p>
                      <a:pPr algn="ctr" fontAlgn="b"/>
                      <a:r>
                        <a:rPr lang="en-GB" sz="800" u="none" strike="noStrike" dirty="0"/>
                        <a:t>167</a:t>
                      </a:r>
                      <a:endParaRPr lang="en-GB" sz="800" b="0" i="0" u="none" strike="noStrike" dirty="0">
                        <a:latin typeface="+mn-lt"/>
                      </a:endParaRPr>
                    </a:p>
                  </a:txBody>
                  <a:tcPr marL="4447" marR="4447" marT="4447" marB="0" anchor="b"/>
                </a:tc>
                <a:tc>
                  <a:txBody>
                    <a:bodyPr/>
                    <a:lstStyle/>
                    <a:p>
                      <a:pPr algn="ctr" fontAlgn="b"/>
                      <a:r>
                        <a:rPr lang="en-GB" sz="800" u="none" strike="noStrike"/>
                        <a:t>172</a:t>
                      </a:r>
                      <a:endParaRPr lang="en-GB" sz="800" b="0" i="0" u="none" strike="noStrike">
                        <a:latin typeface="+mn-lt"/>
                      </a:endParaRPr>
                    </a:p>
                  </a:txBody>
                  <a:tcPr marL="4447" marR="4447" marT="4447" marB="0" anchor="b"/>
                </a:tc>
                <a:tc gridSpan="2">
                  <a:txBody>
                    <a:bodyPr/>
                    <a:lstStyle/>
                    <a:p>
                      <a:pPr algn="ctr" fontAlgn="b"/>
                      <a:r>
                        <a:rPr lang="en-GB" sz="800" u="none" strike="noStrike" dirty="0"/>
                        <a:t>169.5</a:t>
                      </a:r>
                      <a:endParaRPr lang="en-GB" sz="800" b="0" i="0" u="none" strike="noStrike" dirty="0">
                        <a:latin typeface="+mn-lt"/>
                      </a:endParaRPr>
                    </a:p>
                  </a:txBody>
                  <a:tcPr marL="4447" marR="4447" marT="4447" marB="0" anchor="b"/>
                </a:tc>
                <a:tc hMerge="1">
                  <a:txBody>
                    <a:bodyPr/>
                    <a:lstStyle/>
                    <a:p>
                      <a:pPr algn="ctr" fontAlgn="b"/>
                      <a:endParaRPr lang="en-GB" sz="800" b="0" i="0" u="none" strike="noStrike" dirty="0">
                        <a:latin typeface="+mn-lt"/>
                      </a:endParaRPr>
                    </a:p>
                  </a:txBody>
                  <a:tcPr marL="4447" marR="4447" marT="4447" marB="0" anchor="b"/>
                </a:tc>
                <a:tc gridSpan="2">
                  <a:txBody>
                    <a:bodyPr/>
                    <a:lstStyle/>
                    <a:p>
                      <a:pPr algn="ctr" fontAlgn="b"/>
                      <a:r>
                        <a:rPr lang="en-GB" sz="800" u="none" strike="noStrike"/>
                        <a:t>217</a:t>
                      </a:r>
                      <a:endParaRPr lang="en-GB" sz="800" b="0" i="0" u="none" strike="noStrike">
                        <a:latin typeface="+mn-lt"/>
                      </a:endParaRPr>
                    </a:p>
                  </a:txBody>
                  <a:tcPr marL="4447" marR="4447" marT="4447" marB="0" anchor="b"/>
                </a:tc>
                <a:tc hMerge="1">
                  <a:txBody>
                    <a:bodyPr/>
                    <a:lstStyle/>
                    <a:p>
                      <a:endParaRPr lang="en-GB"/>
                    </a:p>
                  </a:txBody>
                  <a:tcPr/>
                </a:tc>
                <a:tc>
                  <a:txBody>
                    <a:bodyPr/>
                    <a:lstStyle/>
                    <a:p>
                      <a:pPr algn="ctr" fontAlgn="b"/>
                      <a:r>
                        <a:rPr lang="en-GB" sz="800" u="none" strike="noStrike"/>
                        <a:t>254</a:t>
                      </a:r>
                      <a:endParaRPr lang="en-GB" sz="800" b="0" i="0" u="none" strike="noStrike">
                        <a:latin typeface="+mn-lt"/>
                      </a:endParaRPr>
                    </a:p>
                  </a:txBody>
                  <a:tcPr marL="4447" marR="4447" marT="4447" marB="0" anchor="b"/>
                </a:tc>
                <a:tc>
                  <a:txBody>
                    <a:bodyPr/>
                    <a:lstStyle/>
                    <a:p>
                      <a:pPr algn="ctr" fontAlgn="b"/>
                      <a:r>
                        <a:rPr lang="en-GB" sz="800" u="none" strike="noStrike" dirty="0"/>
                        <a:t>235.5</a:t>
                      </a:r>
                      <a:endParaRPr lang="en-GB" sz="800" b="0" i="0" u="none" strike="noStrike" dirty="0">
                        <a:latin typeface="+mn-lt"/>
                      </a:endParaRPr>
                    </a:p>
                  </a:txBody>
                  <a:tcPr marL="4447" marR="4447" marT="4447" marB="0" anchor="b"/>
                </a:tc>
                <a:extLst>
                  <a:ext uri="{0D108BD9-81ED-4DB2-BD59-A6C34878D82A}">
                    <a16:rowId xmlns:a16="http://schemas.microsoft.com/office/drawing/2014/main" val="10011"/>
                  </a:ext>
                </a:extLst>
              </a:tr>
              <a:tr h="0">
                <a:tc>
                  <a:txBody>
                    <a:bodyPr/>
                    <a:lstStyle/>
                    <a:p>
                      <a:pPr algn="ctr" fontAlgn="b"/>
                      <a:r>
                        <a:rPr lang="en-GB" sz="800" u="none" strike="noStrike"/>
                        <a:t>Sample 8</a:t>
                      </a:r>
                      <a:endParaRPr lang="en-GB" sz="800" b="1" i="0" u="none" strike="noStrike">
                        <a:latin typeface="+mn-lt"/>
                      </a:endParaRPr>
                    </a:p>
                  </a:txBody>
                  <a:tcPr marL="4447" marR="4447" marT="4447" marB="0" anchor="b"/>
                </a:tc>
                <a:tc>
                  <a:txBody>
                    <a:bodyPr/>
                    <a:lstStyle/>
                    <a:p>
                      <a:pPr algn="ctr" fontAlgn="b"/>
                      <a:r>
                        <a:rPr lang="en-GB" sz="800" u="none" strike="noStrike"/>
                        <a:t>52</a:t>
                      </a:r>
                      <a:endParaRPr lang="en-GB" sz="800" b="0" i="0" u="none" strike="noStrike">
                        <a:latin typeface="+mn-lt"/>
                      </a:endParaRPr>
                    </a:p>
                  </a:txBody>
                  <a:tcPr marL="4447" marR="4447" marT="4447" marB="0" anchor="b"/>
                </a:tc>
                <a:tc>
                  <a:txBody>
                    <a:bodyPr/>
                    <a:lstStyle/>
                    <a:p>
                      <a:pPr algn="ctr" fontAlgn="b"/>
                      <a:r>
                        <a:rPr lang="en-GB" sz="800" u="none" strike="noStrike"/>
                        <a:t>80</a:t>
                      </a:r>
                      <a:endParaRPr lang="en-GB" sz="800" b="0" i="0" u="none" strike="noStrike">
                        <a:latin typeface="+mn-lt"/>
                      </a:endParaRPr>
                    </a:p>
                  </a:txBody>
                  <a:tcPr marL="4447" marR="4447" marT="4447" marB="0" anchor="b"/>
                </a:tc>
                <a:tc>
                  <a:txBody>
                    <a:bodyPr/>
                    <a:lstStyle/>
                    <a:p>
                      <a:pPr algn="ctr" fontAlgn="b"/>
                      <a:r>
                        <a:rPr lang="en-GB" sz="800" u="none" strike="noStrike"/>
                        <a:t>66</a:t>
                      </a:r>
                      <a:endParaRPr lang="en-GB" sz="800" b="0" i="0" u="none" strike="noStrike">
                        <a:latin typeface="+mn-lt"/>
                      </a:endParaRPr>
                    </a:p>
                  </a:txBody>
                  <a:tcPr marL="4447" marR="4447" marT="4447" marB="0" anchor="b"/>
                </a:tc>
                <a:tc>
                  <a:txBody>
                    <a:bodyPr/>
                    <a:lstStyle/>
                    <a:p>
                      <a:pPr algn="ctr" fontAlgn="b"/>
                      <a:r>
                        <a:rPr lang="en-GB" sz="800" u="none" strike="noStrike"/>
                        <a:t>80</a:t>
                      </a:r>
                      <a:endParaRPr lang="en-GB" sz="800" b="0" i="0" u="none" strike="noStrike">
                        <a:latin typeface="+mn-lt"/>
                      </a:endParaRPr>
                    </a:p>
                  </a:txBody>
                  <a:tcPr marL="4447" marR="4447" marT="4447" marB="0" anchor="b"/>
                </a:tc>
                <a:tc>
                  <a:txBody>
                    <a:bodyPr/>
                    <a:lstStyle/>
                    <a:p>
                      <a:pPr algn="ctr" fontAlgn="b"/>
                      <a:r>
                        <a:rPr lang="en-GB" sz="800" u="none" strike="noStrike"/>
                        <a:t>133</a:t>
                      </a:r>
                      <a:endParaRPr lang="en-GB" sz="800" b="0" i="0" u="none" strike="noStrike">
                        <a:latin typeface="+mn-lt"/>
                      </a:endParaRPr>
                    </a:p>
                  </a:txBody>
                  <a:tcPr marL="4447" marR="4447" marT="4447" marB="0" anchor="b"/>
                </a:tc>
                <a:tc gridSpan="2">
                  <a:txBody>
                    <a:bodyPr/>
                    <a:lstStyle/>
                    <a:p>
                      <a:pPr algn="ctr" fontAlgn="b"/>
                      <a:r>
                        <a:rPr lang="en-GB" sz="800" u="none" strike="noStrike"/>
                        <a:t>106.5</a:t>
                      </a:r>
                      <a:endParaRPr lang="en-GB" sz="800" b="0" i="0" u="none" strike="noStrike">
                        <a:latin typeface="+mn-lt"/>
                      </a:endParaRPr>
                    </a:p>
                  </a:txBody>
                  <a:tcPr marL="4447" marR="4447" marT="4447" marB="0" anchor="b"/>
                </a:tc>
                <a:tc hMerge="1">
                  <a:txBody>
                    <a:bodyPr/>
                    <a:lstStyle/>
                    <a:p>
                      <a:pPr algn="ctr" fontAlgn="b"/>
                      <a:endParaRPr lang="en-GB" sz="800" b="0" i="0" u="none" strike="noStrike">
                        <a:latin typeface="+mn-lt"/>
                      </a:endParaRPr>
                    </a:p>
                  </a:txBody>
                  <a:tcPr marL="4447" marR="4447" marT="4447" marB="0" anchor="b"/>
                </a:tc>
                <a:tc>
                  <a:txBody>
                    <a:bodyPr/>
                    <a:lstStyle/>
                    <a:p>
                      <a:pPr algn="ctr" fontAlgn="b"/>
                      <a:r>
                        <a:rPr lang="en-GB" sz="800" u="none" strike="noStrike" dirty="0"/>
                        <a:t>179</a:t>
                      </a:r>
                      <a:endParaRPr lang="en-GB" sz="800" b="0" i="0" u="none" strike="noStrike" dirty="0">
                        <a:latin typeface="+mn-lt"/>
                      </a:endParaRPr>
                    </a:p>
                  </a:txBody>
                  <a:tcPr marL="4447" marR="4447" marT="4447" marB="0" anchor="b"/>
                </a:tc>
                <a:tc>
                  <a:txBody>
                    <a:bodyPr/>
                    <a:lstStyle/>
                    <a:p>
                      <a:pPr algn="ctr" fontAlgn="b"/>
                      <a:r>
                        <a:rPr lang="en-GB" sz="800" u="none" strike="noStrike"/>
                        <a:t>196</a:t>
                      </a:r>
                      <a:endParaRPr lang="en-GB" sz="800" b="0" i="0" u="none" strike="noStrike">
                        <a:latin typeface="+mn-lt"/>
                      </a:endParaRPr>
                    </a:p>
                  </a:txBody>
                  <a:tcPr marL="4447" marR="4447" marT="4447" marB="0" anchor="b"/>
                </a:tc>
                <a:tc gridSpan="2">
                  <a:txBody>
                    <a:bodyPr/>
                    <a:lstStyle/>
                    <a:p>
                      <a:pPr algn="ctr" fontAlgn="b"/>
                      <a:r>
                        <a:rPr lang="en-GB" sz="800" u="none" strike="noStrike" dirty="0"/>
                        <a:t>187.5</a:t>
                      </a:r>
                      <a:endParaRPr lang="en-GB" sz="800" b="0" i="0" u="none" strike="noStrike" dirty="0">
                        <a:latin typeface="+mn-lt"/>
                      </a:endParaRPr>
                    </a:p>
                  </a:txBody>
                  <a:tcPr marL="4447" marR="4447" marT="4447" marB="0" anchor="b"/>
                </a:tc>
                <a:tc hMerge="1">
                  <a:txBody>
                    <a:bodyPr/>
                    <a:lstStyle/>
                    <a:p>
                      <a:pPr algn="ctr" fontAlgn="b"/>
                      <a:endParaRPr lang="en-GB" sz="800" b="0" i="0" u="none" strike="noStrike" dirty="0">
                        <a:latin typeface="+mn-lt"/>
                      </a:endParaRPr>
                    </a:p>
                  </a:txBody>
                  <a:tcPr marL="4447" marR="4447" marT="4447" marB="0" anchor="b"/>
                </a:tc>
                <a:tc gridSpan="2">
                  <a:txBody>
                    <a:bodyPr/>
                    <a:lstStyle/>
                    <a:p>
                      <a:pPr algn="ctr" fontAlgn="b"/>
                      <a:r>
                        <a:rPr lang="en-GB" sz="800" u="none" strike="noStrike"/>
                        <a:t>215</a:t>
                      </a:r>
                      <a:endParaRPr lang="en-GB" sz="800" b="0" i="0" u="none" strike="noStrike">
                        <a:latin typeface="+mn-lt"/>
                      </a:endParaRPr>
                    </a:p>
                  </a:txBody>
                  <a:tcPr marL="4447" marR="4447" marT="4447" marB="0" anchor="b"/>
                </a:tc>
                <a:tc hMerge="1">
                  <a:txBody>
                    <a:bodyPr/>
                    <a:lstStyle/>
                    <a:p>
                      <a:endParaRPr lang="en-GB"/>
                    </a:p>
                  </a:txBody>
                  <a:tcPr/>
                </a:tc>
                <a:tc>
                  <a:txBody>
                    <a:bodyPr/>
                    <a:lstStyle/>
                    <a:p>
                      <a:pPr algn="ctr" fontAlgn="b"/>
                      <a:r>
                        <a:rPr lang="en-GB" sz="800" u="none" strike="noStrike"/>
                        <a:t>275</a:t>
                      </a:r>
                      <a:endParaRPr lang="en-GB" sz="800" b="0" i="0" u="none" strike="noStrike">
                        <a:latin typeface="+mn-lt"/>
                      </a:endParaRPr>
                    </a:p>
                  </a:txBody>
                  <a:tcPr marL="4447" marR="4447" marT="4447" marB="0" anchor="b"/>
                </a:tc>
                <a:tc>
                  <a:txBody>
                    <a:bodyPr/>
                    <a:lstStyle/>
                    <a:p>
                      <a:pPr algn="ctr" fontAlgn="b"/>
                      <a:r>
                        <a:rPr lang="en-GB" sz="800" u="none" strike="noStrike" dirty="0"/>
                        <a:t>245</a:t>
                      </a:r>
                      <a:endParaRPr lang="en-GB" sz="800" b="0" i="0" u="none" strike="noStrike" dirty="0">
                        <a:latin typeface="+mn-lt"/>
                      </a:endParaRPr>
                    </a:p>
                  </a:txBody>
                  <a:tcPr marL="4447" marR="4447" marT="4447" marB="0" anchor="b"/>
                </a:tc>
                <a:extLst>
                  <a:ext uri="{0D108BD9-81ED-4DB2-BD59-A6C34878D82A}">
                    <a16:rowId xmlns:a16="http://schemas.microsoft.com/office/drawing/2014/main" val="10012"/>
                  </a:ext>
                </a:extLst>
              </a:tr>
              <a:tr h="0">
                <a:tc>
                  <a:txBody>
                    <a:bodyPr/>
                    <a:lstStyle/>
                    <a:p>
                      <a:pPr algn="ctr" fontAlgn="b"/>
                      <a:r>
                        <a:rPr lang="en-GB" sz="800" u="none" strike="noStrike"/>
                        <a:t>Sample 9</a:t>
                      </a:r>
                      <a:endParaRPr lang="en-GB" sz="800" b="1" i="0" u="none" strike="noStrike">
                        <a:latin typeface="+mn-lt"/>
                      </a:endParaRPr>
                    </a:p>
                  </a:txBody>
                  <a:tcPr marL="4447" marR="4447" marT="4447" marB="0" anchor="b"/>
                </a:tc>
                <a:tc>
                  <a:txBody>
                    <a:bodyPr/>
                    <a:lstStyle/>
                    <a:p>
                      <a:pPr algn="ctr" fontAlgn="b"/>
                      <a:r>
                        <a:rPr lang="en-GB" sz="800" u="none" strike="noStrike"/>
                        <a:t>50</a:t>
                      </a:r>
                      <a:endParaRPr lang="en-GB" sz="800" b="0" i="0" u="none" strike="noStrike">
                        <a:latin typeface="+mn-lt"/>
                      </a:endParaRPr>
                    </a:p>
                  </a:txBody>
                  <a:tcPr marL="4447" marR="4447" marT="4447" marB="0" anchor="b"/>
                </a:tc>
                <a:tc>
                  <a:txBody>
                    <a:bodyPr/>
                    <a:lstStyle/>
                    <a:p>
                      <a:pPr algn="ctr" fontAlgn="b"/>
                      <a:r>
                        <a:rPr lang="en-GB" sz="800" u="none" strike="noStrike"/>
                        <a:t>74</a:t>
                      </a:r>
                      <a:endParaRPr lang="en-GB" sz="800" b="0" i="0" u="none" strike="noStrike">
                        <a:latin typeface="+mn-lt"/>
                      </a:endParaRPr>
                    </a:p>
                  </a:txBody>
                  <a:tcPr marL="4447" marR="4447" marT="4447" marB="0" anchor="b"/>
                </a:tc>
                <a:tc>
                  <a:txBody>
                    <a:bodyPr/>
                    <a:lstStyle/>
                    <a:p>
                      <a:pPr algn="ctr" fontAlgn="b"/>
                      <a:r>
                        <a:rPr lang="en-GB" sz="800" u="none" strike="noStrike"/>
                        <a:t>62</a:t>
                      </a:r>
                      <a:endParaRPr lang="en-GB" sz="800" b="0" i="0" u="none" strike="noStrike">
                        <a:latin typeface="+mn-lt"/>
                      </a:endParaRPr>
                    </a:p>
                  </a:txBody>
                  <a:tcPr marL="4447" marR="4447" marT="4447" marB="0" anchor="b"/>
                </a:tc>
                <a:tc>
                  <a:txBody>
                    <a:bodyPr/>
                    <a:lstStyle/>
                    <a:p>
                      <a:pPr algn="ctr" fontAlgn="b"/>
                      <a:r>
                        <a:rPr lang="en-GB" sz="800" u="none" strike="noStrike"/>
                        <a:t>124</a:t>
                      </a:r>
                      <a:endParaRPr lang="en-GB" sz="800" b="0" i="0" u="none" strike="noStrike">
                        <a:latin typeface="+mn-lt"/>
                      </a:endParaRPr>
                    </a:p>
                  </a:txBody>
                  <a:tcPr marL="4447" marR="4447" marT="4447" marB="0" anchor="b"/>
                </a:tc>
                <a:tc>
                  <a:txBody>
                    <a:bodyPr/>
                    <a:lstStyle/>
                    <a:p>
                      <a:pPr algn="ctr" fontAlgn="b"/>
                      <a:r>
                        <a:rPr lang="en-GB" sz="800" u="none" strike="noStrike"/>
                        <a:t>126</a:t>
                      </a:r>
                      <a:endParaRPr lang="en-GB" sz="800" b="0" i="0" u="none" strike="noStrike">
                        <a:latin typeface="+mn-lt"/>
                      </a:endParaRPr>
                    </a:p>
                  </a:txBody>
                  <a:tcPr marL="4447" marR="4447" marT="4447" marB="0" anchor="b"/>
                </a:tc>
                <a:tc gridSpan="2">
                  <a:txBody>
                    <a:bodyPr/>
                    <a:lstStyle/>
                    <a:p>
                      <a:pPr algn="ctr" fontAlgn="b"/>
                      <a:r>
                        <a:rPr lang="en-GB" sz="800" u="none" strike="noStrike"/>
                        <a:t>125</a:t>
                      </a:r>
                      <a:endParaRPr lang="en-GB" sz="800" b="0" i="0" u="none" strike="noStrike">
                        <a:latin typeface="+mn-lt"/>
                      </a:endParaRPr>
                    </a:p>
                  </a:txBody>
                  <a:tcPr marL="4447" marR="4447" marT="4447" marB="0" anchor="b"/>
                </a:tc>
                <a:tc hMerge="1">
                  <a:txBody>
                    <a:bodyPr/>
                    <a:lstStyle/>
                    <a:p>
                      <a:pPr algn="ctr" fontAlgn="b"/>
                      <a:endParaRPr lang="en-GB" sz="800" b="0" i="0" u="none" strike="noStrike">
                        <a:latin typeface="+mn-lt"/>
                      </a:endParaRPr>
                    </a:p>
                  </a:txBody>
                  <a:tcPr marL="4447" marR="4447" marT="4447" marB="0" anchor="b"/>
                </a:tc>
                <a:tc>
                  <a:txBody>
                    <a:bodyPr/>
                    <a:lstStyle/>
                    <a:p>
                      <a:pPr algn="ctr" fontAlgn="b"/>
                      <a:r>
                        <a:rPr lang="en-GB" sz="800" u="none" strike="noStrike"/>
                        <a:t>154</a:t>
                      </a:r>
                      <a:endParaRPr lang="en-GB" sz="800" b="0" i="0" u="none" strike="noStrike">
                        <a:latin typeface="+mn-lt"/>
                      </a:endParaRPr>
                    </a:p>
                  </a:txBody>
                  <a:tcPr marL="4447" marR="4447" marT="4447" marB="0" anchor="b"/>
                </a:tc>
                <a:tc>
                  <a:txBody>
                    <a:bodyPr/>
                    <a:lstStyle/>
                    <a:p>
                      <a:pPr algn="ctr" fontAlgn="b"/>
                      <a:r>
                        <a:rPr lang="en-GB" sz="800" u="none" strike="noStrike"/>
                        <a:t>135</a:t>
                      </a:r>
                      <a:endParaRPr lang="en-GB" sz="800" b="0" i="0" u="none" strike="noStrike">
                        <a:latin typeface="+mn-lt"/>
                      </a:endParaRPr>
                    </a:p>
                  </a:txBody>
                  <a:tcPr marL="4447" marR="4447" marT="4447" marB="0" anchor="b"/>
                </a:tc>
                <a:tc gridSpan="2">
                  <a:txBody>
                    <a:bodyPr/>
                    <a:lstStyle/>
                    <a:p>
                      <a:pPr algn="ctr" fontAlgn="b"/>
                      <a:r>
                        <a:rPr lang="en-GB" sz="800" u="none" strike="noStrike" dirty="0"/>
                        <a:t>144.5</a:t>
                      </a:r>
                      <a:endParaRPr lang="en-GB" sz="800" b="0" i="0" u="none" strike="noStrike" dirty="0">
                        <a:latin typeface="+mn-lt"/>
                      </a:endParaRPr>
                    </a:p>
                  </a:txBody>
                  <a:tcPr marL="4447" marR="4447" marT="4447" marB="0" anchor="b"/>
                </a:tc>
                <a:tc hMerge="1">
                  <a:txBody>
                    <a:bodyPr/>
                    <a:lstStyle/>
                    <a:p>
                      <a:pPr algn="ctr" fontAlgn="b"/>
                      <a:endParaRPr lang="en-GB" sz="800" b="0" i="0" u="none" strike="noStrike">
                        <a:latin typeface="+mn-lt"/>
                      </a:endParaRPr>
                    </a:p>
                  </a:txBody>
                  <a:tcPr marL="4447" marR="4447" marT="4447" marB="0" anchor="b"/>
                </a:tc>
                <a:tc gridSpan="2">
                  <a:txBody>
                    <a:bodyPr/>
                    <a:lstStyle/>
                    <a:p>
                      <a:pPr algn="ctr" fontAlgn="b"/>
                      <a:r>
                        <a:rPr lang="en-GB" sz="800" u="none" strike="noStrike" dirty="0"/>
                        <a:t>258</a:t>
                      </a:r>
                      <a:endParaRPr lang="en-GB" sz="800" b="0" i="0" u="none" strike="noStrike" dirty="0">
                        <a:latin typeface="+mn-lt"/>
                      </a:endParaRPr>
                    </a:p>
                  </a:txBody>
                  <a:tcPr marL="4447" marR="4447" marT="4447" marB="0" anchor="b"/>
                </a:tc>
                <a:tc hMerge="1">
                  <a:txBody>
                    <a:bodyPr/>
                    <a:lstStyle/>
                    <a:p>
                      <a:endParaRPr lang="en-GB"/>
                    </a:p>
                  </a:txBody>
                  <a:tcPr/>
                </a:tc>
                <a:tc>
                  <a:txBody>
                    <a:bodyPr/>
                    <a:lstStyle/>
                    <a:p>
                      <a:pPr algn="ctr" fontAlgn="b"/>
                      <a:r>
                        <a:rPr lang="en-GB" sz="800" u="none" strike="noStrike"/>
                        <a:t>280</a:t>
                      </a:r>
                      <a:endParaRPr lang="en-GB" sz="800" b="0" i="0" u="none" strike="noStrike">
                        <a:latin typeface="+mn-lt"/>
                      </a:endParaRPr>
                    </a:p>
                  </a:txBody>
                  <a:tcPr marL="4447" marR="4447" marT="4447" marB="0" anchor="b"/>
                </a:tc>
                <a:tc>
                  <a:txBody>
                    <a:bodyPr/>
                    <a:lstStyle/>
                    <a:p>
                      <a:pPr algn="ctr" fontAlgn="b"/>
                      <a:r>
                        <a:rPr lang="en-GB" sz="800" u="none" strike="noStrike" dirty="0"/>
                        <a:t>269</a:t>
                      </a:r>
                      <a:endParaRPr lang="en-GB" sz="800" b="0" i="0" u="none" strike="noStrike" dirty="0">
                        <a:latin typeface="+mn-lt"/>
                      </a:endParaRPr>
                    </a:p>
                  </a:txBody>
                  <a:tcPr marL="4447" marR="4447" marT="4447" marB="0" anchor="b"/>
                </a:tc>
                <a:extLst>
                  <a:ext uri="{0D108BD9-81ED-4DB2-BD59-A6C34878D82A}">
                    <a16:rowId xmlns:a16="http://schemas.microsoft.com/office/drawing/2014/main" val="10013"/>
                  </a:ext>
                </a:extLst>
              </a:tr>
              <a:tr h="0">
                <a:tc>
                  <a:txBody>
                    <a:bodyPr/>
                    <a:lstStyle/>
                    <a:p>
                      <a:pPr algn="ctr" fontAlgn="b"/>
                      <a:r>
                        <a:rPr lang="en-GB" sz="800" u="none" strike="noStrike"/>
                        <a:t>Sample 10</a:t>
                      </a:r>
                      <a:endParaRPr lang="en-GB" sz="800" b="1" i="0" u="none" strike="noStrike">
                        <a:latin typeface="+mn-lt"/>
                      </a:endParaRPr>
                    </a:p>
                  </a:txBody>
                  <a:tcPr marL="4447" marR="4447" marT="4447" marB="0" anchor="b"/>
                </a:tc>
                <a:tc>
                  <a:txBody>
                    <a:bodyPr/>
                    <a:lstStyle/>
                    <a:p>
                      <a:pPr algn="ctr" fontAlgn="b"/>
                      <a:r>
                        <a:rPr lang="en-GB" sz="800" u="none" strike="noStrike"/>
                        <a:t>59</a:t>
                      </a:r>
                      <a:endParaRPr lang="en-GB" sz="800" b="0" i="0" u="none" strike="noStrike">
                        <a:latin typeface="+mn-lt"/>
                      </a:endParaRPr>
                    </a:p>
                  </a:txBody>
                  <a:tcPr marL="4447" marR="4447" marT="4447" marB="0" anchor="b"/>
                </a:tc>
                <a:tc>
                  <a:txBody>
                    <a:bodyPr/>
                    <a:lstStyle/>
                    <a:p>
                      <a:pPr algn="ctr" fontAlgn="b"/>
                      <a:r>
                        <a:rPr lang="en-GB" sz="800" u="none" strike="noStrike"/>
                        <a:t>77</a:t>
                      </a:r>
                      <a:endParaRPr lang="en-GB" sz="800" b="0" i="0" u="none" strike="noStrike">
                        <a:latin typeface="+mn-lt"/>
                      </a:endParaRPr>
                    </a:p>
                  </a:txBody>
                  <a:tcPr marL="4447" marR="4447" marT="4447" marB="0" anchor="b"/>
                </a:tc>
                <a:tc>
                  <a:txBody>
                    <a:bodyPr/>
                    <a:lstStyle/>
                    <a:p>
                      <a:pPr algn="ctr" fontAlgn="b"/>
                      <a:r>
                        <a:rPr lang="en-GB" sz="800" u="none" strike="noStrike"/>
                        <a:t>68</a:t>
                      </a:r>
                      <a:endParaRPr lang="en-GB" sz="800" b="0" i="0" u="none" strike="noStrike">
                        <a:latin typeface="+mn-lt"/>
                      </a:endParaRPr>
                    </a:p>
                  </a:txBody>
                  <a:tcPr marL="4447" marR="4447" marT="4447" marB="0" anchor="b"/>
                </a:tc>
                <a:tc>
                  <a:txBody>
                    <a:bodyPr/>
                    <a:lstStyle/>
                    <a:p>
                      <a:pPr algn="ctr" fontAlgn="b"/>
                      <a:r>
                        <a:rPr lang="en-GB" sz="800" u="none" strike="noStrike"/>
                        <a:t>110</a:t>
                      </a:r>
                      <a:endParaRPr lang="en-GB" sz="800" b="0" i="0" u="none" strike="noStrike">
                        <a:latin typeface="+mn-lt"/>
                      </a:endParaRPr>
                    </a:p>
                  </a:txBody>
                  <a:tcPr marL="4447" marR="4447" marT="4447" marB="0" anchor="b"/>
                </a:tc>
                <a:tc>
                  <a:txBody>
                    <a:bodyPr/>
                    <a:lstStyle/>
                    <a:p>
                      <a:pPr algn="ctr" fontAlgn="b"/>
                      <a:r>
                        <a:rPr lang="en-GB" sz="800" u="none" strike="noStrike"/>
                        <a:t>160</a:t>
                      </a:r>
                      <a:endParaRPr lang="en-GB" sz="800" b="0" i="0" u="none" strike="noStrike">
                        <a:latin typeface="+mn-lt"/>
                      </a:endParaRPr>
                    </a:p>
                  </a:txBody>
                  <a:tcPr marL="4447" marR="4447" marT="4447" marB="0" anchor="b"/>
                </a:tc>
                <a:tc gridSpan="2">
                  <a:txBody>
                    <a:bodyPr/>
                    <a:lstStyle/>
                    <a:p>
                      <a:pPr algn="ctr" fontAlgn="b"/>
                      <a:r>
                        <a:rPr lang="en-GB" sz="800" u="none" strike="noStrike"/>
                        <a:t>135</a:t>
                      </a:r>
                      <a:endParaRPr lang="en-GB" sz="800" b="0" i="0" u="none" strike="noStrike">
                        <a:latin typeface="+mn-lt"/>
                      </a:endParaRPr>
                    </a:p>
                  </a:txBody>
                  <a:tcPr marL="4447" marR="4447" marT="4447" marB="0" anchor="b"/>
                </a:tc>
                <a:tc hMerge="1">
                  <a:txBody>
                    <a:bodyPr/>
                    <a:lstStyle/>
                    <a:p>
                      <a:pPr algn="ctr" fontAlgn="b"/>
                      <a:endParaRPr lang="en-GB" sz="800" b="0" i="0" u="none" strike="noStrike">
                        <a:latin typeface="+mn-lt"/>
                      </a:endParaRPr>
                    </a:p>
                  </a:txBody>
                  <a:tcPr marL="4447" marR="4447" marT="4447" marB="0" anchor="b"/>
                </a:tc>
                <a:tc>
                  <a:txBody>
                    <a:bodyPr/>
                    <a:lstStyle/>
                    <a:p>
                      <a:pPr algn="ctr" fontAlgn="b"/>
                      <a:r>
                        <a:rPr lang="en-GB" sz="800" u="none" strike="noStrike"/>
                        <a:t>101</a:t>
                      </a:r>
                      <a:endParaRPr lang="en-GB" sz="800" b="0" i="0" u="none" strike="noStrike">
                        <a:latin typeface="+mn-lt"/>
                      </a:endParaRPr>
                    </a:p>
                  </a:txBody>
                  <a:tcPr marL="4447" marR="4447" marT="4447" marB="0" anchor="b"/>
                </a:tc>
                <a:tc>
                  <a:txBody>
                    <a:bodyPr/>
                    <a:lstStyle/>
                    <a:p>
                      <a:pPr algn="ctr" fontAlgn="b"/>
                      <a:r>
                        <a:rPr lang="en-GB" sz="800" u="none" strike="noStrike"/>
                        <a:t>171</a:t>
                      </a:r>
                      <a:endParaRPr lang="en-GB" sz="800" b="0" i="0" u="none" strike="noStrike">
                        <a:latin typeface="+mn-lt"/>
                      </a:endParaRPr>
                    </a:p>
                  </a:txBody>
                  <a:tcPr marL="4447" marR="4447" marT="4447" marB="0" anchor="b"/>
                </a:tc>
                <a:tc gridSpan="2">
                  <a:txBody>
                    <a:bodyPr/>
                    <a:lstStyle/>
                    <a:p>
                      <a:pPr algn="ctr" fontAlgn="b"/>
                      <a:r>
                        <a:rPr lang="en-GB" sz="800" u="none" strike="noStrike"/>
                        <a:t>136</a:t>
                      </a:r>
                      <a:endParaRPr lang="en-GB" sz="800" b="0" i="0" u="none" strike="noStrike">
                        <a:latin typeface="+mn-lt"/>
                      </a:endParaRPr>
                    </a:p>
                  </a:txBody>
                  <a:tcPr marL="4447" marR="4447" marT="4447" marB="0" anchor="b"/>
                </a:tc>
                <a:tc hMerge="1">
                  <a:txBody>
                    <a:bodyPr/>
                    <a:lstStyle/>
                    <a:p>
                      <a:pPr algn="ctr" fontAlgn="b"/>
                      <a:endParaRPr lang="en-GB" sz="800" b="0" i="0" u="none" strike="noStrike">
                        <a:latin typeface="+mn-lt"/>
                      </a:endParaRPr>
                    </a:p>
                  </a:txBody>
                  <a:tcPr marL="4447" marR="4447" marT="4447" marB="0" anchor="b"/>
                </a:tc>
                <a:tc gridSpan="2">
                  <a:txBody>
                    <a:bodyPr/>
                    <a:lstStyle/>
                    <a:p>
                      <a:pPr algn="ctr" fontAlgn="b"/>
                      <a:r>
                        <a:rPr lang="en-GB" sz="800" u="none" strike="noStrike"/>
                        <a:t>240</a:t>
                      </a:r>
                      <a:endParaRPr lang="en-GB" sz="800" b="0" i="0" u="none" strike="noStrike">
                        <a:latin typeface="+mn-lt"/>
                      </a:endParaRPr>
                    </a:p>
                  </a:txBody>
                  <a:tcPr marL="4447" marR="4447" marT="4447" marB="0" anchor="b"/>
                </a:tc>
                <a:tc hMerge="1">
                  <a:txBody>
                    <a:bodyPr/>
                    <a:lstStyle/>
                    <a:p>
                      <a:endParaRPr lang="en-GB"/>
                    </a:p>
                  </a:txBody>
                  <a:tcPr/>
                </a:tc>
                <a:tc>
                  <a:txBody>
                    <a:bodyPr/>
                    <a:lstStyle/>
                    <a:p>
                      <a:pPr algn="ctr" fontAlgn="b"/>
                      <a:r>
                        <a:rPr lang="en-GB" sz="800" u="none" strike="noStrike"/>
                        <a:t>279</a:t>
                      </a:r>
                      <a:endParaRPr lang="en-GB" sz="800" b="0" i="0" u="none" strike="noStrike">
                        <a:latin typeface="+mn-lt"/>
                      </a:endParaRPr>
                    </a:p>
                  </a:txBody>
                  <a:tcPr marL="4447" marR="4447" marT="4447" marB="0" anchor="b"/>
                </a:tc>
                <a:tc>
                  <a:txBody>
                    <a:bodyPr/>
                    <a:lstStyle/>
                    <a:p>
                      <a:pPr algn="ctr" fontAlgn="b"/>
                      <a:r>
                        <a:rPr lang="en-GB" sz="800" u="none" strike="noStrike" dirty="0"/>
                        <a:t>259.5</a:t>
                      </a:r>
                      <a:endParaRPr lang="en-GB" sz="800" b="0" i="0" u="none" strike="noStrike" dirty="0">
                        <a:latin typeface="+mn-lt"/>
                      </a:endParaRPr>
                    </a:p>
                  </a:txBody>
                  <a:tcPr marL="4447" marR="4447" marT="4447" marB="0" anchor="b"/>
                </a:tc>
                <a:extLst>
                  <a:ext uri="{0D108BD9-81ED-4DB2-BD59-A6C34878D82A}">
                    <a16:rowId xmlns:a16="http://schemas.microsoft.com/office/drawing/2014/main" val="10014"/>
                  </a:ext>
                </a:extLst>
              </a:tr>
              <a:tr h="0">
                <a:tc>
                  <a:txBody>
                    <a:bodyPr/>
                    <a:lstStyle/>
                    <a:p>
                      <a:pPr algn="ctr" fontAlgn="b"/>
                      <a:r>
                        <a:rPr lang="en-GB" sz="800" u="none" strike="noStrike"/>
                        <a:t>General Average</a:t>
                      </a:r>
                      <a:endParaRPr lang="en-GB" sz="800" b="1" i="0" u="none" strike="noStrike">
                        <a:latin typeface="+mn-lt"/>
                      </a:endParaRPr>
                    </a:p>
                  </a:txBody>
                  <a:tcPr marL="4447" marR="4447" marT="4447" marB="0" anchor="b"/>
                </a:tc>
                <a:tc>
                  <a:txBody>
                    <a:bodyPr/>
                    <a:lstStyle/>
                    <a:p>
                      <a:pPr algn="ctr" fontAlgn="b"/>
                      <a:r>
                        <a:rPr lang="en-GB" sz="800" u="none" strike="noStrike" dirty="0"/>
                        <a:t>62.6</a:t>
                      </a:r>
                      <a:endParaRPr lang="en-GB" sz="800" b="0" i="0" u="none" strike="noStrike" dirty="0">
                        <a:latin typeface="+mn-lt"/>
                      </a:endParaRPr>
                    </a:p>
                  </a:txBody>
                  <a:tcPr marL="4447" marR="4447" marT="4447" marB="0" anchor="b"/>
                </a:tc>
                <a:tc>
                  <a:txBody>
                    <a:bodyPr/>
                    <a:lstStyle/>
                    <a:p>
                      <a:pPr algn="ctr" fontAlgn="b"/>
                      <a:r>
                        <a:rPr lang="en-GB" sz="800" u="none" strike="noStrike"/>
                        <a:t> </a:t>
                      </a:r>
                      <a:endParaRPr lang="en-GB" sz="800" b="0" i="0" u="none" strike="noStrike">
                        <a:latin typeface="+mn-lt"/>
                      </a:endParaRPr>
                    </a:p>
                  </a:txBody>
                  <a:tcPr marL="4447" marR="4447" marT="4447" marB="0" anchor="b"/>
                </a:tc>
                <a:tc>
                  <a:txBody>
                    <a:bodyPr/>
                    <a:lstStyle/>
                    <a:p>
                      <a:pPr algn="ctr" fontAlgn="b"/>
                      <a:r>
                        <a:rPr lang="en-GB" sz="800" u="none" strike="noStrike"/>
                        <a:t> </a:t>
                      </a:r>
                      <a:endParaRPr lang="en-GB" sz="800" b="0" i="0" u="none" strike="noStrike">
                        <a:latin typeface="+mn-lt"/>
                      </a:endParaRPr>
                    </a:p>
                  </a:txBody>
                  <a:tcPr marL="4447" marR="4447" marT="4447" marB="0" anchor="b"/>
                </a:tc>
                <a:tc>
                  <a:txBody>
                    <a:bodyPr/>
                    <a:lstStyle/>
                    <a:p>
                      <a:pPr algn="ctr" fontAlgn="b"/>
                      <a:r>
                        <a:rPr lang="en-GB" sz="800" u="none" strike="noStrike" dirty="0"/>
                        <a:t>116.9</a:t>
                      </a:r>
                      <a:endParaRPr lang="en-GB" sz="800" b="0" i="0" u="none" strike="noStrike" dirty="0">
                        <a:latin typeface="+mn-lt"/>
                      </a:endParaRPr>
                    </a:p>
                  </a:txBody>
                  <a:tcPr marL="4447" marR="4447" marT="4447" marB="0" anchor="b"/>
                </a:tc>
                <a:tc>
                  <a:txBody>
                    <a:bodyPr/>
                    <a:lstStyle/>
                    <a:p>
                      <a:pPr algn="ctr" fontAlgn="b"/>
                      <a:endParaRPr lang="en-GB" sz="800" b="0" i="0" u="none" strike="noStrike">
                        <a:latin typeface="+mn-lt"/>
                      </a:endParaRPr>
                    </a:p>
                  </a:txBody>
                  <a:tcPr marL="4447" marR="4447" marT="4447" marB="0" anchor="b"/>
                </a:tc>
                <a:tc gridSpan="2">
                  <a:txBody>
                    <a:bodyPr/>
                    <a:lstStyle/>
                    <a:p>
                      <a:pPr algn="ctr"/>
                      <a:endParaRPr lang="en-GB"/>
                    </a:p>
                  </a:txBody>
                  <a:tcPr marL="4447" marR="4447" marT="4447" marB="0" anchor="b"/>
                </a:tc>
                <a:tc hMerge="1">
                  <a:txBody>
                    <a:bodyPr/>
                    <a:lstStyle/>
                    <a:p>
                      <a:pPr algn="l" fontAlgn="b"/>
                      <a:endParaRPr lang="en-GB" sz="800" b="0" i="0" u="none" strike="noStrike">
                        <a:latin typeface="+mn-lt"/>
                      </a:endParaRPr>
                    </a:p>
                  </a:txBody>
                  <a:tcPr marL="4447" marR="4447" marT="4447" marB="0" anchor="b"/>
                </a:tc>
                <a:tc>
                  <a:txBody>
                    <a:bodyPr/>
                    <a:lstStyle/>
                    <a:p>
                      <a:pPr algn="ctr" fontAlgn="b"/>
                      <a:r>
                        <a:rPr lang="en-GB" sz="800" u="none" strike="noStrike" dirty="0"/>
                        <a:t>168.1</a:t>
                      </a:r>
                      <a:endParaRPr lang="en-GB" sz="800" b="0" i="0" u="none" strike="noStrike" dirty="0">
                        <a:latin typeface="+mn-lt"/>
                      </a:endParaRPr>
                    </a:p>
                  </a:txBody>
                  <a:tcPr marL="4447" marR="4447" marT="4447" marB="0" anchor="b"/>
                </a:tc>
                <a:tc>
                  <a:txBody>
                    <a:bodyPr/>
                    <a:lstStyle/>
                    <a:p>
                      <a:pPr algn="ctr" fontAlgn="b"/>
                      <a:r>
                        <a:rPr lang="en-GB" sz="800" u="none" strike="noStrike"/>
                        <a:t> </a:t>
                      </a:r>
                      <a:endParaRPr lang="en-GB" sz="800" b="0" i="0" u="none" strike="noStrike">
                        <a:latin typeface="+mn-lt"/>
                      </a:endParaRPr>
                    </a:p>
                  </a:txBody>
                  <a:tcPr marL="4447" marR="4447" marT="4447" marB="0" anchor="b"/>
                </a:tc>
                <a:tc gridSpan="2">
                  <a:txBody>
                    <a:bodyPr/>
                    <a:lstStyle/>
                    <a:p>
                      <a:pPr algn="ctr" fontAlgn="b"/>
                      <a:r>
                        <a:rPr lang="en-GB" sz="800" u="none" strike="noStrike" dirty="0"/>
                        <a:t> </a:t>
                      </a:r>
                      <a:endParaRPr lang="en-GB" sz="800" b="0" i="0" u="none" strike="noStrike" dirty="0">
                        <a:latin typeface="+mn-lt"/>
                      </a:endParaRPr>
                    </a:p>
                  </a:txBody>
                  <a:tcPr marL="4447" marR="4447" marT="4447" marB="0" anchor="b"/>
                </a:tc>
                <a:tc hMerge="1">
                  <a:txBody>
                    <a:bodyPr/>
                    <a:lstStyle/>
                    <a:p>
                      <a:pPr algn="l" fontAlgn="b"/>
                      <a:endParaRPr lang="en-GB" sz="800" b="0" i="0" u="none" strike="noStrike">
                        <a:latin typeface="+mn-lt"/>
                      </a:endParaRPr>
                    </a:p>
                  </a:txBody>
                  <a:tcPr marL="4447" marR="4447" marT="4447" marB="0" anchor="b"/>
                </a:tc>
                <a:tc gridSpan="2">
                  <a:txBody>
                    <a:bodyPr/>
                    <a:lstStyle/>
                    <a:p>
                      <a:pPr algn="ctr" fontAlgn="b"/>
                      <a:r>
                        <a:rPr lang="en-GB" sz="800" u="none" strike="noStrike" dirty="0"/>
                        <a:t>254.1</a:t>
                      </a:r>
                      <a:endParaRPr lang="en-GB" sz="800" b="0" i="0" u="none" strike="noStrike" dirty="0">
                        <a:latin typeface="+mn-lt"/>
                      </a:endParaRPr>
                    </a:p>
                  </a:txBody>
                  <a:tcPr marL="4447" marR="4447" marT="4447" marB="0" anchor="b"/>
                </a:tc>
                <a:tc hMerge="1">
                  <a:txBody>
                    <a:bodyPr/>
                    <a:lstStyle/>
                    <a:p>
                      <a:endParaRPr lang="en-GB"/>
                    </a:p>
                  </a:txBody>
                  <a:tcPr/>
                </a:tc>
                <a:tc>
                  <a:txBody>
                    <a:bodyPr/>
                    <a:lstStyle/>
                    <a:p>
                      <a:pPr algn="ctr" fontAlgn="b"/>
                      <a:endParaRPr lang="en-GB" sz="800" b="0" i="0" u="none" strike="noStrike">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extLst>
                  <a:ext uri="{0D108BD9-81ED-4DB2-BD59-A6C34878D82A}">
                    <a16:rowId xmlns:a16="http://schemas.microsoft.com/office/drawing/2014/main" val="10015"/>
                  </a:ext>
                </a:extLst>
              </a:tr>
              <a:tr h="0">
                <a:tc>
                  <a:txBody>
                    <a:bodyPr/>
                    <a:lstStyle/>
                    <a:p>
                      <a:pPr algn="ctr" fontAlgn="b"/>
                      <a:r>
                        <a:rPr lang="en-GB" sz="800" u="none" strike="noStrike" dirty="0"/>
                        <a:t>Within Sample SD (SD </a:t>
                      </a:r>
                      <a:r>
                        <a:rPr lang="en-GB" sz="800" u="none" strike="noStrike" baseline="-25000" dirty="0"/>
                        <a:t>diff</a:t>
                      </a:r>
                      <a:r>
                        <a:rPr lang="en-GB" sz="800" u="none" strike="noStrike" dirty="0"/>
                        <a:t>) </a:t>
                      </a:r>
                      <a:endParaRPr lang="en-GB" sz="800" b="1" i="0" u="none" strike="noStrike" dirty="0">
                        <a:latin typeface="+mn-lt"/>
                      </a:endParaRPr>
                    </a:p>
                  </a:txBody>
                  <a:tcPr marL="4447" marR="4447" marT="4447" marB="0" anchor="b"/>
                </a:tc>
                <a:tc>
                  <a:txBody>
                    <a:bodyPr/>
                    <a:lstStyle/>
                    <a:p>
                      <a:pPr algn="ctr" fontAlgn="b"/>
                      <a:r>
                        <a:rPr lang="en-GB" sz="800" u="none" strike="noStrike" dirty="0"/>
                        <a:t>13.6</a:t>
                      </a:r>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26.7</a:t>
                      </a:r>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gridSpan="2">
                  <a:txBody>
                    <a:bodyPr/>
                    <a:lstStyle/>
                    <a:p>
                      <a:pPr algn="ctr"/>
                      <a:endParaRPr lang="en-GB" dirty="0"/>
                    </a:p>
                  </a:txBody>
                  <a:tcPr marL="4447" marR="4447" marT="4447" marB="0" anchor="b"/>
                </a:tc>
                <a:tc hMerge="1">
                  <a:txBody>
                    <a:bodyPr/>
                    <a:lstStyle/>
                    <a:p>
                      <a:pPr algn="l" fontAlgn="b"/>
                      <a:endParaRPr lang="en-GB" sz="800" b="0" i="0" u="none" strike="noStrike">
                        <a:latin typeface="+mn-lt"/>
                      </a:endParaRPr>
                    </a:p>
                  </a:txBody>
                  <a:tcPr marL="4447" marR="4447" marT="4447" marB="0" anchor="b"/>
                </a:tc>
                <a:tc>
                  <a:txBody>
                    <a:bodyPr/>
                    <a:lstStyle/>
                    <a:p>
                      <a:pPr algn="ctr" fontAlgn="b"/>
                      <a:r>
                        <a:rPr lang="en-GB" sz="800" u="none" strike="noStrike" dirty="0"/>
                        <a:t>25.1</a:t>
                      </a:r>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gridSpan="2">
                  <a:txBody>
                    <a:bodyPr/>
                    <a:lstStyle/>
                    <a:p>
                      <a:pPr algn="ctr" fontAlgn="b"/>
                      <a:r>
                        <a:rPr lang="en-GB" sz="800" u="none" strike="noStrike" dirty="0"/>
                        <a:t> </a:t>
                      </a:r>
                      <a:endParaRPr lang="en-GB" sz="800" b="0" i="0" u="none" strike="noStrike" dirty="0">
                        <a:latin typeface="+mn-lt"/>
                      </a:endParaRPr>
                    </a:p>
                  </a:txBody>
                  <a:tcPr marL="4447" marR="4447" marT="4447" marB="0" anchor="b"/>
                </a:tc>
                <a:tc hMerge="1">
                  <a:txBody>
                    <a:bodyPr/>
                    <a:lstStyle/>
                    <a:p>
                      <a:pPr algn="l" fontAlgn="b"/>
                      <a:endParaRPr lang="en-GB" sz="800" b="0" i="0" u="none" strike="noStrike">
                        <a:latin typeface="+mn-lt"/>
                      </a:endParaRPr>
                    </a:p>
                  </a:txBody>
                  <a:tcPr marL="4447" marR="4447" marT="4447" marB="0" anchor="b"/>
                </a:tc>
                <a:tc gridSpan="2">
                  <a:txBody>
                    <a:bodyPr/>
                    <a:lstStyle/>
                    <a:p>
                      <a:pPr algn="ctr" fontAlgn="b"/>
                      <a:r>
                        <a:rPr lang="en-GB" sz="800" u="none" strike="noStrike" dirty="0"/>
                        <a:t>27.6</a:t>
                      </a:r>
                      <a:endParaRPr lang="en-GB" sz="800" b="0" i="0" u="none" strike="noStrike" dirty="0">
                        <a:latin typeface="+mn-lt"/>
                      </a:endParaRPr>
                    </a:p>
                  </a:txBody>
                  <a:tcPr marL="4447" marR="4447" marT="4447" marB="0" anchor="b"/>
                </a:tc>
                <a:tc hMerge="1">
                  <a:txBody>
                    <a:bodyPr/>
                    <a:lstStyle/>
                    <a:p>
                      <a:endParaRPr lang="en-GB"/>
                    </a:p>
                  </a:txBody>
                  <a:tcPr/>
                </a:tc>
                <a:tc>
                  <a:txBody>
                    <a:bodyPr/>
                    <a:lstStyle/>
                    <a:p>
                      <a:pPr algn="ctr" fontAlgn="b"/>
                      <a:endParaRPr lang="en-GB" sz="800" b="0" i="0" u="none" strike="noStrike">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extLst>
                  <a:ext uri="{0D108BD9-81ED-4DB2-BD59-A6C34878D82A}">
                    <a16:rowId xmlns:a16="http://schemas.microsoft.com/office/drawing/2014/main" val="10016"/>
                  </a:ext>
                </a:extLst>
              </a:tr>
              <a:tr h="231243">
                <a:tc>
                  <a:txBody>
                    <a:bodyPr/>
                    <a:lstStyle/>
                    <a:p>
                      <a:pPr algn="ctr" fontAlgn="b"/>
                      <a:r>
                        <a:rPr lang="en-GB" sz="800" u="none" strike="noStrike" dirty="0"/>
                        <a:t>SD of sample </a:t>
                      </a:r>
                      <a:r>
                        <a:rPr lang="en-GB" sz="800" u="none" strike="noStrike" dirty="0" err="1"/>
                        <a:t>ave</a:t>
                      </a:r>
                      <a:endParaRPr lang="en-GB" sz="800" b="1" i="0" u="none" strike="noStrike" dirty="0">
                        <a:latin typeface="+mn-lt"/>
                      </a:endParaRPr>
                    </a:p>
                  </a:txBody>
                  <a:tcPr marL="4447" marR="4447" marT="4447" marB="0" anchor="b"/>
                </a:tc>
                <a:tc>
                  <a:txBody>
                    <a:bodyPr/>
                    <a:lstStyle/>
                    <a:p>
                      <a:pPr algn="ctr" fontAlgn="b"/>
                      <a:r>
                        <a:rPr lang="en-GB" sz="800" u="none" strike="noStrike" dirty="0"/>
                        <a:t>7.6</a:t>
                      </a:r>
                      <a:endParaRPr lang="en-GB" sz="800" b="0" i="0" u="none" strike="noStrike" dirty="0">
                        <a:latin typeface="+mn-lt"/>
                      </a:endParaRPr>
                    </a:p>
                  </a:txBody>
                  <a:tcPr marL="4447" marR="4447" marT="4447" marB="0" anchor="b"/>
                </a:tc>
                <a:tc>
                  <a:txBody>
                    <a:bodyPr/>
                    <a:lstStyle/>
                    <a:p>
                      <a:pPr algn="ctr" fontAlgn="b"/>
                      <a:endParaRPr lang="en-GB" sz="800" b="0" i="0" u="none" strike="noStrike">
                        <a:latin typeface="+mn-lt"/>
                      </a:endParaRPr>
                    </a:p>
                  </a:txBody>
                  <a:tcPr marL="4447" marR="4447" marT="4447" marB="0" anchor="b"/>
                </a:tc>
                <a:tc>
                  <a:txBody>
                    <a:bodyPr/>
                    <a:lstStyle/>
                    <a:p>
                      <a:pPr algn="ctr" fontAlgn="b"/>
                      <a:r>
                        <a:rPr lang="en-GB" sz="800" u="none" strike="noStrike"/>
                        <a:t> </a:t>
                      </a:r>
                      <a:endParaRPr lang="en-GB" sz="800" b="0" i="0" u="none" strike="noStrike">
                        <a:latin typeface="+mn-lt"/>
                      </a:endParaRPr>
                    </a:p>
                  </a:txBody>
                  <a:tcPr marL="4447" marR="4447" marT="4447" marB="0" anchor="b"/>
                </a:tc>
                <a:tc>
                  <a:txBody>
                    <a:bodyPr/>
                    <a:lstStyle/>
                    <a:p>
                      <a:pPr algn="ctr" fontAlgn="b"/>
                      <a:r>
                        <a:rPr lang="en-GB" sz="800" u="none" strike="noStrike" dirty="0"/>
                        <a:t>13.4</a:t>
                      </a:r>
                      <a:endParaRPr lang="en-GB" sz="800" b="0" i="0" u="none" strike="noStrike" dirty="0">
                        <a:latin typeface="+mn-lt"/>
                      </a:endParaRPr>
                    </a:p>
                  </a:txBody>
                  <a:tcPr marL="4447" marR="4447" marT="4447" marB="0" anchor="b"/>
                </a:tc>
                <a:tc>
                  <a:txBody>
                    <a:bodyPr/>
                    <a:lstStyle/>
                    <a:p>
                      <a:pPr algn="ctr" fontAlgn="b"/>
                      <a:endParaRPr lang="en-GB" sz="800" b="0" i="0" u="none" strike="noStrike">
                        <a:latin typeface="+mn-lt"/>
                      </a:endParaRPr>
                    </a:p>
                  </a:txBody>
                  <a:tcPr marL="4447" marR="4447" marT="4447" marB="0" anchor="b"/>
                </a:tc>
                <a:tc gridSpan="2">
                  <a:txBody>
                    <a:bodyPr/>
                    <a:lstStyle/>
                    <a:p>
                      <a:pPr algn="ctr"/>
                      <a:endParaRPr lang="en-GB"/>
                    </a:p>
                  </a:txBody>
                  <a:tcPr marL="4447" marR="4447" marT="4447" marB="0" anchor="b"/>
                </a:tc>
                <a:tc hMerge="1">
                  <a:txBody>
                    <a:bodyPr/>
                    <a:lstStyle/>
                    <a:p>
                      <a:pPr algn="l" fontAlgn="b"/>
                      <a:endParaRPr lang="en-GB" sz="800" b="0" i="0" u="none" strike="noStrike">
                        <a:latin typeface="+mn-lt"/>
                      </a:endParaRPr>
                    </a:p>
                  </a:txBody>
                  <a:tcPr marL="4447" marR="4447" marT="4447" marB="0" anchor="b"/>
                </a:tc>
                <a:tc>
                  <a:txBody>
                    <a:bodyPr/>
                    <a:lstStyle/>
                    <a:p>
                      <a:pPr algn="ctr" fontAlgn="b"/>
                      <a:r>
                        <a:rPr lang="en-GB" sz="800" u="none" strike="noStrike" dirty="0"/>
                        <a:t>15.9</a:t>
                      </a:r>
                      <a:endParaRPr lang="en-GB" sz="800" b="0" i="0" u="none" strike="noStrike" dirty="0">
                        <a:latin typeface="+mn-lt"/>
                      </a:endParaRPr>
                    </a:p>
                  </a:txBody>
                  <a:tcPr marL="4447" marR="4447" marT="4447" marB="0" anchor="b"/>
                </a:tc>
                <a:tc>
                  <a:txBody>
                    <a:bodyPr/>
                    <a:lstStyle/>
                    <a:p>
                      <a:pPr algn="ctr" fontAlgn="b"/>
                      <a:endParaRPr lang="en-GB" sz="800" b="0" i="0" u="none" strike="noStrike">
                        <a:latin typeface="+mn-lt"/>
                      </a:endParaRPr>
                    </a:p>
                  </a:txBody>
                  <a:tcPr marL="4447" marR="4447" marT="4447" marB="0" anchor="b"/>
                </a:tc>
                <a:tc gridSpan="2">
                  <a:txBody>
                    <a:bodyPr/>
                    <a:lstStyle/>
                    <a:p>
                      <a:pPr algn="ctr" fontAlgn="b"/>
                      <a:r>
                        <a:rPr lang="en-GB" sz="800" u="none" strike="noStrike"/>
                        <a:t> </a:t>
                      </a:r>
                      <a:endParaRPr lang="en-GB" sz="800" b="0" i="0" u="none" strike="noStrike">
                        <a:latin typeface="+mn-lt"/>
                      </a:endParaRPr>
                    </a:p>
                  </a:txBody>
                  <a:tcPr marL="4447" marR="4447" marT="4447" marB="0" anchor="b"/>
                </a:tc>
                <a:tc hMerge="1">
                  <a:txBody>
                    <a:bodyPr/>
                    <a:lstStyle/>
                    <a:p>
                      <a:pPr algn="l" fontAlgn="b"/>
                      <a:endParaRPr lang="en-GB" sz="800" b="0" i="0" u="none" strike="noStrike">
                        <a:latin typeface="+mn-lt"/>
                      </a:endParaRPr>
                    </a:p>
                  </a:txBody>
                  <a:tcPr marL="4447" marR="4447" marT="4447" marB="0" anchor="b"/>
                </a:tc>
                <a:tc gridSpan="2">
                  <a:txBody>
                    <a:bodyPr/>
                    <a:lstStyle/>
                    <a:p>
                      <a:pPr algn="ctr" fontAlgn="b"/>
                      <a:r>
                        <a:rPr lang="en-GB" sz="800" u="none" strike="noStrike" dirty="0"/>
                        <a:t>9.5</a:t>
                      </a:r>
                      <a:endParaRPr lang="en-GB" sz="800" b="0" i="0" u="none" strike="noStrike" dirty="0">
                        <a:latin typeface="+mn-lt"/>
                      </a:endParaRPr>
                    </a:p>
                  </a:txBody>
                  <a:tcPr marL="4447" marR="4447" marT="4447" marB="0" anchor="b"/>
                </a:tc>
                <a:tc hMerge="1">
                  <a:txBody>
                    <a:bodyPr/>
                    <a:lstStyle/>
                    <a:p>
                      <a:endParaRPr lang="en-GB"/>
                    </a:p>
                  </a:txBody>
                  <a:tcPr/>
                </a:tc>
                <a:tc>
                  <a:txBody>
                    <a:bodyPr/>
                    <a:lstStyle/>
                    <a:p>
                      <a:pPr algn="ctr" fontAlgn="b"/>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extLst>
                  <a:ext uri="{0D108BD9-81ED-4DB2-BD59-A6C34878D82A}">
                    <a16:rowId xmlns:a16="http://schemas.microsoft.com/office/drawing/2014/main" val="10017"/>
                  </a:ext>
                </a:extLst>
              </a:tr>
              <a:tr h="0">
                <a:tc>
                  <a:txBody>
                    <a:bodyPr/>
                    <a:lstStyle/>
                    <a:p>
                      <a:pPr algn="l" fontAlgn="b"/>
                      <a:r>
                        <a:rPr lang="en-GB" sz="800" u="none" strike="noStrike" dirty="0"/>
                        <a:t>1    Between sample SD</a:t>
                      </a:r>
                      <a:endParaRPr lang="en-GB" sz="800" b="1" i="0" u="none" strike="noStrike" dirty="0">
                        <a:latin typeface="+mn-lt"/>
                      </a:endParaRPr>
                    </a:p>
                  </a:txBody>
                  <a:tcPr marL="4447" marR="4447" marT="4447" marB="0" anchor="b"/>
                </a:tc>
                <a:tc>
                  <a:txBody>
                    <a:bodyPr/>
                    <a:lstStyle/>
                    <a:p>
                      <a:pPr algn="ctr" fontAlgn="b"/>
                      <a:r>
                        <a:rPr lang="en-GB" sz="800" u="none" strike="noStrike" dirty="0"/>
                        <a:t>7.6</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13.4</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gridSpan="2">
                  <a:txBody>
                    <a:bodyPr/>
                    <a:lstStyle/>
                    <a:p>
                      <a:pPr algn="ctr" fontAlgn="b"/>
                      <a:r>
                        <a:rPr lang="en-GB" sz="800" u="none" strike="noStrike" dirty="0"/>
                        <a:t> </a:t>
                      </a:r>
                      <a:endParaRPr lang="en-GB" sz="800" b="0" i="0" u="none" strike="noStrike" dirty="0">
                        <a:latin typeface="+mn-lt"/>
                      </a:endParaRPr>
                    </a:p>
                  </a:txBody>
                  <a:tcPr marL="4447" marR="4447" marT="4447" marB="0" anchor="b"/>
                </a:tc>
                <a:tc hMerge="1">
                  <a:txBody>
                    <a:bodyPr/>
                    <a:lstStyle/>
                    <a:p>
                      <a:pPr algn="l" fontAlgn="b"/>
                      <a:endParaRPr lang="en-GB" sz="800" b="0" i="0" u="none" strike="noStrike" dirty="0">
                        <a:latin typeface="+mn-lt"/>
                      </a:endParaRPr>
                    </a:p>
                  </a:txBody>
                  <a:tcPr marL="4447" marR="4447" marT="4447" marB="0" anchor="b"/>
                </a:tc>
                <a:tc>
                  <a:txBody>
                    <a:bodyPr/>
                    <a:lstStyle/>
                    <a:p>
                      <a:pPr algn="ctr" fontAlgn="b"/>
                      <a:r>
                        <a:rPr lang="en-GB" sz="800" u="none" strike="noStrike" dirty="0"/>
                        <a:t>15.9</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gridSpan="2">
                  <a:txBody>
                    <a:bodyPr/>
                    <a:lstStyle/>
                    <a:p>
                      <a:pPr algn="ctr" fontAlgn="b"/>
                      <a:r>
                        <a:rPr lang="en-GB" sz="800" u="none" strike="noStrike" dirty="0"/>
                        <a:t> </a:t>
                      </a:r>
                      <a:endParaRPr lang="en-GB" sz="800" b="0" i="0" u="none" strike="noStrike" dirty="0">
                        <a:latin typeface="+mn-lt"/>
                      </a:endParaRPr>
                    </a:p>
                  </a:txBody>
                  <a:tcPr marL="4447" marR="4447" marT="4447" marB="0" anchor="b"/>
                </a:tc>
                <a:tc hMerge="1">
                  <a:txBody>
                    <a:bodyPr/>
                    <a:lstStyle/>
                    <a:p>
                      <a:pPr algn="l" fontAlgn="b"/>
                      <a:endParaRPr lang="en-GB" sz="800" b="0" i="0" u="none" strike="noStrike" dirty="0">
                        <a:latin typeface="+mn-lt"/>
                      </a:endParaRPr>
                    </a:p>
                  </a:txBody>
                  <a:tcPr marL="4447" marR="4447" marT="4447" marB="0" anchor="b"/>
                </a:tc>
                <a:tc gridSpan="2">
                  <a:txBody>
                    <a:bodyPr/>
                    <a:lstStyle/>
                    <a:p>
                      <a:pPr algn="ctr" fontAlgn="b"/>
                      <a:r>
                        <a:rPr lang="en-GB" sz="800" u="none" strike="noStrike" dirty="0"/>
                        <a:t>9.5</a:t>
                      </a:r>
                      <a:endParaRPr lang="en-GB" sz="800" b="0" i="0" u="none" strike="noStrike" dirty="0">
                        <a:latin typeface="+mn-lt"/>
                      </a:endParaRPr>
                    </a:p>
                  </a:txBody>
                  <a:tcPr marL="4447" marR="4447" marT="4447" marB="0" anchor="b"/>
                </a:tc>
                <a:tc hMerge="1">
                  <a:txBody>
                    <a:bodyPr/>
                    <a:lstStyle/>
                    <a:p>
                      <a:endParaRPr lang="en-GB"/>
                    </a:p>
                  </a:txBody>
                  <a:tcPr/>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extLst>
                  <a:ext uri="{0D108BD9-81ED-4DB2-BD59-A6C34878D82A}">
                    <a16:rowId xmlns:a16="http://schemas.microsoft.com/office/drawing/2014/main" val="10018"/>
                  </a:ext>
                </a:extLst>
              </a:tr>
              <a:tr h="0">
                <a:tc>
                  <a:txBody>
                    <a:bodyPr/>
                    <a:lstStyle/>
                    <a:p>
                      <a:pPr algn="l" fontAlgn="b"/>
                      <a:r>
                        <a:rPr lang="en-GB" sz="800" u="none" strike="noStrike" dirty="0"/>
                        <a:t>enter  expected SD for this level</a:t>
                      </a:r>
                      <a:endParaRPr lang="en-GB" sz="800" b="1" i="0" u="none" strike="noStrike" dirty="0">
                        <a:latin typeface="+mn-lt"/>
                      </a:endParaRPr>
                    </a:p>
                  </a:txBody>
                  <a:tcPr marL="4447" marR="4447" marT="4447" marB="0" anchor="b"/>
                </a:tc>
                <a:tc>
                  <a:txBody>
                    <a:bodyPr/>
                    <a:lstStyle/>
                    <a:p>
                      <a:pPr algn="ctr" fontAlgn="b"/>
                      <a:r>
                        <a:rPr lang="en-GB" sz="800" u="none" strike="noStrike" dirty="0"/>
                        <a:t>9.4</a:t>
                      </a:r>
                      <a:endParaRPr lang="en-GB" sz="800" b="0" i="0" u="none" strike="noStrike" dirty="0">
                        <a:latin typeface="+mn-lt"/>
                      </a:endParaRPr>
                    </a:p>
                  </a:txBody>
                  <a:tcPr marL="4447" marR="4447" marT="4447" marB="0" anchor="b"/>
                </a:tc>
                <a:tc>
                  <a:txBody>
                    <a:bodyPr/>
                    <a:lstStyle/>
                    <a:p>
                      <a:pPr algn="ctr" fontAlgn="b"/>
                      <a:r>
                        <a:rPr lang="en-GB" sz="800" u="none" strike="noStrike"/>
                        <a:t> </a:t>
                      </a:r>
                      <a:endParaRPr lang="en-GB" sz="800" b="0" i="0" u="none" strike="noStrike">
                        <a:latin typeface="+mn-lt"/>
                      </a:endParaRPr>
                    </a:p>
                  </a:txBody>
                  <a:tcPr marL="4447" marR="4447" marT="4447" marB="0" anchor="b"/>
                </a:tc>
                <a:tc>
                  <a:txBody>
                    <a:bodyPr/>
                    <a:lstStyle/>
                    <a:p>
                      <a:pPr algn="ctr" fontAlgn="b"/>
                      <a:r>
                        <a:rPr lang="en-GB" sz="800" u="none" strike="noStrike"/>
                        <a:t> </a:t>
                      </a:r>
                      <a:endParaRPr lang="en-GB" sz="800" b="0" i="0" u="none" strike="noStrike">
                        <a:latin typeface="+mn-lt"/>
                      </a:endParaRPr>
                    </a:p>
                  </a:txBody>
                  <a:tcPr marL="4447" marR="4447" marT="4447" marB="0" anchor="b"/>
                </a:tc>
                <a:tc>
                  <a:txBody>
                    <a:bodyPr/>
                    <a:lstStyle/>
                    <a:p>
                      <a:pPr algn="ctr" fontAlgn="b"/>
                      <a:r>
                        <a:rPr lang="en-GB" sz="800" u="none" strike="noStrike" dirty="0"/>
                        <a:t>17.5</a:t>
                      </a:r>
                      <a:endParaRPr lang="en-GB" sz="800" b="0" i="0" u="none" strike="noStrike" dirty="0">
                        <a:latin typeface="+mn-lt"/>
                      </a:endParaRPr>
                    </a:p>
                  </a:txBody>
                  <a:tcPr marL="4447" marR="4447" marT="4447" marB="0" anchor="b"/>
                </a:tc>
                <a:tc>
                  <a:txBody>
                    <a:bodyPr/>
                    <a:lstStyle/>
                    <a:p>
                      <a:pPr algn="ctr" fontAlgn="b"/>
                      <a:r>
                        <a:rPr lang="en-GB" sz="800" u="none" strike="noStrike"/>
                        <a:t> </a:t>
                      </a:r>
                      <a:endParaRPr lang="en-GB" sz="800" b="0" i="0" u="none" strike="noStrike">
                        <a:latin typeface="+mn-lt"/>
                      </a:endParaRPr>
                    </a:p>
                  </a:txBody>
                  <a:tcPr marL="4447" marR="4447" marT="4447" marB="0" anchor="b"/>
                </a:tc>
                <a:tc gridSpan="2">
                  <a:txBody>
                    <a:bodyPr/>
                    <a:lstStyle/>
                    <a:p>
                      <a:pPr algn="ctr" fontAlgn="b"/>
                      <a:r>
                        <a:rPr lang="en-GB" sz="800" u="none" strike="noStrike"/>
                        <a:t> </a:t>
                      </a:r>
                      <a:endParaRPr lang="en-GB" sz="800" b="0" i="0" u="none" strike="noStrike">
                        <a:latin typeface="+mn-lt"/>
                      </a:endParaRPr>
                    </a:p>
                  </a:txBody>
                  <a:tcPr marL="4447" marR="4447" marT="4447" marB="0" anchor="b"/>
                </a:tc>
                <a:tc hMerge="1">
                  <a:txBody>
                    <a:bodyPr/>
                    <a:lstStyle/>
                    <a:p>
                      <a:pPr algn="l" fontAlgn="b"/>
                      <a:endParaRPr lang="en-GB" sz="800" b="0" i="0" u="none" strike="noStrike">
                        <a:latin typeface="+mn-lt"/>
                      </a:endParaRPr>
                    </a:p>
                  </a:txBody>
                  <a:tcPr marL="4447" marR="4447" marT="4447" marB="0" anchor="b"/>
                </a:tc>
                <a:tc>
                  <a:txBody>
                    <a:bodyPr/>
                    <a:lstStyle/>
                    <a:p>
                      <a:pPr algn="ctr" fontAlgn="b"/>
                      <a:r>
                        <a:rPr lang="en-GB" sz="800" u="none" strike="noStrike" dirty="0"/>
                        <a:t>25.2</a:t>
                      </a:r>
                      <a:endParaRPr lang="en-GB" sz="800" b="0" i="0" u="none" strike="noStrike" dirty="0">
                        <a:latin typeface="+mn-lt"/>
                      </a:endParaRPr>
                    </a:p>
                  </a:txBody>
                  <a:tcPr marL="4447" marR="4447" marT="4447" marB="0" anchor="b"/>
                </a:tc>
                <a:tc>
                  <a:txBody>
                    <a:bodyPr/>
                    <a:lstStyle/>
                    <a:p>
                      <a:pPr algn="ctr" fontAlgn="b"/>
                      <a:r>
                        <a:rPr lang="en-GB" sz="800" u="none" strike="noStrike"/>
                        <a:t> </a:t>
                      </a:r>
                      <a:endParaRPr lang="en-GB" sz="800" b="0" i="0" u="none" strike="noStrike">
                        <a:latin typeface="+mn-lt"/>
                      </a:endParaRPr>
                    </a:p>
                  </a:txBody>
                  <a:tcPr marL="4447" marR="4447" marT="4447" marB="0" anchor="b"/>
                </a:tc>
                <a:tc gridSpan="2">
                  <a:txBody>
                    <a:bodyPr/>
                    <a:lstStyle/>
                    <a:p>
                      <a:pPr algn="ctr" fontAlgn="b"/>
                      <a:r>
                        <a:rPr lang="en-GB" sz="800" u="none" strike="noStrike"/>
                        <a:t> </a:t>
                      </a:r>
                      <a:endParaRPr lang="en-GB" sz="800" b="0" i="0" u="none" strike="noStrike">
                        <a:latin typeface="+mn-lt"/>
                      </a:endParaRPr>
                    </a:p>
                  </a:txBody>
                  <a:tcPr marL="4447" marR="4447" marT="4447" marB="0" anchor="b"/>
                </a:tc>
                <a:tc hMerge="1">
                  <a:txBody>
                    <a:bodyPr/>
                    <a:lstStyle/>
                    <a:p>
                      <a:pPr algn="l" fontAlgn="b"/>
                      <a:endParaRPr lang="en-GB" sz="800" b="0" i="0" u="none" strike="noStrike">
                        <a:latin typeface="+mn-lt"/>
                      </a:endParaRPr>
                    </a:p>
                  </a:txBody>
                  <a:tcPr marL="4447" marR="4447" marT="4447" marB="0" anchor="b"/>
                </a:tc>
                <a:tc gridSpan="2">
                  <a:txBody>
                    <a:bodyPr/>
                    <a:lstStyle/>
                    <a:p>
                      <a:pPr algn="ctr" fontAlgn="b"/>
                      <a:r>
                        <a:rPr lang="en-GB" sz="800" u="none" strike="noStrike" dirty="0"/>
                        <a:t>38.1</a:t>
                      </a:r>
                      <a:endParaRPr lang="en-GB" sz="800" b="0" i="0" u="none" strike="noStrike" dirty="0">
                        <a:latin typeface="+mn-lt"/>
                      </a:endParaRPr>
                    </a:p>
                  </a:txBody>
                  <a:tcPr marL="4447" marR="4447" marT="4447" marB="0" anchor="b"/>
                </a:tc>
                <a:tc hMerge="1">
                  <a:txBody>
                    <a:bodyPr/>
                    <a:lstStyle/>
                    <a:p>
                      <a:endParaRPr lang="en-GB"/>
                    </a:p>
                  </a:txBody>
                  <a:tcPr/>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extLst>
                  <a:ext uri="{0D108BD9-81ED-4DB2-BD59-A6C34878D82A}">
                    <a16:rowId xmlns:a16="http://schemas.microsoft.com/office/drawing/2014/main" val="10019"/>
                  </a:ext>
                </a:extLst>
              </a:tr>
              <a:tr h="0">
                <a:tc>
                  <a:txBody>
                    <a:bodyPr/>
                    <a:lstStyle/>
                    <a:p>
                      <a:pPr algn="l" fontAlgn="b"/>
                      <a:r>
                        <a:rPr lang="en-GB" sz="800" u="none" strike="noStrike" dirty="0"/>
                        <a:t>2                 0.3*SD</a:t>
                      </a:r>
                      <a:endParaRPr lang="en-GB" sz="800" b="1" i="0" u="none" strike="noStrike" dirty="0">
                        <a:latin typeface="+mn-lt"/>
                      </a:endParaRPr>
                    </a:p>
                  </a:txBody>
                  <a:tcPr marL="4447" marR="4447" marT="4447" marB="0" anchor="b"/>
                </a:tc>
                <a:tc>
                  <a:txBody>
                    <a:bodyPr/>
                    <a:lstStyle/>
                    <a:p>
                      <a:pPr algn="ctr" fontAlgn="b"/>
                      <a:r>
                        <a:rPr lang="en-GB" sz="800" u="none" strike="noStrike" dirty="0"/>
                        <a:t>2.8</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5.2</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gridSpan="2">
                  <a:txBody>
                    <a:bodyPr/>
                    <a:lstStyle/>
                    <a:p>
                      <a:pPr algn="ctr" fontAlgn="b"/>
                      <a:r>
                        <a:rPr lang="en-GB" sz="800" u="none" strike="noStrike" dirty="0"/>
                        <a:t> </a:t>
                      </a:r>
                      <a:endParaRPr lang="en-GB" sz="800" b="0" i="0" u="none" strike="noStrike" dirty="0">
                        <a:latin typeface="+mn-lt"/>
                      </a:endParaRPr>
                    </a:p>
                  </a:txBody>
                  <a:tcPr marL="4447" marR="4447" marT="4447" marB="0" anchor="b"/>
                </a:tc>
                <a:tc hMerge="1">
                  <a:txBody>
                    <a:bodyPr/>
                    <a:lstStyle/>
                    <a:p>
                      <a:pPr algn="l" fontAlgn="b"/>
                      <a:endParaRPr lang="en-GB" sz="800" b="0" i="0" u="none" strike="noStrike">
                        <a:latin typeface="+mn-lt"/>
                      </a:endParaRPr>
                    </a:p>
                  </a:txBody>
                  <a:tcPr marL="4447" marR="4447" marT="4447" marB="0" anchor="b"/>
                </a:tc>
                <a:tc>
                  <a:txBody>
                    <a:bodyPr/>
                    <a:lstStyle/>
                    <a:p>
                      <a:pPr algn="ctr" fontAlgn="b"/>
                      <a:r>
                        <a:rPr lang="en-GB" sz="800" u="none" strike="noStrike" dirty="0"/>
                        <a:t>7.5</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gridSpan="2">
                  <a:txBody>
                    <a:bodyPr/>
                    <a:lstStyle/>
                    <a:p>
                      <a:pPr algn="ctr" fontAlgn="b"/>
                      <a:r>
                        <a:rPr lang="en-GB" sz="800" u="none" strike="noStrike" dirty="0"/>
                        <a:t> </a:t>
                      </a:r>
                      <a:endParaRPr lang="en-GB" sz="800" b="0" i="0" u="none" strike="noStrike" dirty="0">
                        <a:latin typeface="+mn-lt"/>
                      </a:endParaRPr>
                    </a:p>
                  </a:txBody>
                  <a:tcPr marL="4447" marR="4447" marT="4447" marB="0" anchor="b"/>
                </a:tc>
                <a:tc hMerge="1">
                  <a:txBody>
                    <a:bodyPr/>
                    <a:lstStyle/>
                    <a:p>
                      <a:pPr algn="l" fontAlgn="b"/>
                      <a:endParaRPr lang="en-GB" sz="800" b="0" i="0" u="none" strike="noStrike">
                        <a:latin typeface="+mn-lt"/>
                      </a:endParaRPr>
                    </a:p>
                  </a:txBody>
                  <a:tcPr marL="4447" marR="4447" marT="4447" marB="0" anchor="b"/>
                </a:tc>
                <a:tc gridSpan="2">
                  <a:txBody>
                    <a:bodyPr/>
                    <a:lstStyle/>
                    <a:p>
                      <a:pPr algn="ctr" fontAlgn="b"/>
                      <a:r>
                        <a:rPr lang="en-GB" sz="800" u="none" strike="noStrike" dirty="0"/>
                        <a:t>11.4</a:t>
                      </a:r>
                      <a:endParaRPr lang="en-GB" sz="800" b="0" i="0" u="none" strike="noStrike" dirty="0">
                        <a:latin typeface="+mn-lt"/>
                      </a:endParaRPr>
                    </a:p>
                  </a:txBody>
                  <a:tcPr marL="4447" marR="4447" marT="4447" marB="0" anchor="b"/>
                </a:tc>
                <a:tc hMerge="1">
                  <a:txBody>
                    <a:bodyPr/>
                    <a:lstStyle/>
                    <a:p>
                      <a:endParaRPr lang="en-GB"/>
                    </a:p>
                  </a:txBody>
                  <a:tcPr/>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extLst>
                  <a:ext uri="{0D108BD9-81ED-4DB2-BD59-A6C34878D82A}">
                    <a16:rowId xmlns:a16="http://schemas.microsoft.com/office/drawing/2014/main" val="10020"/>
                  </a:ext>
                </a:extLst>
              </a:tr>
              <a:tr h="0">
                <a:tc>
                  <a:txBody>
                    <a:bodyPr/>
                    <a:lstStyle/>
                    <a:p>
                      <a:pPr algn="ctr" fontAlgn="b"/>
                      <a:r>
                        <a:rPr lang="en-GB" sz="800" u="none" strike="noStrike" dirty="0"/>
                        <a:t>SD</a:t>
                      </a:r>
                      <a:r>
                        <a:rPr lang="en-GB" sz="800" u="none" strike="noStrike" baseline="30000" dirty="0"/>
                        <a:t>2</a:t>
                      </a:r>
                      <a:r>
                        <a:rPr lang="en-GB" sz="800" u="none" strike="noStrike" dirty="0"/>
                        <a:t> </a:t>
                      </a:r>
                      <a:r>
                        <a:rPr lang="en-GB" sz="800" u="none" strike="noStrike" baseline="-25000" dirty="0"/>
                        <a:t>allow</a:t>
                      </a:r>
                      <a:endParaRPr lang="en-GB" sz="800" b="1" i="0" u="none" strike="noStrike" dirty="0">
                        <a:latin typeface="+mn-lt"/>
                      </a:endParaRPr>
                    </a:p>
                  </a:txBody>
                  <a:tcPr marL="4447" marR="4447" marT="4447" marB="0" anchor="b"/>
                </a:tc>
                <a:tc>
                  <a:txBody>
                    <a:bodyPr/>
                    <a:lstStyle/>
                    <a:p>
                      <a:pPr algn="ctr" fontAlgn="b"/>
                      <a:r>
                        <a:rPr lang="en-GB" sz="800" u="none" strike="noStrike" dirty="0"/>
                        <a:t>7.9</a:t>
                      </a:r>
                      <a:endParaRPr lang="en-GB" sz="800" b="0" i="0" u="none" strike="noStrike" dirty="0">
                        <a:latin typeface="+mn-lt"/>
                      </a:endParaRPr>
                    </a:p>
                  </a:txBody>
                  <a:tcPr marL="4447" marR="4447" marT="4447" marB="0" anchor="b"/>
                </a:tc>
                <a:tc>
                  <a:txBody>
                    <a:bodyPr/>
                    <a:lstStyle/>
                    <a:p>
                      <a:pPr algn="ctr" fontAlgn="b"/>
                      <a:endParaRPr lang="en-GB" sz="800" b="0" i="0" u="none" strike="noStrike">
                        <a:latin typeface="+mn-lt"/>
                      </a:endParaRPr>
                    </a:p>
                  </a:txBody>
                  <a:tcPr marL="4447" marR="4447" marT="4447" marB="0" anchor="b"/>
                </a:tc>
                <a:tc>
                  <a:txBody>
                    <a:bodyPr/>
                    <a:lstStyle/>
                    <a:p>
                      <a:pPr algn="ctr" fontAlgn="b"/>
                      <a:endParaRPr lang="en-GB" sz="800" b="0" i="0" u="none" strike="noStrike">
                        <a:latin typeface="+mn-lt"/>
                      </a:endParaRPr>
                    </a:p>
                  </a:txBody>
                  <a:tcPr marL="4447" marR="4447" marT="4447" marB="0" anchor="b"/>
                </a:tc>
                <a:tc>
                  <a:txBody>
                    <a:bodyPr/>
                    <a:lstStyle/>
                    <a:p>
                      <a:pPr algn="ctr" fontAlgn="b"/>
                      <a:r>
                        <a:rPr lang="en-GB" sz="800" u="none" strike="noStrike" dirty="0"/>
                        <a:t>27.7</a:t>
                      </a:r>
                      <a:endParaRPr lang="en-GB" sz="800" b="0" i="0" u="none" strike="noStrike" dirty="0">
                        <a:latin typeface="+mn-lt"/>
                      </a:endParaRPr>
                    </a:p>
                  </a:txBody>
                  <a:tcPr marL="4447" marR="4447" marT="4447" marB="0" anchor="b"/>
                </a:tc>
                <a:tc>
                  <a:txBody>
                    <a:bodyPr/>
                    <a:lstStyle/>
                    <a:p>
                      <a:pPr algn="ctr" fontAlgn="b"/>
                      <a:endParaRPr lang="en-GB" sz="800" b="0" i="0" u="none" strike="noStrike">
                        <a:latin typeface="+mn-lt"/>
                      </a:endParaRPr>
                    </a:p>
                  </a:txBody>
                  <a:tcPr marL="4447" marR="4447" marT="4447" marB="0" anchor="b"/>
                </a:tc>
                <a:tc gridSpan="2">
                  <a:txBody>
                    <a:bodyPr/>
                    <a:lstStyle/>
                    <a:p>
                      <a:pPr algn="ctr"/>
                      <a:endParaRPr lang="en-GB"/>
                    </a:p>
                  </a:txBody>
                  <a:tcPr marL="4447" marR="4447" marT="4447" marB="0" anchor="b"/>
                </a:tc>
                <a:tc hMerge="1">
                  <a:txBody>
                    <a:bodyPr/>
                    <a:lstStyle/>
                    <a:p>
                      <a:pPr algn="l" fontAlgn="b"/>
                      <a:endParaRPr lang="en-GB" sz="800" b="0" i="0" u="none" strike="noStrike">
                        <a:latin typeface="+mn-lt"/>
                      </a:endParaRPr>
                    </a:p>
                  </a:txBody>
                  <a:tcPr marL="4447" marR="4447" marT="4447" marB="0" anchor="b"/>
                </a:tc>
                <a:tc>
                  <a:txBody>
                    <a:bodyPr/>
                    <a:lstStyle/>
                    <a:p>
                      <a:pPr algn="ctr" fontAlgn="b"/>
                      <a:r>
                        <a:rPr lang="en-GB" sz="800" u="none" strike="noStrike" dirty="0"/>
                        <a:t>57.2</a:t>
                      </a:r>
                      <a:endParaRPr lang="en-GB" sz="800" b="0" i="0" u="none" strike="noStrike" dirty="0">
                        <a:latin typeface="+mn-lt"/>
                      </a:endParaRPr>
                    </a:p>
                  </a:txBody>
                  <a:tcPr marL="4447" marR="4447" marT="4447" marB="0" anchor="b"/>
                </a:tc>
                <a:tc>
                  <a:txBody>
                    <a:bodyPr/>
                    <a:lstStyle/>
                    <a:p>
                      <a:pPr algn="ctr" fontAlgn="b"/>
                      <a:endParaRPr lang="en-GB" sz="800" b="0" i="0" u="none" strike="noStrike">
                        <a:latin typeface="+mn-lt"/>
                      </a:endParaRPr>
                    </a:p>
                  </a:txBody>
                  <a:tcPr marL="4447" marR="4447" marT="4447" marB="0" anchor="b"/>
                </a:tc>
                <a:tc gridSpan="2">
                  <a:txBody>
                    <a:bodyPr/>
                    <a:lstStyle/>
                    <a:p>
                      <a:pPr algn="ctr"/>
                      <a:endParaRPr lang="en-GB"/>
                    </a:p>
                  </a:txBody>
                  <a:tcPr marL="4447" marR="4447" marT="4447" marB="0" anchor="b"/>
                </a:tc>
                <a:tc hMerge="1">
                  <a:txBody>
                    <a:bodyPr/>
                    <a:lstStyle/>
                    <a:p>
                      <a:pPr algn="l" fontAlgn="b"/>
                      <a:endParaRPr lang="en-GB" sz="800" b="0" i="0" u="none" strike="noStrike">
                        <a:latin typeface="+mn-lt"/>
                      </a:endParaRPr>
                    </a:p>
                  </a:txBody>
                  <a:tcPr marL="4447" marR="4447" marT="4447" marB="0" anchor="b"/>
                </a:tc>
                <a:tc gridSpan="2">
                  <a:txBody>
                    <a:bodyPr/>
                    <a:lstStyle/>
                    <a:p>
                      <a:pPr algn="ctr" fontAlgn="b"/>
                      <a:r>
                        <a:rPr lang="en-GB" sz="800" u="none" strike="noStrike" dirty="0"/>
                        <a:t>130.8</a:t>
                      </a:r>
                      <a:endParaRPr lang="en-GB" sz="800" b="0" i="0" u="none" strike="noStrike" dirty="0">
                        <a:latin typeface="+mn-lt"/>
                      </a:endParaRPr>
                    </a:p>
                  </a:txBody>
                  <a:tcPr marL="4447" marR="4447" marT="4447" marB="0" anchor="b"/>
                </a:tc>
                <a:tc hMerge="1">
                  <a:txBody>
                    <a:bodyPr/>
                    <a:lstStyle/>
                    <a:p>
                      <a:endParaRPr lang="en-GB"/>
                    </a:p>
                  </a:txBody>
                  <a:tcPr/>
                </a:tc>
                <a:tc>
                  <a:txBody>
                    <a:bodyPr/>
                    <a:lstStyle/>
                    <a:p>
                      <a:pPr algn="ctr" fontAlgn="b"/>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extLst>
                  <a:ext uri="{0D108BD9-81ED-4DB2-BD59-A6C34878D82A}">
                    <a16:rowId xmlns:a16="http://schemas.microsoft.com/office/drawing/2014/main" val="10021"/>
                  </a:ext>
                </a:extLst>
              </a:tr>
              <a:tr h="0">
                <a:tc>
                  <a:txBody>
                    <a:bodyPr/>
                    <a:lstStyle/>
                    <a:p>
                      <a:pPr algn="l" fontAlgn="b"/>
                      <a:r>
                        <a:rPr lang="en-GB" sz="800" u="none" strike="noStrike" dirty="0"/>
                        <a:t>3                    √C</a:t>
                      </a:r>
                      <a:endParaRPr lang="en-GB" sz="800" b="1" i="0" u="none" strike="noStrike" dirty="0">
                        <a:latin typeface="+mn-lt"/>
                      </a:endParaRPr>
                    </a:p>
                  </a:txBody>
                  <a:tcPr marL="4447" marR="4447" marT="4447" marB="0" anchor="b"/>
                </a:tc>
                <a:tc>
                  <a:txBody>
                    <a:bodyPr/>
                    <a:lstStyle/>
                    <a:p>
                      <a:pPr algn="ctr" fontAlgn="b"/>
                      <a:r>
                        <a:rPr lang="en-GB" sz="800" u="none" strike="noStrike" dirty="0"/>
                        <a:t>14.2</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27.8</a:t>
                      </a:r>
                      <a:endParaRPr lang="en-GB" sz="800" b="0" i="0" u="none" strike="noStrike" dirty="0">
                        <a:latin typeface="+mn-lt"/>
                      </a:endParaRPr>
                    </a:p>
                  </a:txBody>
                  <a:tcPr marL="4447" marR="4447" marT="4447" marB="0" anchor="b"/>
                </a:tc>
                <a:tc>
                  <a:txBody>
                    <a:bodyPr/>
                    <a:lstStyle/>
                    <a:p>
                      <a:pPr algn="ctr" fontAlgn="b"/>
                      <a:r>
                        <a:rPr lang="en-GB" sz="800" u="none" strike="noStrike"/>
                        <a:t> </a:t>
                      </a:r>
                      <a:endParaRPr lang="en-GB" sz="800" b="0" i="0" u="none" strike="noStrike">
                        <a:latin typeface="+mn-lt"/>
                      </a:endParaRPr>
                    </a:p>
                  </a:txBody>
                  <a:tcPr marL="4447" marR="4447" marT="4447" marB="0" anchor="b"/>
                </a:tc>
                <a:tc gridSpan="2">
                  <a:txBody>
                    <a:bodyPr/>
                    <a:lstStyle/>
                    <a:p>
                      <a:pPr algn="ctr" fontAlgn="b"/>
                      <a:r>
                        <a:rPr lang="en-GB" sz="800" u="none" strike="noStrike"/>
                        <a:t> </a:t>
                      </a:r>
                      <a:endParaRPr lang="en-GB" sz="800" b="0" i="0" u="none" strike="noStrike">
                        <a:latin typeface="+mn-lt"/>
                      </a:endParaRPr>
                    </a:p>
                  </a:txBody>
                  <a:tcPr marL="4447" marR="4447" marT="4447" marB="0" anchor="b"/>
                </a:tc>
                <a:tc hMerge="1">
                  <a:txBody>
                    <a:bodyPr/>
                    <a:lstStyle/>
                    <a:p>
                      <a:pPr algn="l" fontAlgn="b"/>
                      <a:endParaRPr lang="en-GB" sz="800" b="0" i="0" u="none" strike="noStrike">
                        <a:latin typeface="+mn-lt"/>
                      </a:endParaRPr>
                    </a:p>
                  </a:txBody>
                  <a:tcPr marL="4447" marR="4447" marT="4447" marB="0" anchor="b"/>
                </a:tc>
                <a:tc>
                  <a:txBody>
                    <a:bodyPr/>
                    <a:lstStyle/>
                    <a:p>
                      <a:pPr algn="ctr" fontAlgn="b"/>
                      <a:r>
                        <a:rPr lang="en-GB" sz="800" u="none" strike="noStrike" dirty="0"/>
                        <a:t>27.3</a:t>
                      </a:r>
                      <a:endParaRPr lang="en-GB" sz="800" b="0" i="0" u="none" strike="noStrike" dirty="0">
                        <a:latin typeface="+mn-lt"/>
                      </a:endParaRPr>
                    </a:p>
                  </a:txBody>
                  <a:tcPr marL="4447" marR="4447" marT="4447" marB="0" anchor="b"/>
                </a:tc>
                <a:tc>
                  <a:txBody>
                    <a:bodyPr/>
                    <a:lstStyle/>
                    <a:p>
                      <a:pPr algn="ctr" fontAlgn="b"/>
                      <a:r>
                        <a:rPr lang="en-GB" sz="800" u="none" strike="noStrike"/>
                        <a:t> </a:t>
                      </a:r>
                      <a:endParaRPr lang="en-GB" sz="800" b="0" i="0" u="none" strike="noStrike">
                        <a:latin typeface="+mn-lt"/>
                      </a:endParaRPr>
                    </a:p>
                  </a:txBody>
                  <a:tcPr marL="4447" marR="4447" marT="4447" marB="0" anchor="b"/>
                </a:tc>
                <a:tc gridSpan="2">
                  <a:txBody>
                    <a:bodyPr/>
                    <a:lstStyle/>
                    <a:p>
                      <a:pPr algn="ctr" fontAlgn="b"/>
                      <a:r>
                        <a:rPr lang="en-GB" sz="800" u="none" strike="noStrike"/>
                        <a:t> </a:t>
                      </a:r>
                      <a:endParaRPr lang="en-GB" sz="800" b="0" i="0" u="none" strike="noStrike">
                        <a:latin typeface="+mn-lt"/>
                      </a:endParaRPr>
                    </a:p>
                  </a:txBody>
                  <a:tcPr marL="4447" marR="4447" marT="4447" marB="0" anchor="b"/>
                </a:tc>
                <a:tc hMerge="1">
                  <a:txBody>
                    <a:bodyPr/>
                    <a:lstStyle/>
                    <a:p>
                      <a:pPr algn="l" fontAlgn="b"/>
                      <a:endParaRPr lang="en-GB" sz="800" b="0" i="0" u="none" strike="noStrike">
                        <a:latin typeface="+mn-lt"/>
                      </a:endParaRPr>
                    </a:p>
                  </a:txBody>
                  <a:tcPr marL="4447" marR="4447" marT="4447" marB="0" anchor="b"/>
                </a:tc>
                <a:tc gridSpan="2">
                  <a:txBody>
                    <a:bodyPr/>
                    <a:lstStyle/>
                    <a:p>
                      <a:pPr algn="ctr" fontAlgn="b"/>
                      <a:r>
                        <a:rPr lang="en-GB" sz="800" u="none" strike="noStrike" dirty="0"/>
                        <a:t>31.9</a:t>
                      </a:r>
                      <a:endParaRPr lang="en-GB" sz="800" b="0" i="0" u="none" strike="noStrike" dirty="0">
                        <a:latin typeface="+mn-lt"/>
                      </a:endParaRPr>
                    </a:p>
                  </a:txBody>
                  <a:tcPr marL="4447" marR="4447" marT="4447" marB="0" anchor="b"/>
                </a:tc>
                <a:tc hMerge="1">
                  <a:txBody>
                    <a:bodyPr/>
                    <a:lstStyle/>
                    <a:p>
                      <a:endParaRPr lang="en-GB"/>
                    </a:p>
                  </a:txBody>
                  <a:tcPr/>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extLst>
                  <a:ext uri="{0D108BD9-81ED-4DB2-BD59-A6C34878D82A}">
                    <a16:rowId xmlns:a16="http://schemas.microsoft.com/office/drawing/2014/main" val="10022"/>
                  </a:ext>
                </a:extLst>
              </a:tr>
              <a:tr h="0">
                <a:tc>
                  <a:txBody>
                    <a:bodyPr/>
                    <a:lstStyle/>
                    <a:p>
                      <a:pPr algn="ctr" fontAlgn="b"/>
                      <a:r>
                        <a:rPr lang="en-GB" sz="800" u="none" strike="noStrike" dirty="0"/>
                        <a:t> </a:t>
                      </a:r>
                      <a:endParaRPr lang="en-GB" sz="800" b="1"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tc gridSpan="2">
                  <a:txBody>
                    <a:bodyPr/>
                    <a:lstStyle/>
                    <a:p>
                      <a:pPr algn="ctr"/>
                      <a:endParaRPr lang="en-GB" dirty="0"/>
                    </a:p>
                  </a:txBody>
                  <a:tcPr marL="4447" marR="4447" marT="4447" marB="0" anchor="b"/>
                </a:tc>
                <a:tc hMerge="1">
                  <a:txBody>
                    <a:bodyPr/>
                    <a:lstStyle/>
                    <a:p>
                      <a:pPr algn="l" fontAlgn="b"/>
                      <a:endParaRPr lang="en-GB" sz="800" b="0" i="0" u="none" strike="noStrike">
                        <a:latin typeface="+mn-lt"/>
                      </a:endParaRPr>
                    </a:p>
                  </a:txBody>
                  <a:tcPr marL="4447" marR="4447" marT="4447" marB="0" anchor="b"/>
                </a:tc>
                <a:tc>
                  <a:txBody>
                    <a:bodyPr/>
                    <a:lstStyle/>
                    <a:p>
                      <a:pPr algn="ctr" fontAlgn="b"/>
                      <a:endParaRPr lang="en-GB" sz="800" b="0" i="0" u="none" strike="noStrike">
                        <a:latin typeface="+mn-lt"/>
                      </a:endParaRPr>
                    </a:p>
                  </a:txBody>
                  <a:tcPr marL="4447" marR="4447" marT="4447" marB="0" anchor="b"/>
                </a:tc>
                <a:tc>
                  <a:txBody>
                    <a:bodyPr/>
                    <a:lstStyle/>
                    <a:p>
                      <a:pPr algn="ctr" fontAlgn="b"/>
                      <a:endParaRPr lang="en-GB" sz="800" b="0" i="0" u="none" strike="noStrike">
                        <a:latin typeface="+mn-lt"/>
                      </a:endParaRPr>
                    </a:p>
                  </a:txBody>
                  <a:tcPr marL="4447" marR="4447" marT="4447" marB="0" anchor="b"/>
                </a:tc>
                <a:tc gridSpan="2">
                  <a:txBody>
                    <a:bodyPr/>
                    <a:lstStyle/>
                    <a:p>
                      <a:pPr algn="ctr"/>
                      <a:endParaRPr lang="en-GB"/>
                    </a:p>
                  </a:txBody>
                  <a:tcPr marL="4447" marR="4447" marT="4447" marB="0" anchor="b"/>
                </a:tc>
                <a:tc hMerge="1">
                  <a:txBody>
                    <a:bodyPr/>
                    <a:lstStyle/>
                    <a:p>
                      <a:pPr algn="l" fontAlgn="b"/>
                      <a:endParaRPr lang="en-GB" sz="800" b="0" i="0" u="none" strike="noStrike">
                        <a:latin typeface="+mn-lt"/>
                      </a:endParaRPr>
                    </a:p>
                  </a:txBody>
                  <a:tcPr marL="4447" marR="4447" marT="4447" marB="0" anchor="b"/>
                </a:tc>
                <a:tc gridSpan="2">
                  <a:txBody>
                    <a:bodyPr/>
                    <a:lstStyle/>
                    <a:p>
                      <a:pPr algn="ctr" fontAlgn="b"/>
                      <a:endParaRPr lang="en-GB" sz="800" b="0" i="0" u="none" strike="noStrike">
                        <a:latin typeface="+mn-lt"/>
                      </a:endParaRPr>
                    </a:p>
                  </a:txBody>
                  <a:tcPr marL="4447" marR="4447" marT="4447" marB="0" anchor="b"/>
                </a:tc>
                <a:tc hMerge="1">
                  <a:txBody>
                    <a:bodyPr/>
                    <a:lstStyle/>
                    <a:p>
                      <a:endParaRPr lang="en-GB"/>
                    </a:p>
                  </a:txBody>
                  <a:tcPr/>
                </a:tc>
                <a:tc>
                  <a:txBody>
                    <a:bodyPr/>
                    <a:lstStyle/>
                    <a:p>
                      <a:pPr algn="ctr" fontAlgn="b"/>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extLst>
                  <a:ext uri="{0D108BD9-81ED-4DB2-BD59-A6C34878D82A}">
                    <a16:rowId xmlns:a16="http://schemas.microsoft.com/office/drawing/2014/main" val="10023"/>
                  </a:ext>
                </a:extLst>
              </a:tr>
              <a:tr h="0">
                <a:tc>
                  <a:txBody>
                    <a:bodyPr/>
                    <a:lstStyle/>
                    <a:p>
                      <a:pPr algn="ctr" fontAlgn="b"/>
                      <a:endParaRPr lang="en-GB" sz="800" b="1" i="0" u="none" strike="noStrike" dirty="0">
                        <a:latin typeface="+mn-lt"/>
                      </a:endParaRPr>
                    </a:p>
                  </a:txBody>
                  <a:tcPr marL="4447" marR="4447" marT="4447" marB="0" anchor="b"/>
                </a:tc>
                <a:tc>
                  <a:txBody>
                    <a:bodyPr/>
                    <a:lstStyle/>
                    <a:p>
                      <a:pPr algn="ctr" fontAlgn="b"/>
                      <a:r>
                        <a:rPr lang="en-GB" sz="800" u="none" strike="noStrike"/>
                        <a:t> </a:t>
                      </a:r>
                      <a:endParaRPr lang="en-GB" sz="800" b="0" i="0" u="none" strike="noStrike">
                        <a:latin typeface="+mn-lt"/>
                      </a:endParaRPr>
                    </a:p>
                  </a:txBody>
                  <a:tcPr marL="4447" marR="4447" marT="4447" marB="0" anchor="b"/>
                </a:tc>
                <a:tc>
                  <a:txBody>
                    <a:bodyPr/>
                    <a:lstStyle/>
                    <a:p>
                      <a:pPr algn="ctr" fontAlgn="b"/>
                      <a:endParaRPr lang="en-GB" sz="800" b="0" i="0" u="none" strike="noStrike">
                        <a:latin typeface="+mn-lt"/>
                      </a:endParaRPr>
                    </a:p>
                  </a:txBody>
                  <a:tcPr marL="4447" marR="4447" marT="4447" marB="0" anchor="b"/>
                </a:tc>
                <a:tc gridSpan="6">
                  <a:txBody>
                    <a:bodyPr/>
                    <a:lstStyle/>
                    <a:p>
                      <a:pPr algn="ctr" fontAlgn="b"/>
                      <a:r>
                        <a:rPr lang="en-GB" sz="800" u="none" strike="noStrike" dirty="0"/>
                        <a:t>Between sample SD (1) must be &lt; 0.3</a:t>
                      </a:r>
                      <a:r>
                        <a:rPr lang="en-GB" sz="800" u="none" strike="noStrike" baseline="0" dirty="0"/>
                        <a:t> x </a:t>
                      </a:r>
                      <a:r>
                        <a:rPr lang="en-GB" sz="800" u="none" strike="noStrike" dirty="0"/>
                        <a:t>SD (2) or √c (3)</a:t>
                      </a:r>
                      <a:endParaRPr lang="en-GB" sz="800" b="1" i="0" u="none" strike="noStrike" dirty="0">
                        <a:latin typeface="+mn-lt"/>
                      </a:endParaRPr>
                    </a:p>
                  </a:txBody>
                  <a:tcPr marL="4447" marR="4447" marT="4447"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endParaRPr lang="en-GB" sz="800" b="0" i="0" u="none" strike="noStrike" dirty="0">
                        <a:latin typeface="+mn-lt"/>
                      </a:endParaRPr>
                    </a:p>
                  </a:txBody>
                  <a:tcPr marL="4447" marR="4447" marT="4447" marB="0" anchor="b"/>
                </a:tc>
                <a:tc gridSpan="2">
                  <a:txBody>
                    <a:bodyPr/>
                    <a:lstStyle/>
                    <a:p>
                      <a:pPr algn="ctr"/>
                      <a:endParaRPr lang="en-GB" dirty="0"/>
                    </a:p>
                  </a:txBody>
                  <a:tcPr marL="4447" marR="4447" marT="4447" marB="0" anchor="b"/>
                </a:tc>
                <a:tc hMerge="1">
                  <a:txBody>
                    <a:bodyPr/>
                    <a:lstStyle/>
                    <a:p>
                      <a:pPr algn="l" fontAlgn="b"/>
                      <a:endParaRPr lang="en-GB" sz="800" b="0" i="0" u="none" strike="noStrike">
                        <a:latin typeface="+mn-lt"/>
                      </a:endParaRPr>
                    </a:p>
                  </a:txBody>
                  <a:tcPr marL="4447" marR="4447" marT="4447" marB="0" anchor="b"/>
                </a:tc>
                <a:tc gridSpan="2">
                  <a:txBody>
                    <a:bodyPr/>
                    <a:lstStyle/>
                    <a:p>
                      <a:pPr algn="ctr" fontAlgn="b"/>
                      <a:endParaRPr lang="en-GB" sz="800" b="0" i="0" u="none" strike="noStrike" dirty="0">
                        <a:latin typeface="+mn-lt"/>
                      </a:endParaRPr>
                    </a:p>
                  </a:txBody>
                  <a:tcPr marL="4447" marR="4447" marT="4447" marB="0" anchor="b"/>
                </a:tc>
                <a:tc hMerge="1">
                  <a:txBody>
                    <a:bodyPr/>
                    <a:lstStyle/>
                    <a:p>
                      <a:endParaRPr lang="en-GB"/>
                    </a:p>
                  </a:txBody>
                  <a:tcPr/>
                </a:tc>
                <a:tc>
                  <a:txBody>
                    <a:bodyPr/>
                    <a:lstStyle/>
                    <a:p>
                      <a:pPr algn="ctr" fontAlgn="b"/>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extLst>
                  <a:ext uri="{0D108BD9-81ED-4DB2-BD59-A6C34878D82A}">
                    <a16:rowId xmlns:a16="http://schemas.microsoft.com/office/drawing/2014/main" val="10024"/>
                  </a:ext>
                </a:extLst>
              </a:tr>
              <a:tr h="218903">
                <a:tc>
                  <a:txBody>
                    <a:bodyPr/>
                    <a:lstStyle/>
                    <a:p>
                      <a:pPr algn="ctr" fontAlgn="b"/>
                      <a:endParaRPr lang="en-GB" sz="800" b="1" i="0" u="none" strike="noStrike" dirty="0">
                        <a:latin typeface="+mn-lt"/>
                      </a:endParaRPr>
                    </a:p>
                  </a:txBody>
                  <a:tcPr marL="4447" marR="4447" marT="4447" marB="0" anchor="b"/>
                </a:tc>
                <a:tc>
                  <a:txBody>
                    <a:bodyPr/>
                    <a:lstStyle/>
                    <a:p>
                      <a:pPr algn="ctr" fontAlgn="b"/>
                      <a:r>
                        <a:rPr lang="en-GB" sz="800" u="none" strike="noStrike"/>
                        <a:t> </a:t>
                      </a:r>
                      <a:endParaRPr lang="en-GB" sz="800" b="0" i="0" u="none" strike="noStrike">
                        <a:latin typeface="+mn-lt"/>
                      </a:endParaRPr>
                    </a:p>
                  </a:txBody>
                  <a:tcPr marL="4447" marR="4447" marT="4447" marB="0" anchor="b"/>
                </a:tc>
                <a:tc>
                  <a:txBody>
                    <a:bodyPr/>
                    <a:lstStyle/>
                    <a:p>
                      <a:pPr algn="ctr" fontAlgn="b"/>
                      <a:endParaRPr lang="en-GB" sz="800" b="0" i="0" u="none" strike="noStrike">
                        <a:latin typeface="+mn-lt"/>
                      </a:endParaRPr>
                    </a:p>
                  </a:txBody>
                  <a:tcPr marL="4447" marR="4447" marT="4447" marB="0" anchor="b"/>
                </a:tc>
                <a:tc gridSpan="4">
                  <a:txBody>
                    <a:bodyPr/>
                    <a:lstStyle/>
                    <a:p>
                      <a:pPr algn="ctr" fontAlgn="b"/>
                      <a:r>
                        <a:rPr lang="en-GB" sz="800" u="none" strike="noStrike" dirty="0"/>
                        <a:t>SD </a:t>
                      </a:r>
                      <a:r>
                        <a:rPr lang="en-GB" sz="800" u="none" strike="noStrike" baseline="30000" dirty="0"/>
                        <a:t>2 </a:t>
                      </a:r>
                      <a:r>
                        <a:rPr lang="en-GB" sz="800" u="none" strike="noStrike" baseline="-25000" dirty="0"/>
                        <a:t>allow</a:t>
                      </a:r>
                      <a:r>
                        <a:rPr lang="en-GB" sz="800" u="none" strike="noStrike" dirty="0"/>
                        <a:t> = (0.3 x SD)</a:t>
                      </a:r>
                      <a:r>
                        <a:rPr lang="en-GB" sz="800" u="none" strike="noStrike" baseline="30000" dirty="0"/>
                        <a:t>2</a:t>
                      </a:r>
                      <a:r>
                        <a:rPr lang="en-GB" sz="800" u="none" strike="noStrike" baseline="-25000" dirty="0"/>
                        <a:t> </a:t>
                      </a:r>
                      <a:endParaRPr lang="en-GB" sz="800" b="0" i="0" u="none" strike="noStrike" dirty="0">
                        <a:latin typeface="+mn-lt"/>
                      </a:endParaRPr>
                    </a:p>
                  </a:txBody>
                  <a:tcPr marL="4447" marR="4447" marT="4447" marB="0" anchor="b"/>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endParaRPr lang="en-GB" sz="800" b="0" i="0" u="none" strike="noStrike">
                        <a:latin typeface="+mn-lt"/>
                      </a:endParaRPr>
                    </a:p>
                  </a:txBody>
                  <a:tcPr marL="4447" marR="4447" marT="4447" marB="0" anchor="b"/>
                </a:tc>
                <a:tc gridSpan="4">
                  <a:txBody>
                    <a:bodyPr/>
                    <a:lstStyle/>
                    <a:p>
                      <a:pPr algn="ctr" fontAlgn="b"/>
                      <a:r>
                        <a:rPr lang="en-GB" sz="800" u="none" strike="noStrike"/>
                        <a:t>c = 1.88*SD</a:t>
                      </a:r>
                      <a:r>
                        <a:rPr lang="en-GB" sz="800" u="none" strike="noStrike" baseline="30000"/>
                        <a:t>2 </a:t>
                      </a:r>
                      <a:r>
                        <a:rPr lang="en-GB" sz="800" u="none" strike="noStrike" baseline="-25000"/>
                        <a:t>allow </a:t>
                      </a:r>
                      <a:r>
                        <a:rPr lang="en-GB" sz="800" u="none" strike="noStrike"/>
                        <a:t>+ 1.01*(within sample SD)</a:t>
                      </a:r>
                      <a:r>
                        <a:rPr lang="en-GB" sz="800" u="none" strike="noStrike" baseline="30000"/>
                        <a:t>2</a:t>
                      </a:r>
                      <a:r>
                        <a:rPr lang="en-GB" sz="800" u="none" strike="noStrike" baseline="-25000"/>
                        <a:t> </a:t>
                      </a:r>
                      <a:endParaRPr lang="en-GB" sz="800" b="0" i="0" u="none" strike="noStrike">
                        <a:latin typeface="+mn-lt"/>
                      </a:endParaRPr>
                    </a:p>
                  </a:txBody>
                  <a:tcPr marL="4447" marR="4447" marT="4447" marB="0" anchor="b"/>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fontAlgn="b"/>
                      <a:endParaRPr lang="en-GB" sz="800" b="0" i="0" u="none" strike="noStrike" dirty="0">
                        <a:latin typeface="+mn-lt"/>
                      </a:endParaRPr>
                    </a:p>
                  </a:txBody>
                  <a:tcPr marL="4447" marR="4447" marT="4447" marB="0" anchor="b"/>
                </a:tc>
                <a:tc hMerge="1">
                  <a:txBody>
                    <a:bodyPr/>
                    <a:lstStyle/>
                    <a:p>
                      <a:endParaRPr lang="en-GB"/>
                    </a:p>
                  </a:txBody>
                  <a:tcPr/>
                </a:tc>
                <a:tc>
                  <a:txBody>
                    <a:bodyPr/>
                    <a:lstStyle/>
                    <a:p>
                      <a:pPr algn="ctr" fontAlgn="b"/>
                      <a:endParaRPr lang="en-GB" sz="800" b="0" i="0" u="none" strike="noStrike" dirty="0">
                        <a:latin typeface="+mn-lt"/>
                      </a:endParaRPr>
                    </a:p>
                  </a:txBody>
                  <a:tcPr marL="4447" marR="4447" marT="4447" marB="0" anchor="b"/>
                </a:tc>
                <a:tc>
                  <a:txBody>
                    <a:bodyPr/>
                    <a:lstStyle/>
                    <a:p>
                      <a:pPr algn="ctr" fontAlgn="b"/>
                      <a:endParaRPr lang="en-GB" sz="800" b="0" i="0" u="none" strike="noStrike" dirty="0">
                        <a:latin typeface="+mn-lt"/>
                      </a:endParaRPr>
                    </a:p>
                  </a:txBody>
                  <a:tcPr marL="4447" marR="4447" marT="4447" marB="0" anchor="b"/>
                </a:tc>
                <a:extLst>
                  <a:ext uri="{0D108BD9-81ED-4DB2-BD59-A6C34878D82A}">
                    <a16:rowId xmlns:a16="http://schemas.microsoft.com/office/drawing/2014/main" val="10025"/>
                  </a:ext>
                </a:extLst>
              </a:tr>
              <a:tr h="139681">
                <a:tc>
                  <a:txBody>
                    <a:bodyPr/>
                    <a:lstStyle/>
                    <a:p>
                      <a:pPr algn="ctr" fontAlgn="b"/>
                      <a:r>
                        <a:rPr lang="en-GB" sz="800" u="none" strike="noStrike" dirty="0"/>
                        <a:t> </a:t>
                      </a:r>
                      <a:endParaRPr lang="en-GB" sz="800" b="1"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gridSpan="2">
                  <a:txBody>
                    <a:bodyPr/>
                    <a:lstStyle/>
                    <a:p>
                      <a:pPr algn="ctr" fontAlgn="b"/>
                      <a:r>
                        <a:rPr lang="en-GB" sz="800" u="none" strike="noStrike" dirty="0"/>
                        <a:t> </a:t>
                      </a:r>
                      <a:endParaRPr lang="en-GB" sz="800" b="0" i="0" u="none" strike="noStrike" dirty="0">
                        <a:latin typeface="+mn-lt"/>
                      </a:endParaRPr>
                    </a:p>
                  </a:txBody>
                  <a:tcPr marL="4447" marR="4447" marT="4447" marB="0" anchor="b"/>
                </a:tc>
                <a:tc hMerge="1">
                  <a:txBody>
                    <a:bodyPr/>
                    <a:lstStyle/>
                    <a:p>
                      <a:endParaRPr lang="en-GB"/>
                    </a:p>
                  </a:txBody>
                  <a:tcPr/>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gridSpan="2">
                  <a:txBody>
                    <a:bodyPr/>
                    <a:lstStyle/>
                    <a:p>
                      <a:pPr algn="ctr" fontAlgn="b"/>
                      <a:r>
                        <a:rPr lang="en-GB" sz="800" u="none" strike="noStrike" dirty="0"/>
                        <a:t> </a:t>
                      </a:r>
                      <a:endParaRPr lang="en-GB" sz="800" b="0" i="0" u="none" strike="noStrike" dirty="0">
                        <a:latin typeface="+mn-lt"/>
                      </a:endParaRPr>
                    </a:p>
                  </a:txBody>
                  <a:tcPr marL="4447" marR="4447" marT="4447" marB="0" anchor="b"/>
                </a:tc>
                <a:tc hMerge="1">
                  <a:txBody>
                    <a:bodyPr/>
                    <a:lstStyle/>
                    <a:p>
                      <a:endParaRPr lang="en-GB"/>
                    </a:p>
                  </a:txBody>
                  <a:tcPr/>
                </a:tc>
                <a:tc>
                  <a:txBody>
                    <a:bodyPr/>
                    <a:lstStyle/>
                    <a:p>
                      <a:pPr algn="ctr" fontAlgn="b"/>
                      <a:r>
                        <a:rPr lang="en-GB" sz="800" u="none" strike="noStrike"/>
                        <a:t> </a:t>
                      </a:r>
                      <a:endParaRPr lang="en-GB" sz="800" b="0" i="0" u="none" strike="noStrike">
                        <a:latin typeface="+mn-lt"/>
                      </a:endParaRPr>
                    </a:p>
                  </a:txBody>
                  <a:tcPr marL="4447" marR="4447" marT="4447" marB="0" anchor="b"/>
                </a:tc>
                <a:tc gridSpan="2">
                  <a:txBody>
                    <a:bodyPr/>
                    <a:lstStyle/>
                    <a:p>
                      <a:pPr algn="ctr" fontAlgn="b"/>
                      <a:r>
                        <a:rPr lang="en-GB" sz="800" u="none" strike="noStrike" dirty="0"/>
                        <a:t> </a:t>
                      </a:r>
                      <a:endParaRPr lang="en-GB" sz="800" b="0" i="0" u="none" strike="noStrike" dirty="0">
                        <a:latin typeface="+mn-lt"/>
                      </a:endParaRPr>
                    </a:p>
                  </a:txBody>
                  <a:tcPr marL="4447" marR="4447" marT="4447" marB="0" anchor="b"/>
                </a:tc>
                <a:tc hMerge="1">
                  <a:txBody>
                    <a:bodyPr/>
                    <a:lstStyle/>
                    <a:p>
                      <a:endParaRPr lang="en-GB"/>
                    </a:p>
                  </a:txBody>
                  <a:tcPr/>
                </a:tc>
                <a:tc>
                  <a:txBody>
                    <a:bodyPr/>
                    <a:lstStyle/>
                    <a:p>
                      <a:pPr algn="ctr" fontAlgn="b"/>
                      <a:r>
                        <a:rPr lang="en-GB" sz="800" u="none" strike="noStrike" dirty="0"/>
                        <a:t> </a:t>
                      </a:r>
                      <a:endParaRPr lang="en-GB" sz="800" b="0" i="0" u="none" strike="noStrike" dirty="0">
                        <a:latin typeface="+mn-lt"/>
                      </a:endParaRPr>
                    </a:p>
                  </a:txBody>
                  <a:tcPr marL="4447" marR="4447" marT="4447" marB="0" anchor="b"/>
                </a:tc>
                <a:tc>
                  <a:txBody>
                    <a:bodyPr/>
                    <a:lstStyle/>
                    <a:p>
                      <a:pPr algn="ctr" fontAlgn="b"/>
                      <a:r>
                        <a:rPr lang="en-GB" sz="800" u="none" strike="noStrike" dirty="0"/>
                        <a:t> </a:t>
                      </a:r>
                      <a:endParaRPr lang="en-GB" sz="800" b="0" i="0" u="none" strike="noStrike" dirty="0">
                        <a:latin typeface="+mn-lt"/>
                      </a:endParaRPr>
                    </a:p>
                  </a:txBody>
                  <a:tcPr marL="4447" marR="4447" marT="4447" marB="0" anchor="b"/>
                </a:tc>
                <a:extLst>
                  <a:ext uri="{0D108BD9-81ED-4DB2-BD59-A6C34878D82A}">
                    <a16:rowId xmlns:a16="http://schemas.microsoft.com/office/drawing/2014/main" val="10026"/>
                  </a:ext>
                </a:extLst>
              </a:tr>
            </a:tbl>
          </a:graphicData>
        </a:graphic>
      </p:graphicFrame>
      <p:sp>
        <p:nvSpPr>
          <p:cNvPr id="5" name="TextBox 4"/>
          <p:cNvSpPr txBox="1"/>
          <p:nvPr/>
        </p:nvSpPr>
        <p:spPr>
          <a:xfrm>
            <a:off x="1619672" y="0"/>
            <a:ext cx="6264696" cy="584775"/>
          </a:xfrm>
          <a:prstGeom prst="rect">
            <a:avLst/>
          </a:prstGeom>
          <a:noFill/>
        </p:spPr>
        <p:txBody>
          <a:bodyPr wrap="square" rtlCol="0">
            <a:spAutoFit/>
          </a:bodyPr>
          <a:lstStyle/>
          <a:p>
            <a:r>
              <a:rPr lang="en-GB" sz="3200" dirty="0">
                <a:solidFill>
                  <a:schemeClr val="accent5">
                    <a:lumMod val="50000"/>
                  </a:schemeClr>
                </a:solidFill>
              </a:rPr>
              <a:t>Homogeneity – pilot POCT </a:t>
            </a:r>
            <a:r>
              <a:rPr lang="en-GB" sz="3200" dirty="0" err="1">
                <a:solidFill>
                  <a:schemeClr val="accent5">
                    <a:lumMod val="50000"/>
                  </a:schemeClr>
                </a:solidFill>
              </a:rPr>
              <a:t>creat</a:t>
            </a:r>
            <a:endParaRPr lang="en-GB" sz="3200" dirty="0">
              <a:solidFill>
                <a:schemeClr val="accent5">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44577721"/>
              </p:ext>
            </p:extLst>
          </p:nvPr>
        </p:nvGraphicFramePr>
        <p:xfrm>
          <a:off x="395536" y="5589240"/>
          <a:ext cx="8568952" cy="1066800"/>
        </p:xfrm>
        <a:graphic>
          <a:graphicData uri="http://schemas.openxmlformats.org/drawingml/2006/table">
            <a:tbl>
              <a:tblPr/>
              <a:tblGrid>
                <a:gridCol w="1775167">
                  <a:extLst>
                    <a:ext uri="{9D8B030D-6E8A-4147-A177-3AD203B41FA5}">
                      <a16:colId xmlns:a16="http://schemas.microsoft.com/office/drawing/2014/main" val="20000"/>
                    </a:ext>
                  </a:extLst>
                </a:gridCol>
                <a:gridCol w="4273505">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tblGrid>
              <a:tr h="762000">
                <a:tc>
                  <a:txBody>
                    <a:bodyPr/>
                    <a:lstStyle/>
                    <a:p>
                      <a:pPr algn="l" hangingPunct="0">
                        <a:spcAft>
                          <a:spcPts val="0"/>
                        </a:spcAft>
                      </a:pPr>
                      <a:r>
                        <a:rPr lang="en-GB" sz="1400" cap="all" baseline="0" dirty="0">
                          <a:latin typeface="+mn-lt"/>
                          <a:ea typeface="Times New Roman"/>
                          <a:cs typeface="Times New Roman"/>
                        </a:rPr>
                        <a:t>Homogeneity of material</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0">
                        <a:lnSpc>
                          <a:spcPct val="100000"/>
                        </a:lnSpc>
                        <a:spcBef>
                          <a:spcPts val="0"/>
                        </a:spcBef>
                        <a:spcAft>
                          <a:spcPts val="0"/>
                        </a:spcAft>
                        <a:buClrTx/>
                        <a:buSzTx/>
                        <a:buFontTx/>
                        <a:buNone/>
                        <a:tabLst/>
                        <a:defRPr/>
                      </a:pPr>
                      <a:r>
                        <a:rPr lang="en-GB" sz="1400" dirty="0">
                          <a:latin typeface="+mn-lt"/>
                          <a:ea typeface="Times New Roman"/>
                          <a:cs typeface="Times New Roman"/>
                        </a:rPr>
                        <a:t>Example of homogeneity testing  protocol described in ISO 13528. </a:t>
                      </a:r>
                      <a:r>
                        <a:rPr lang="en-GB" sz="1400" dirty="0"/>
                        <a:t>For homogeneity you need to assess the within and between vial imprecision.  The between vial should be within an agreed acceptance criteria.</a:t>
                      </a:r>
                    </a:p>
                    <a:p>
                      <a:pPr algn="just" hangingPunct="0">
                        <a:spcAft>
                          <a:spcPts val="0"/>
                        </a:spcAft>
                      </a:pPr>
                      <a:endParaRPr lang="en-GB" sz="1400" dirty="0">
                        <a:latin typeface="+mn-lt"/>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hangingPunct="0">
                        <a:spcAft>
                          <a:spcPts val="0"/>
                        </a:spcAft>
                      </a:pPr>
                      <a:r>
                        <a:rPr lang="en-GB" sz="1400" dirty="0">
                          <a:latin typeface="+mn-lt"/>
                          <a:ea typeface="Times New Roman"/>
                          <a:cs typeface="Times New Roman"/>
                        </a:rPr>
                        <a:t>Within sample SD wider than between sample SD. Variation is</a:t>
                      </a:r>
                      <a:r>
                        <a:rPr lang="en-GB" sz="1400" baseline="0" dirty="0">
                          <a:latin typeface="+mn-lt"/>
                          <a:ea typeface="Times New Roman"/>
                          <a:cs typeface="Times New Roman"/>
                        </a:rPr>
                        <a:t> therefore due to method and not vial variability.</a:t>
                      </a:r>
                      <a:r>
                        <a:rPr lang="en-GB" sz="1400" dirty="0">
                          <a:latin typeface="+mn-lt"/>
                          <a:ea typeface="Times New Roman"/>
                          <a:cs typeface="Times New Roman"/>
                        </a:rPr>
                        <a:t> </a:t>
                      </a: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22017139"/>
              </p:ext>
            </p:extLst>
          </p:nvPr>
        </p:nvGraphicFramePr>
        <p:xfrm>
          <a:off x="323528" y="692697"/>
          <a:ext cx="8075240" cy="5413526"/>
        </p:xfrm>
        <a:graphic>
          <a:graphicData uri="http://schemas.openxmlformats.org/drawingml/2006/table">
            <a:tbl>
              <a:tblPr/>
              <a:tblGrid>
                <a:gridCol w="2529459">
                  <a:extLst>
                    <a:ext uri="{9D8B030D-6E8A-4147-A177-3AD203B41FA5}">
                      <a16:colId xmlns:a16="http://schemas.microsoft.com/office/drawing/2014/main" val="20000"/>
                    </a:ext>
                  </a:extLst>
                </a:gridCol>
                <a:gridCol w="5545781">
                  <a:extLst>
                    <a:ext uri="{9D8B030D-6E8A-4147-A177-3AD203B41FA5}">
                      <a16:colId xmlns:a16="http://schemas.microsoft.com/office/drawing/2014/main" val="20001"/>
                    </a:ext>
                  </a:extLst>
                </a:gridCol>
              </a:tblGrid>
              <a:tr h="195122">
                <a:tc>
                  <a:txBody>
                    <a:bodyPr/>
                    <a:lstStyle/>
                    <a:p>
                      <a:pPr algn="l" hangingPunct="0">
                        <a:spcAft>
                          <a:spcPts val="0"/>
                        </a:spcAft>
                      </a:pPr>
                      <a:r>
                        <a:rPr lang="en-GB" sz="1400" dirty="0">
                          <a:latin typeface="+mn-lt"/>
                          <a:ea typeface="Times New Roman"/>
                          <a:cs typeface="Times New Roman"/>
                        </a:rPr>
                        <a:t>AREA</a:t>
                      </a: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cs typeface="Times New Roman"/>
                        </a:rPr>
                        <a:t>PROCESS</a:t>
                      </a: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836236">
                <a:tc>
                  <a:txBody>
                    <a:bodyPr/>
                    <a:lstStyle/>
                    <a:p>
                      <a:pPr algn="just" hangingPunct="0">
                        <a:spcAft>
                          <a:spcPts val="0"/>
                        </a:spcAft>
                      </a:pPr>
                      <a:r>
                        <a:rPr lang="en-GB" sz="1300" cap="all" baseline="0" dirty="0">
                          <a:latin typeface="+mn-lt"/>
                          <a:ea typeface="Times New Roman"/>
                        </a:rPr>
                        <a:t>Frequency of distributions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Identify optimum frequency</a:t>
                      </a:r>
                    </a:p>
                    <a:p>
                      <a:pPr marL="0" marR="0" lvl="2" indent="0" algn="l" defTabSz="914400" rtl="0" eaLnBrk="1" fontAlgn="auto" latinLnBrk="0" hangingPunct="0">
                        <a:lnSpc>
                          <a:spcPct val="100000"/>
                        </a:lnSpc>
                        <a:spcBef>
                          <a:spcPts val="0"/>
                        </a:spcBef>
                        <a:spcAft>
                          <a:spcPts val="0"/>
                        </a:spcAft>
                        <a:buClrTx/>
                        <a:buSzTx/>
                        <a:buFontTx/>
                        <a:buNone/>
                        <a:tabLst/>
                        <a:defRPr/>
                      </a:pPr>
                      <a:r>
                        <a:rPr lang="en-GB" sz="1200" dirty="0">
                          <a:latin typeface="+mn-lt"/>
                          <a:ea typeface="Times New Roman"/>
                        </a:rPr>
                        <a:t>This will depend on the frequency and number of tests being performed by the users, the rarity of the investigation, and the test utilisation.  e.g. For HbA1c consider at least 3 monthly to emulate patient monitoring. </a:t>
                      </a:r>
                      <a:r>
                        <a:rPr lang="en-GB" sz="1200" dirty="0"/>
                        <a:t>Where EQA  is used to assess IVDs, minimum of 6 distributions p.a. (BS EN 14136:2004).</a:t>
                      </a:r>
                      <a:endParaRPr lang="en-GB" sz="12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744447">
                <a:tc>
                  <a:txBody>
                    <a:bodyPr/>
                    <a:lstStyle/>
                    <a:p>
                      <a:pPr algn="just" hangingPunct="0">
                        <a:spcAft>
                          <a:spcPts val="0"/>
                        </a:spcAft>
                      </a:pPr>
                      <a:r>
                        <a:rPr lang="en-GB" sz="1300" cap="all" baseline="0">
                          <a:latin typeface="+mn-lt"/>
                          <a:ea typeface="Times New Roman"/>
                        </a:rPr>
                        <a:t>Number of  Samples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200" dirty="0">
                          <a:latin typeface="+mn-lt"/>
                          <a:ea typeface="Times New Roman"/>
                        </a:rPr>
                        <a:t>Identify optimum number of samples. Number of samples per distribution will depend upon how that test is utilised.   </a:t>
                      </a:r>
                      <a:r>
                        <a:rPr lang="en-GB" sz="1200" dirty="0" err="1">
                          <a:latin typeface="+mn-lt"/>
                          <a:ea typeface="Times New Roman"/>
                        </a:rPr>
                        <a:t>e.g</a:t>
                      </a:r>
                      <a:r>
                        <a:rPr lang="en-GB" sz="1200" dirty="0">
                          <a:latin typeface="+mn-lt"/>
                          <a:ea typeface="Times New Roman"/>
                        </a:rPr>
                        <a:t>  is the linearity important?  Is it important to check the full concentration range?  Is the assessment</a:t>
                      </a:r>
                      <a:r>
                        <a:rPr lang="en-GB" sz="1200" baseline="0" dirty="0">
                          <a:latin typeface="+mn-lt"/>
                          <a:ea typeface="Times New Roman"/>
                        </a:rPr>
                        <a:t> of </a:t>
                      </a:r>
                      <a:r>
                        <a:rPr lang="en-GB" sz="1200" baseline="0" dirty="0" err="1">
                          <a:latin typeface="+mn-lt"/>
                          <a:ea typeface="Times New Roman"/>
                        </a:rPr>
                        <a:t>intralaboratory</a:t>
                      </a:r>
                      <a:r>
                        <a:rPr lang="en-GB" sz="1200" baseline="0" dirty="0">
                          <a:latin typeface="+mn-lt"/>
                          <a:ea typeface="Times New Roman"/>
                        </a:rPr>
                        <a:t> precision important  necessitating  multiple samples? </a:t>
                      </a:r>
                      <a:endParaRPr lang="en-GB" sz="12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836236">
                <a:tc>
                  <a:txBody>
                    <a:bodyPr/>
                    <a:lstStyle/>
                    <a:p>
                      <a:pPr algn="just" hangingPunct="0">
                        <a:spcAft>
                          <a:spcPts val="0"/>
                        </a:spcAft>
                      </a:pPr>
                      <a:r>
                        <a:rPr lang="en-GB" sz="1200" cap="all" baseline="0" dirty="0">
                          <a:latin typeface="+mn-lt"/>
                          <a:ea typeface="Times New Roman"/>
                        </a:rPr>
                        <a:t>Statistical analysis to be used</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Is it quantitative or qualitative?  Consider what statistical  procedures  may be appropriate? i.e. Gaussian distribution using calculation of mean, standard deviation and coefficient of variation. What outlier procedures  to use? Consider examples in ISO 13528 using robust statistical models however simpler models may also be  appropriate  (IFCC Fundamentals for EQA).  Will it require  bespoke software? Can it be done in Excel?</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334494">
                <a:tc>
                  <a:txBody>
                    <a:bodyPr/>
                    <a:lstStyle/>
                    <a:p>
                      <a:pPr algn="just" hangingPunct="0">
                        <a:spcAft>
                          <a:spcPts val="0"/>
                        </a:spcAft>
                      </a:pPr>
                      <a:r>
                        <a:rPr lang="en-GB" sz="1200" cap="all" baseline="0" dirty="0">
                          <a:latin typeface="+mn-lt"/>
                          <a:ea typeface="Times New Roman"/>
                        </a:rPr>
                        <a:t>Paper or web entry</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Consider how the</a:t>
                      </a:r>
                      <a:r>
                        <a:rPr lang="en-GB" sz="1200" baseline="0" dirty="0">
                          <a:latin typeface="+mn-lt"/>
                          <a:ea typeface="Times New Roman"/>
                        </a:rPr>
                        <a:t> results are going to be returned. Telephoned/ fax/ in the post/ on-line/ e-mail.</a:t>
                      </a:r>
                      <a:endParaRPr lang="en-GB" sz="1200" dirty="0">
                        <a:latin typeface="+mn-lt"/>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836236">
                <a:tc>
                  <a:txBody>
                    <a:bodyPr/>
                    <a:lstStyle/>
                    <a:p>
                      <a:pPr algn="just" hangingPunct="0">
                        <a:spcAft>
                          <a:spcPts val="0"/>
                        </a:spcAft>
                      </a:pPr>
                      <a:r>
                        <a:rPr lang="en-GB" sz="1200" cap="all" baseline="0" dirty="0">
                          <a:latin typeface="+mn-lt"/>
                          <a:ea typeface="Times New Roman"/>
                        </a:rPr>
                        <a:t>Report format and turn-around time</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Consider complexity of analysis. Should it include interpretation? Does it need input from an expert advisor ? Does it include an educational exercise? Does it include data from a reference laboratory?</a:t>
                      </a:r>
                    </a:p>
                    <a:p>
                      <a:pPr algn="l" hangingPunct="0">
                        <a:spcAft>
                          <a:spcPts val="0"/>
                        </a:spcAft>
                      </a:pPr>
                      <a:r>
                        <a:rPr lang="en-GB" sz="1200" dirty="0">
                          <a:latin typeface="+mn-lt"/>
                          <a:ea typeface="Times New Roman"/>
                        </a:rPr>
                        <a:t>Consider turn around time : this will depend on complexity and frequency of Scheme.  Generally &lt;10 days for standard automated process.</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516666">
                <a:tc>
                  <a:txBody>
                    <a:bodyPr/>
                    <a:lstStyle/>
                    <a:p>
                      <a:pPr algn="just" hangingPunct="0">
                        <a:spcAft>
                          <a:spcPts val="0"/>
                        </a:spcAft>
                      </a:pPr>
                      <a:r>
                        <a:rPr lang="en-GB" sz="1200" cap="all" baseline="0" dirty="0">
                          <a:latin typeface="+mn-lt"/>
                          <a:ea typeface="Times New Roman"/>
                        </a:rPr>
                        <a:t>Target value:</a:t>
                      </a:r>
                    </a:p>
                    <a:p>
                      <a:pPr algn="just" hangingPunct="0">
                        <a:spcAft>
                          <a:spcPts val="0"/>
                        </a:spcAft>
                      </a:pPr>
                      <a:r>
                        <a:rPr lang="en-GB" sz="1200" cap="all" baseline="0" dirty="0">
                          <a:latin typeface="+mn-lt"/>
                          <a:ea typeface="Times New Roman"/>
                        </a:rPr>
                        <a:t>Reference values / Reference methods / participants results</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Do I need to use these or can I use the returned results as a target? Identify the “gold standard” methods for the measurements of the specific </a:t>
                      </a:r>
                      <a:r>
                        <a:rPr lang="en-GB" sz="1200" dirty="0" err="1">
                          <a:latin typeface="+mn-lt"/>
                          <a:ea typeface="Times New Roman"/>
                        </a:rPr>
                        <a:t>analytes</a:t>
                      </a:r>
                      <a:r>
                        <a:rPr lang="en-GB" sz="1200" dirty="0">
                          <a:latin typeface="+mn-lt"/>
                          <a:ea typeface="Times New Roman"/>
                        </a:rPr>
                        <a:t> and if reference values are to be assigned for the samples  consider how they will be used.  Identify any issues of method bias compared with a reference method.</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615239">
                <a:tc>
                  <a:txBody>
                    <a:bodyPr/>
                    <a:lstStyle/>
                    <a:p>
                      <a:pPr algn="just" hangingPunct="0">
                        <a:spcAft>
                          <a:spcPts val="0"/>
                        </a:spcAft>
                      </a:pPr>
                      <a:r>
                        <a:rPr lang="en-GB" sz="1200" cap="all" baseline="0" dirty="0">
                          <a:latin typeface="+mn-lt"/>
                          <a:ea typeface="Times New Roman"/>
                        </a:rPr>
                        <a:t>Evaluation Criteria</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How am I going to determine the performance specification? Are there any National or International criteria  I can use? How do I deal with incorrect units and transcribed results? Do I exclude them?  </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
        <p:nvSpPr>
          <p:cNvPr id="5" name="Title 4"/>
          <p:cNvSpPr>
            <a:spLocks noGrp="1"/>
          </p:cNvSpPr>
          <p:nvPr>
            <p:ph type="title"/>
          </p:nvPr>
        </p:nvSpPr>
        <p:spPr>
          <a:xfrm>
            <a:off x="457200" y="274638"/>
            <a:ext cx="8229600" cy="274042"/>
          </a:xfrm>
        </p:spPr>
        <p:txBody>
          <a:bodyPr>
            <a:noAutofit/>
          </a:bodyPr>
          <a:lstStyle/>
          <a:p>
            <a:r>
              <a:rPr lang="en-GB" sz="3600" dirty="0">
                <a:solidFill>
                  <a:schemeClr val="accent5">
                    <a:lumMod val="50000"/>
                  </a:schemeClr>
                </a:solidFill>
              </a:rPr>
              <a:t>Stage 4: The “provisional” design</a:t>
            </a:r>
          </a:p>
        </p:txBody>
      </p:sp>
    </p:spTree>
    <p:extLst>
      <p:ext uri="{BB962C8B-B14F-4D97-AF65-F5344CB8AC3E}">
        <p14:creationId xmlns:p14="http://schemas.microsoft.com/office/powerpoint/2010/main" val="3880172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62074"/>
          </a:xfrm>
        </p:spPr>
        <p:txBody>
          <a:bodyPr>
            <a:noAutofit/>
          </a:bodyPr>
          <a:lstStyle/>
          <a:p>
            <a:r>
              <a:rPr lang="en-GB" sz="3600" dirty="0">
                <a:solidFill>
                  <a:schemeClr val="accent5">
                    <a:lumMod val="50000"/>
                  </a:schemeClr>
                </a:solidFill>
              </a:rPr>
              <a:t>Stage 5: The Pilot</a:t>
            </a:r>
          </a:p>
        </p:txBody>
      </p:sp>
      <p:sp>
        <p:nvSpPr>
          <p:cNvPr id="37889" name="Rectangle 1"/>
          <p:cNvSpPr>
            <a:spLocks noChangeArrowheads="1"/>
          </p:cNvSpPr>
          <p:nvPr/>
        </p:nvSpPr>
        <p:spPr bwMode="auto">
          <a:xfrm>
            <a:off x="153852" y="836712"/>
            <a:ext cx="885698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ea typeface="Times New Roman" pitchFamily="18" charset="0"/>
                <a:cs typeface="Arial" pitchFamily="34" charset="0"/>
              </a:rPr>
              <a:t>Once the material has been evaluated and found suitable for use and you have a provisional design in mind, the next stage is to conduct a series of Distributions as a Pilot to look at how the Scheme performs. </a:t>
            </a:r>
            <a:endParaRPr kumimoji="0" lang="en-GB" sz="1400" b="0" i="0" u="none" strike="noStrike" cap="none" normalizeH="0" baseline="0" dirty="0">
              <a:ln>
                <a:noFill/>
              </a:ln>
              <a:solidFill>
                <a:schemeClr val="tx1"/>
              </a:solidFill>
              <a:effectLst/>
              <a:cs typeface="Arial" pitchFamily="34" charset="0"/>
            </a:endParaRPr>
          </a:p>
          <a:p>
            <a:pPr lvl="0" eaLnBrk="0" fontAlgn="base" hangingPunct="0">
              <a:spcBef>
                <a:spcPct val="0"/>
              </a:spcBef>
              <a:spcAft>
                <a:spcPct val="0"/>
              </a:spcAft>
            </a:pPr>
            <a:r>
              <a:rPr kumimoji="0" lang="en-GB" sz="1400" b="0" i="0" u="none" strike="noStrike" cap="none" normalizeH="0" baseline="0" dirty="0">
                <a:ln>
                  <a:noFill/>
                </a:ln>
                <a:solidFill>
                  <a:schemeClr val="tx1"/>
                </a:solidFill>
                <a:effectLst/>
                <a:ea typeface="Times New Roman" pitchFamily="18" charset="0"/>
                <a:cs typeface="Arial" pitchFamily="34" charset="0"/>
              </a:rPr>
              <a:t>The following areas should be explored and evaluated during the Pilot.  During the pilot, different sample types, ranges, storage conditions, and other variables may be tested. </a:t>
            </a:r>
            <a:r>
              <a:rPr kumimoji="0" lang="en-GB" sz="1400" b="0" i="0" u="none" strike="noStrike" cap="none" normalizeH="0" baseline="0" dirty="0">
                <a:ln>
                  <a:noFill/>
                </a:ln>
                <a:solidFill>
                  <a:schemeClr val="tx1"/>
                </a:solidFill>
                <a:effectLst/>
                <a:cs typeface="Arial" pitchFamily="34" charset="0"/>
              </a:rPr>
              <a:t> Make sure that your pilot is representative of the range of methods / instruments in use. </a:t>
            </a:r>
          </a:p>
          <a:p>
            <a:pPr lvl="0" eaLnBrk="0" fontAlgn="base" hangingPunct="0">
              <a:spcBef>
                <a:spcPct val="0"/>
              </a:spcBef>
              <a:spcAft>
                <a:spcPct val="0"/>
              </a:spcAft>
            </a:pPr>
            <a:endParaRPr lang="en-GB" sz="1400" dirty="0">
              <a:cs typeface="Arial" pitchFamily="34" charset="0"/>
            </a:endParaRPr>
          </a:p>
          <a:p>
            <a:pPr lvl="0" eaLnBrk="0" fontAlgn="base" hangingPunct="0">
              <a:spcBef>
                <a:spcPct val="0"/>
              </a:spcBef>
              <a:spcAft>
                <a:spcPct val="0"/>
              </a:spcAft>
            </a:pPr>
            <a:r>
              <a:rPr kumimoji="0" lang="en-GB" sz="1400" b="0" i="0" u="none" strike="noStrike" cap="none" normalizeH="0" baseline="0" dirty="0">
                <a:ln>
                  <a:noFill/>
                </a:ln>
                <a:solidFill>
                  <a:schemeClr val="tx1"/>
                </a:solidFill>
                <a:effectLst/>
                <a:cs typeface="Arial" pitchFamily="34" charset="0"/>
              </a:rPr>
              <a:t> </a:t>
            </a:r>
            <a:r>
              <a:rPr lang="en-GB" sz="1400" dirty="0">
                <a:ea typeface="Times New Roman" pitchFamily="18" charset="0"/>
                <a:cs typeface="Arial" pitchFamily="34" charset="0"/>
              </a:rPr>
              <a:t>You should consider not penalising participants during the Pilot Stage until all the variables have been fully investigated.</a:t>
            </a:r>
            <a:endParaRPr kumimoji="0" lang="en-GB" sz="1400" b="0" i="0" u="none" strike="noStrike" cap="none" normalizeH="0" baseline="0" dirty="0">
              <a:ln>
                <a:noFill/>
              </a:ln>
              <a:solidFill>
                <a:schemeClr val="tx1"/>
              </a:solidFill>
              <a:effectLst/>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96570190"/>
              </p:ext>
            </p:extLst>
          </p:nvPr>
        </p:nvGraphicFramePr>
        <p:xfrm>
          <a:off x="153852" y="2852936"/>
          <a:ext cx="8712967" cy="2773680"/>
        </p:xfrm>
        <a:graphic>
          <a:graphicData uri="http://schemas.openxmlformats.org/drawingml/2006/table">
            <a:tbl>
              <a:tblPr/>
              <a:tblGrid>
                <a:gridCol w="1656183">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0">
                <a:tc>
                  <a:txBody>
                    <a:bodyPr/>
                    <a:lstStyle/>
                    <a:p>
                      <a:pPr algn="just" hangingPunct="0">
                        <a:spcAft>
                          <a:spcPts val="0"/>
                        </a:spcAft>
                      </a:pPr>
                      <a:r>
                        <a:rPr lang="en-GB" sz="1300" b="1" cap="all" dirty="0">
                          <a:latin typeface="+mn-lt"/>
                          <a:ea typeface="Times New Roman"/>
                        </a:rPr>
                        <a:t>Area </a:t>
                      </a:r>
                      <a:endParaRPr lang="en-GB" sz="13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300" b="1" cap="all" dirty="0">
                          <a:latin typeface="+mn-lt"/>
                          <a:ea typeface="Times New Roman"/>
                        </a:rPr>
                        <a:t>Process</a:t>
                      </a:r>
                      <a:endParaRPr lang="en-GB" sz="13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r>
                        <a:rPr lang="en-GB" sz="1200" b="1" cap="all" dirty="0">
                          <a:latin typeface="+mn-lt"/>
                          <a:ea typeface="Times New Roman"/>
                        </a:rPr>
                        <a:t>OUTCOME </a:t>
                      </a:r>
                      <a:endParaRPr lang="en-GB" sz="12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0">
                <a:tc>
                  <a:txBody>
                    <a:bodyPr/>
                    <a:lstStyle/>
                    <a:p>
                      <a:pPr algn="just" hangingPunct="0">
                        <a:spcAft>
                          <a:spcPts val="0"/>
                        </a:spcAft>
                      </a:pPr>
                      <a:r>
                        <a:rPr lang="en-GB" sz="1300" cap="all" baseline="0" dirty="0">
                          <a:latin typeface="+mn-lt"/>
                          <a:ea typeface="Times New Roman"/>
                        </a:rPr>
                        <a:t>Method 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300" dirty="0">
                          <a:latin typeface="+mn-lt"/>
                          <a:ea typeface="Times New Roman"/>
                        </a:rPr>
                        <a:t>Identify any differences between methods – bias, imprecision, sensitivity, specificity.  </a:t>
                      </a:r>
                    </a:p>
                    <a:p>
                      <a:pPr algn="l" hangingPunct="0">
                        <a:spcAft>
                          <a:spcPts val="0"/>
                        </a:spcAft>
                      </a:pPr>
                      <a:r>
                        <a:rPr lang="en-GB" sz="1300" dirty="0">
                          <a:latin typeface="+mn-lt"/>
                          <a:ea typeface="Times New Roman"/>
                        </a:rPr>
                        <a:t>Identify analyser platform specific issues  as above.</a:t>
                      </a:r>
                    </a:p>
                    <a:p>
                      <a:pPr algn="l" hangingPunct="0">
                        <a:spcAft>
                          <a:spcPts val="0"/>
                        </a:spcAft>
                      </a:pPr>
                      <a:r>
                        <a:rPr lang="en-GB" sz="1300" dirty="0">
                          <a:latin typeface="+mn-lt"/>
                          <a:ea typeface="Times New Roman"/>
                        </a:rPr>
                        <a:t>A method classification can be drawn up based on the above.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endParaRPr lang="en-GB" sz="11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0">
                <a:tc>
                  <a:txBody>
                    <a:bodyPr/>
                    <a:lstStyle/>
                    <a:p>
                      <a:pPr algn="just" hangingPunct="0">
                        <a:spcAft>
                          <a:spcPts val="0"/>
                        </a:spcAft>
                      </a:pPr>
                      <a:r>
                        <a:rPr lang="en-GB" sz="1300" cap="all" baseline="0" dirty="0">
                          <a:latin typeface="+mn-lt"/>
                          <a:ea typeface="Times New Roman"/>
                        </a:rPr>
                        <a:t>Storage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300" dirty="0">
                          <a:latin typeface="+mn-lt"/>
                          <a:ea typeface="Times New Roman"/>
                        </a:rPr>
                        <a:t>Dependent on stability experiments from Stage 3. The length of the batch prepared also has to consider volume of specimens and available storage on EQAS site and facilities of end user.  Consider using the pilot to assess short/ long term stability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endParaRPr lang="en-GB" sz="1100" dirty="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0">
                <a:tc>
                  <a:txBody>
                    <a:bodyPr/>
                    <a:lstStyle/>
                    <a:p>
                      <a:pPr algn="just" hangingPunct="0">
                        <a:spcAft>
                          <a:spcPts val="0"/>
                        </a:spcAft>
                      </a:pPr>
                      <a:r>
                        <a:rPr lang="en-GB" sz="1300" cap="all" baseline="0" dirty="0">
                          <a:latin typeface="+mn-lt"/>
                          <a:ea typeface="Times New Roman"/>
                        </a:rPr>
                        <a:t>Packaging and posting</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tabLst>
                          <a:tab pos="810260" algn="l"/>
                          <a:tab pos="1350010" algn="l"/>
                        </a:tabLst>
                      </a:pPr>
                      <a:r>
                        <a:rPr lang="en-GB" sz="1300" dirty="0">
                          <a:latin typeface="+mn-lt"/>
                          <a:ea typeface="Times New Roman"/>
                        </a:rPr>
                        <a:t>Describe how material is to be distributed. This will depend on stability at different temperatures from Stage 4. </a:t>
                      </a:r>
                    </a:p>
                    <a:p>
                      <a:r>
                        <a:rPr lang="en-GB" sz="1300" dirty="0">
                          <a:latin typeface="+mn-lt"/>
                          <a:ea typeface="Times New Roman"/>
                        </a:rPr>
                        <a:t>Needs to conform to guidelines </a:t>
                      </a:r>
                      <a:r>
                        <a:rPr lang="en-GB" sz="1300" kern="1200" dirty="0">
                          <a:solidFill>
                            <a:schemeClr val="tx1"/>
                          </a:solidFill>
                          <a:latin typeface="+mn-lt"/>
                          <a:ea typeface="+mn-ea"/>
                          <a:cs typeface="+mn-cs"/>
                        </a:rPr>
                        <a:t>: Guidance on Regulations for the Transport of Infectious substances 2013-2014,  IATA packing instruction number 954,  IATA Packaging Instruction 650</a:t>
                      </a:r>
                    </a:p>
                    <a:p>
                      <a:pPr algn="just" hangingPunct="0">
                        <a:spcAft>
                          <a:spcPts val="0"/>
                        </a:spcAft>
                        <a:tabLst>
                          <a:tab pos="810260" algn="l"/>
                          <a:tab pos="1350010" algn="l"/>
                        </a:tabLst>
                      </a:pPr>
                      <a:r>
                        <a:rPr lang="en-GB" sz="1300" dirty="0">
                          <a:latin typeface="+mn-lt"/>
                          <a:ea typeface="Times New Roman"/>
                        </a:rPr>
                        <a:t>Consider label for package detailing unpacking and sample storage conditions.</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just" hangingPunct="0">
                        <a:spcAft>
                          <a:spcPts val="0"/>
                        </a:spcAft>
                        <a:tabLst>
                          <a:tab pos="810260" algn="l"/>
                          <a:tab pos="1350010" algn="l"/>
                        </a:tabLst>
                      </a:pPr>
                      <a:endParaRPr lang="en-GB" sz="1200" dirty="0">
                        <a:latin typeface="+mn-lt"/>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692696"/>
            <a:ext cx="8229600" cy="1143000"/>
          </a:xfrm>
        </p:spPr>
        <p:txBody>
          <a:bodyPr>
            <a:normAutofit/>
          </a:bodyPr>
          <a:lstStyle/>
          <a:p>
            <a:r>
              <a:rPr lang="en-GB" sz="2800" b="1" dirty="0">
                <a:solidFill>
                  <a:srgbClr val="008785"/>
                </a:solidFill>
                <a:latin typeface="Calibri" pitchFamily="34" charset="0"/>
              </a:rPr>
              <a:t>Method Performance / Interferences / Specificity of Methods – pilot DOA</a:t>
            </a:r>
            <a:endParaRPr lang="en-GB" sz="2800" dirty="0"/>
          </a:p>
        </p:txBody>
      </p:sp>
      <p:sp>
        <p:nvSpPr>
          <p:cNvPr id="4" name="Content Placeholder 3"/>
          <p:cNvSpPr>
            <a:spLocks noGrp="1"/>
          </p:cNvSpPr>
          <p:nvPr>
            <p:ph sz="half" idx="1"/>
          </p:nvPr>
        </p:nvSpPr>
        <p:spPr>
          <a:xfrm>
            <a:off x="467544" y="1988840"/>
            <a:ext cx="4038600" cy="4525963"/>
          </a:xfrm>
        </p:spPr>
        <p:txBody>
          <a:bodyPr>
            <a:normAutofit fontScale="62500" lnSpcReduction="20000"/>
          </a:bodyPr>
          <a:lstStyle/>
          <a:p>
            <a:pPr>
              <a:buNone/>
            </a:pPr>
            <a:r>
              <a:rPr lang="en-GB" b="1" dirty="0">
                <a:latin typeface="Calibri" pitchFamily="34" charset="0"/>
              </a:rPr>
              <a:t>Amphetamine / Methamphetamine / MDMA</a:t>
            </a:r>
            <a:r>
              <a:rPr lang="en-GB" dirty="0">
                <a:latin typeface="Calibri" pitchFamily="34" charset="0"/>
              </a:rPr>
              <a:t> </a:t>
            </a:r>
          </a:p>
          <a:p>
            <a:pPr algn="just"/>
            <a:r>
              <a:rPr lang="en-GB" dirty="0">
                <a:latin typeface="Calibri" pitchFamily="34" charset="0"/>
              </a:rPr>
              <a:t>It was identified early in the pilot that a number of immunoassay methods for amphetamines also measured methamphetamine and  MDMA.  Methamphetamine was added to a base urine to a concentration of 1500 </a:t>
            </a:r>
            <a:r>
              <a:rPr lang="en-GB" dirty="0" err="1">
                <a:latin typeface="Calibri" pitchFamily="34" charset="0"/>
              </a:rPr>
              <a:t>ug</a:t>
            </a:r>
            <a:r>
              <a:rPr lang="en-GB" dirty="0">
                <a:latin typeface="Calibri" pitchFamily="34" charset="0"/>
              </a:rPr>
              <a:t>/L,  and of the 14 immunoassay results received, 9 users reported positive result for amphetamine.  A separate </a:t>
            </a:r>
            <a:r>
              <a:rPr lang="en-GB" dirty="0" err="1">
                <a:latin typeface="Calibri" pitchFamily="34" charset="0"/>
              </a:rPr>
              <a:t>analyte</a:t>
            </a:r>
            <a:r>
              <a:rPr lang="en-GB" dirty="0">
                <a:latin typeface="Calibri" pitchFamily="34" charset="0"/>
              </a:rPr>
              <a:t> called  ‘amphetamines group screen’ was set up which took into account the total amount of amphetamine, methamphetamine and MDMA in the sample for interpretation purposes.</a:t>
            </a:r>
          </a:p>
          <a:p>
            <a:endParaRPr lang="en-GB" dirty="0"/>
          </a:p>
        </p:txBody>
      </p:sp>
      <p:sp>
        <p:nvSpPr>
          <p:cNvPr id="5" name="Content Placeholder 4"/>
          <p:cNvSpPr>
            <a:spLocks noGrp="1"/>
          </p:cNvSpPr>
          <p:nvPr>
            <p:ph sz="half" idx="2"/>
          </p:nvPr>
        </p:nvSpPr>
        <p:spPr>
          <a:xfrm>
            <a:off x="4644008" y="2060848"/>
            <a:ext cx="4038600" cy="4525963"/>
          </a:xfrm>
        </p:spPr>
        <p:txBody>
          <a:bodyPr>
            <a:normAutofit fontScale="62500" lnSpcReduction="20000"/>
          </a:bodyPr>
          <a:lstStyle/>
          <a:p>
            <a:pPr>
              <a:buNone/>
            </a:pPr>
            <a:r>
              <a:rPr lang="en-GB" b="1" dirty="0">
                <a:latin typeface="Calibri" pitchFamily="34" charset="0"/>
              </a:rPr>
              <a:t>Benzodiazepines</a:t>
            </a:r>
            <a:r>
              <a:rPr lang="en-GB" dirty="0">
                <a:latin typeface="Calibri" pitchFamily="34" charset="0"/>
              </a:rPr>
              <a:t> </a:t>
            </a:r>
          </a:p>
          <a:p>
            <a:pPr algn="just"/>
            <a:r>
              <a:rPr lang="en-GB" dirty="0">
                <a:latin typeface="Calibri" pitchFamily="34" charset="0"/>
              </a:rPr>
              <a:t>For the benzodiazepine both </a:t>
            </a:r>
            <a:r>
              <a:rPr lang="en-GB" dirty="0" err="1">
                <a:latin typeface="Calibri" pitchFamily="34" charset="0"/>
              </a:rPr>
              <a:t>Oxazepam</a:t>
            </a:r>
            <a:r>
              <a:rPr lang="en-GB" dirty="0">
                <a:latin typeface="Calibri" pitchFamily="34" charset="0"/>
              </a:rPr>
              <a:t> and </a:t>
            </a:r>
            <a:r>
              <a:rPr lang="en-GB" dirty="0" err="1">
                <a:latin typeface="Calibri" pitchFamily="34" charset="0"/>
              </a:rPr>
              <a:t>Temazepam</a:t>
            </a:r>
            <a:r>
              <a:rPr lang="en-GB" dirty="0">
                <a:latin typeface="Calibri" pitchFamily="34" charset="0"/>
              </a:rPr>
              <a:t> were used. Negative results were observed for the </a:t>
            </a:r>
            <a:r>
              <a:rPr lang="en-GB" dirty="0" err="1">
                <a:latin typeface="Calibri" pitchFamily="34" charset="0"/>
              </a:rPr>
              <a:t>Alere</a:t>
            </a:r>
            <a:r>
              <a:rPr lang="en-GB" dirty="0">
                <a:latin typeface="Calibri" pitchFamily="34" charset="0"/>
              </a:rPr>
              <a:t> Triage for </a:t>
            </a:r>
            <a:r>
              <a:rPr lang="en-GB" dirty="0" err="1">
                <a:latin typeface="Calibri" pitchFamily="34" charset="0"/>
              </a:rPr>
              <a:t>Oxazepam</a:t>
            </a:r>
            <a:r>
              <a:rPr lang="en-GB" dirty="0">
                <a:latin typeface="Calibri" pitchFamily="34" charset="0"/>
              </a:rPr>
              <a:t> at a target concentration of 400 µg/L, however positive results were observed for </a:t>
            </a:r>
            <a:r>
              <a:rPr lang="en-GB" dirty="0" err="1">
                <a:latin typeface="Calibri" pitchFamily="34" charset="0"/>
              </a:rPr>
              <a:t>Temazepam</a:t>
            </a:r>
            <a:r>
              <a:rPr lang="en-GB" dirty="0">
                <a:latin typeface="Calibri" pitchFamily="34" charset="0"/>
              </a:rPr>
              <a:t> at the same concentration..  The method has low specificity for </a:t>
            </a:r>
            <a:r>
              <a:rPr lang="en-GB" dirty="0" err="1">
                <a:latin typeface="Calibri" pitchFamily="34" charset="0"/>
              </a:rPr>
              <a:t>Oxazepam</a:t>
            </a:r>
            <a:r>
              <a:rPr lang="en-GB" dirty="0">
                <a:latin typeface="Calibri" pitchFamily="34" charset="0"/>
              </a:rPr>
              <a:t>  and requires x10 fold increase in concentration to give a positive result.</a:t>
            </a:r>
          </a:p>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836621096"/>
              </p:ext>
            </p:extLst>
          </p:nvPr>
        </p:nvGraphicFramePr>
        <p:xfrm>
          <a:off x="971600" y="5949280"/>
          <a:ext cx="7416823" cy="792480"/>
        </p:xfrm>
        <a:graphic>
          <a:graphicData uri="http://schemas.openxmlformats.org/drawingml/2006/table">
            <a:tbl>
              <a:tblPr/>
              <a:tblGrid>
                <a:gridCol w="1656183">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tblGrid>
              <a:tr h="0">
                <a:tc>
                  <a:txBody>
                    <a:bodyPr/>
                    <a:lstStyle/>
                    <a:p>
                      <a:pPr algn="just" hangingPunct="0">
                        <a:spcAft>
                          <a:spcPts val="0"/>
                        </a:spcAft>
                      </a:pPr>
                      <a:r>
                        <a:rPr lang="en-GB" sz="1300" cap="all" baseline="0" dirty="0">
                          <a:latin typeface="+mn-lt"/>
                          <a:ea typeface="Times New Roman"/>
                        </a:rPr>
                        <a:t>Method 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300" dirty="0">
                          <a:latin typeface="+mn-lt"/>
                          <a:ea typeface="Times New Roman"/>
                        </a:rPr>
                        <a:t>Identify any differences between methods – bias, imprecision, sensitivity, specificity.  Is it due to the sample matrix?</a:t>
                      </a:r>
                    </a:p>
                    <a:p>
                      <a:pPr algn="l" hangingPunct="0">
                        <a:spcAft>
                          <a:spcPts val="0"/>
                        </a:spcAft>
                      </a:pPr>
                      <a:r>
                        <a:rPr lang="en-GB" sz="1300" dirty="0">
                          <a:latin typeface="+mn-lt"/>
                          <a:ea typeface="Times New Roman"/>
                        </a:rPr>
                        <a:t>Identify analyser platform specific issues  as above.</a:t>
                      </a:r>
                    </a:p>
                    <a:p>
                      <a:pPr algn="l" hangingPunct="0">
                        <a:spcAft>
                          <a:spcPts val="0"/>
                        </a:spcAft>
                      </a:pPr>
                      <a:r>
                        <a:rPr lang="en-GB" sz="1300" dirty="0">
                          <a:latin typeface="+mn-lt"/>
                          <a:ea typeface="Times New Roman"/>
                        </a:rPr>
                        <a:t>A method classification can be drawn up based on the above.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4427984" y="3491279"/>
            <a:ext cx="4932039" cy="3328118"/>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cstate="print"/>
          <a:srcRect/>
          <a:stretch>
            <a:fillRect/>
          </a:stretch>
        </p:blipFill>
        <p:spPr bwMode="auto">
          <a:xfrm>
            <a:off x="80712" y="1287697"/>
            <a:ext cx="5229116" cy="3444885"/>
          </a:xfrm>
          <a:prstGeom prst="rect">
            <a:avLst/>
          </a:prstGeom>
          <a:noFill/>
          <a:ln w="9525">
            <a:noFill/>
            <a:miter lim="800000"/>
            <a:headEnd/>
            <a:tailEnd/>
          </a:ln>
          <a:effectLst/>
        </p:spPr>
      </p:pic>
      <p:sp>
        <p:nvSpPr>
          <p:cNvPr id="8" name="Oval 7"/>
          <p:cNvSpPr/>
          <p:nvPr/>
        </p:nvSpPr>
        <p:spPr>
          <a:xfrm flipV="1">
            <a:off x="6156175" y="4710143"/>
            <a:ext cx="360041" cy="8903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flipV="1">
            <a:off x="1932666" y="1747085"/>
            <a:ext cx="479094" cy="10081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183559" y="2871921"/>
            <a:ext cx="4176464" cy="369332"/>
          </a:xfrm>
          <a:prstGeom prst="rect">
            <a:avLst/>
          </a:prstGeom>
          <a:noFill/>
        </p:spPr>
        <p:txBody>
          <a:bodyPr wrap="square" rtlCol="0">
            <a:spAutoFit/>
          </a:bodyPr>
          <a:lstStyle/>
          <a:p>
            <a:r>
              <a:rPr lang="en-GB" dirty="0">
                <a:solidFill>
                  <a:schemeClr val="tx1">
                    <a:lumMod val="50000"/>
                    <a:lumOff val="50000"/>
                  </a:schemeClr>
                </a:solidFill>
              </a:rPr>
              <a:t>Commutable whole blood EQA material</a:t>
            </a:r>
          </a:p>
        </p:txBody>
      </p:sp>
      <p:sp>
        <p:nvSpPr>
          <p:cNvPr id="11" name="TextBox 10"/>
          <p:cNvSpPr txBox="1"/>
          <p:nvPr/>
        </p:nvSpPr>
        <p:spPr>
          <a:xfrm>
            <a:off x="1182682" y="993502"/>
            <a:ext cx="2880320" cy="369332"/>
          </a:xfrm>
          <a:prstGeom prst="rect">
            <a:avLst/>
          </a:prstGeom>
          <a:noFill/>
        </p:spPr>
        <p:txBody>
          <a:bodyPr wrap="square" rtlCol="0">
            <a:spAutoFit/>
          </a:bodyPr>
          <a:lstStyle/>
          <a:p>
            <a:r>
              <a:rPr lang="en-GB" dirty="0">
                <a:solidFill>
                  <a:schemeClr val="tx1">
                    <a:lumMod val="50000"/>
                    <a:lumOff val="50000"/>
                  </a:schemeClr>
                </a:solidFill>
              </a:rPr>
              <a:t>Aqueous EQA material </a:t>
            </a:r>
          </a:p>
        </p:txBody>
      </p:sp>
      <p:cxnSp>
        <p:nvCxnSpPr>
          <p:cNvPr id="13" name="Straight Arrow Connector 12"/>
          <p:cNvCxnSpPr/>
          <p:nvPr/>
        </p:nvCxnSpPr>
        <p:spPr>
          <a:xfrm>
            <a:off x="3491880" y="5301208"/>
            <a:ext cx="259228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142200" y="2835392"/>
            <a:ext cx="413576" cy="2105776"/>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29976" y="5074942"/>
            <a:ext cx="1656184" cy="646331"/>
          </a:xfrm>
          <a:prstGeom prst="rect">
            <a:avLst/>
          </a:prstGeom>
          <a:noFill/>
        </p:spPr>
        <p:txBody>
          <a:bodyPr wrap="square" rtlCol="0">
            <a:spAutoFit/>
          </a:bodyPr>
          <a:lstStyle/>
          <a:p>
            <a:r>
              <a:rPr lang="en-GB" dirty="0">
                <a:solidFill>
                  <a:schemeClr val="tx1">
                    <a:lumMod val="50000"/>
                    <a:lumOff val="50000"/>
                  </a:schemeClr>
                </a:solidFill>
              </a:rPr>
              <a:t>Roche Omni analyser</a:t>
            </a:r>
          </a:p>
        </p:txBody>
      </p:sp>
      <p:graphicFrame>
        <p:nvGraphicFramePr>
          <p:cNvPr id="2" name="Table 1"/>
          <p:cNvGraphicFramePr>
            <a:graphicFrameLocks noGrp="1"/>
          </p:cNvGraphicFramePr>
          <p:nvPr>
            <p:extLst>
              <p:ext uri="{D42A27DB-BD31-4B8C-83A1-F6EECF244321}">
                <p14:modId xmlns:p14="http://schemas.microsoft.com/office/powerpoint/2010/main" val="41771344"/>
              </p:ext>
            </p:extLst>
          </p:nvPr>
        </p:nvGraphicFramePr>
        <p:xfrm>
          <a:off x="1511660" y="188248"/>
          <a:ext cx="7416823" cy="792480"/>
        </p:xfrm>
        <a:graphic>
          <a:graphicData uri="http://schemas.openxmlformats.org/drawingml/2006/table">
            <a:tbl>
              <a:tblPr/>
              <a:tblGrid>
                <a:gridCol w="1656183">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tblGrid>
              <a:tr h="0">
                <a:tc>
                  <a:txBody>
                    <a:bodyPr/>
                    <a:lstStyle/>
                    <a:p>
                      <a:pPr algn="just" hangingPunct="0">
                        <a:spcAft>
                          <a:spcPts val="0"/>
                        </a:spcAft>
                      </a:pPr>
                      <a:r>
                        <a:rPr lang="en-GB" sz="1300" cap="all" baseline="0" dirty="0">
                          <a:latin typeface="+mn-lt"/>
                          <a:ea typeface="Times New Roman"/>
                        </a:rPr>
                        <a:t>Method 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300" dirty="0">
                          <a:latin typeface="+mn-lt"/>
                          <a:ea typeface="Times New Roman"/>
                        </a:rPr>
                        <a:t>Identify any differences between methods – bias, imprecision, sensitivity, specificity.  Is it due to the sample matrix?</a:t>
                      </a:r>
                    </a:p>
                    <a:p>
                      <a:pPr algn="l" hangingPunct="0">
                        <a:spcAft>
                          <a:spcPts val="0"/>
                        </a:spcAft>
                      </a:pPr>
                      <a:r>
                        <a:rPr lang="en-GB" sz="1300" dirty="0">
                          <a:latin typeface="+mn-lt"/>
                          <a:ea typeface="Times New Roman"/>
                        </a:rPr>
                        <a:t>Identify analyser platform specific issues  as above.</a:t>
                      </a:r>
                    </a:p>
                    <a:p>
                      <a:pPr algn="l" hangingPunct="0">
                        <a:spcAft>
                          <a:spcPts val="0"/>
                        </a:spcAft>
                      </a:pPr>
                      <a:r>
                        <a:rPr lang="en-GB" sz="1300" dirty="0">
                          <a:latin typeface="+mn-lt"/>
                          <a:ea typeface="Times New Roman"/>
                        </a:rPr>
                        <a:t>A method classification can be drawn up based on the above.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452734" y="836712"/>
            <a:ext cx="2515233" cy="3522912"/>
          </a:xfrm>
          <a:prstGeom prst="rect">
            <a:avLst/>
          </a:prstGeom>
          <a:noFill/>
          <a:ln w="9525">
            <a:noFill/>
            <a:miter lim="800000"/>
            <a:headEnd/>
            <a:tailEnd/>
          </a:ln>
        </p:spPr>
      </p:pic>
      <p:graphicFrame>
        <p:nvGraphicFramePr>
          <p:cNvPr id="16" name="Diagram 15"/>
          <p:cNvGraphicFramePr/>
          <p:nvPr>
            <p:extLst>
              <p:ext uri="{D42A27DB-BD31-4B8C-83A1-F6EECF244321}">
                <p14:modId xmlns:p14="http://schemas.microsoft.com/office/powerpoint/2010/main" val="108594828"/>
              </p:ext>
            </p:extLst>
          </p:nvPr>
        </p:nvGraphicFramePr>
        <p:xfrm>
          <a:off x="1835696" y="188640"/>
          <a:ext cx="2304256"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p:cNvPicPr>
            <a:picLocks noChangeAspect="1" noChangeArrowheads="1"/>
          </p:cNvPicPr>
          <p:nvPr/>
        </p:nvPicPr>
        <p:blipFill>
          <a:blip r:embed="rId8" cstate="print"/>
          <a:srcRect/>
          <a:stretch>
            <a:fillRect/>
          </a:stretch>
        </p:blipFill>
        <p:spPr bwMode="auto">
          <a:xfrm>
            <a:off x="107504" y="3789040"/>
            <a:ext cx="2886223" cy="2842792"/>
          </a:xfrm>
          <a:prstGeom prst="rect">
            <a:avLst/>
          </a:prstGeom>
          <a:noFill/>
          <a:ln w="9525">
            <a:noFill/>
            <a:miter lim="800000"/>
            <a:headEnd/>
            <a:tailEnd/>
          </a:ln>
        </p:spPr>
      </p:pic>
      <p:pic>
        <p:nvPicPr>
          <p:cNvPr id="2052" name="Picture 4"/>
          <p:cNvPicPr>
            <a:picLocks noChangeAspect="1" noChangeArrowheads="1"/>
          </p:cNvPicPr>
          <p:nvPr/>
        </p:nvPicPr>
        <p:blipFill>
          <a:blip r:embed="rId9" cstate="print"/>
          <a:srcRect b="23597"/>
          <a:stretch>
            <a:fillRect/>
          </a:stretch>
        </p:blipFill>
        <p:spPr bwMode="auto">
          <a:xfrm>
            <a:off x="3923928" y="3855877"/>
            <a:ext cx="2376264" cy="2709118"/>
          </a:xfrm>
          <a:prstGeom prst="rect">
            <a:avLst/>
          </a:prstGeom>
          <a:noFill/>
          <a:ln w="9525">
            <a:noFill/>
            <a:miter lim="800000"/>
            <a:headEnd/>
            <a:tailEnd/>
          </a:ln>
        </p:spPr>
      </p:pic>
      <p:pic>
        <p:nvPicPr>
          <p:cNvPr id="2053" name="Picture 5"/>
          <p:cNvPicPr>
            <a:picLocks noChangeAspect="1" noChangeArrowheads="1"/>
          </p:cNvPicPr>
          <p:nvPr/>
        </p:nvPicPr>
        <p:blipFill>
          <a:blip r:embed="rId10" cstate="print"/>
          <a:srcRect/>
          <a:stretch>
            <a:fillRect/>
          </a:stretch>
        </p:blipFill>
        <p:spPr bwMode="auto">
          <a:xfrm>
            <a:off x="2453571" y="2022104"/>
            <a:ext cx="2159211" cy="1544124"/>
          </a:xfrm>
          <a:prstGeom prst="rect">
            <a:avLst/>
          </a:prstGeom>
          <a:noFill/>
          <a:ln w="9525">
            <a:noFill/>
            <a:miter lim="800000"/>
            <a:headEnd/>
            <a:tailEnd/>
          </a:ln>
        </p:spPr>
      </p:pic>
      <p:pic>
        <p:nvPicPr>
          <p:cNvPr id="2054" name="Picture 6"/>
          <p:cNvPicPr>
            <a:picLocks noChangeAspect="1" noChangeArrowheads="1"/>
          </p:cNvPicPr>
          <p:nvPr/>
        </p:nvPicPr>
        <p:blipFill>
          <a:blip r:embed="rId11" cstate="print"/>
          <a:srcRect l="33133"/>
          <a:stretch>
            <a:fillRect/>
          </a:stretch>
        </p:blipFill>
        <p:spPr bwMode="auto">
          <a:xfrm>
            <a:off x="395536" y="1124744"/>
            <a:ext cx="1889176" cy="1769460"/>
          </a:xfrm>
          <a:prstGeom prst="rect">
            <a:avLst/>
          </a:prstGeom>
          <a:noFill/>
          <a:ln w="9525">
            <a:noFill/>
            <a:miter lim="800000"/>
            <a:headEnd/>
            <a:tailEnd/>
          </a:ln>
        </p:spPr>
      </p:pic>
      <p:pic>
        <p:nvPicPr>
          <p:cNvPr id="2055" name="Picture 7"/>
          <p:cNvPicPr>
            <a:picLocks noChangeAspect="1" noChangeArrowheads="1"/>
          </p:cNvPicPr>
          <p:nvPr/>
        </p:nvPicPr>
        <p:blipFill>
          <a:blip r:embed="rId12" cstate="print"/>
          <a:srcRect/>
          <a:stretch>
            <a:fillRect/>
          </a:stretch>
        </p:blipFill>
        <p:spPr bwMode="auto">
          <a:xfrm>
            <a:off x="6452734" y="3429000"/>
            <a:ext cx="2691266" cy="3324389"/>
          </a:xfrm>
          <a:prstGeom prst="rect">
            <a:avLst/>
          </a:prstGeom>
          <a:noFill/>
          <a:ln w="9525">
            <a:noFill/>
            <a:miter lim="800000"/>
            <a:headEnd/>
            <a:tailEnd/>
          </a:ln>
        </p:spPr>
      </p:pic>
      <p:graphicFrame>
        <p:nvGraphicFramePr>
          <p:cNvPr id="19" name="Diagram 18"/>
          <p:cNvGraphicFramePr/>
          <p:nvPr>
            <p:extLst>
              <p:ext uri="{D42A27DB-BD31-4B8C-83A1-F6EECF244321}">
                <p14:modId xmlns:p14="http://schemas.microsoft.com/office/powerpoint/2010/main" val="1360619581"/>
              </p:ext>
            </p:extLst>
          </p:nvPr>
        </p:nvGraphicFramePr>
        <p:xfrm>
          <a:off x="2313732" y="1491572"/>
          <a:ext cx="2304256" cy="3693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7" name="Diagram 16"/>
          <p:cNvGraphicFramePr/>
          <p:nvPr/>
        </p:nvGraphicFramePr>
        <p:xfrm>
          <a:off x="395536" y="3284984"/>
          <a:ext cx="1008112" cy="3693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8" name="Diagram 17"/>
          <p:cNvGraphicFramePr/>
          <p:nvPr>
            <p:extLst>
              <p:ext uri="{D42A27DB-BD31-4B8C-83A1-F6EECF244321}">
                <p14:modId xmlns:p14="http://schemas.microsoft.com/office/powerpoint/2010/main" val="1298156308"/>
              </p:ext>
            </p:extLst>
          </p:nvPr>
        </p:nvGraphicFramePr>
        <p:xfrm>
          <a:off x="5296637" y="2094710"/>
          <a:ext cx="1008112" cy="36933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 name="Title 1"/>
          <p:cNvSpPr>
            <a:spLocks noGrp="1"/>
          </p:cNvSpPr>
          <p:nvPr>
            <p:ph type="title"/>
          </p:nvPr>
        </p:nvSpPr>
        <p:spPr>
          <a:xfrm>
            <a:off x="251520" y="255168"/>
            <a:ext cx="8229600" cy="646764"/>
          </a:xfrm>
        </p:spPr>
        <p:txBody>
          <a:bodyPr>
            <a:normAutofit fontScale="90000"/>
          </a:bodyPr>
          <a:lstStyle/>
          <a:p>
            <a:pPr lvl="0"/>
            <a:r>
              <a:rPr lang="en-GB" sz="3600" dirty="0">
                <a:solidFill>
                  <a:schemeClr val="accent5">
                    <a:lumMod val="50000"/>
                  </a:schemeClr>
                </a:solidFill>
              </a:rPr>
              <a:t>Resources</a:t>
            </a:r>
            <a:r>
              <a:rPr lang="en-GB" dirty="0">
                <a:solidFill>
                  <a:schemeClr val="accent5">
                    <a:lumMod val="50000"/>
                  </a:schemeClr>
                </a:solidFill>
              </a:rPr>
              <a:t> - </a:t>
            </a:r>
            <a:r>
              <a:rPr lang="en-GB" sz="1100" dirty="0">
                <a:solidFill>
                  <a:schemeClr val="accent5">
                    <a:lumMod val="50000"/>
                  </a:schemeClr>
                </a:solidFill>
                <a:hlinkClick r:id="rId28"/>
              </a:rPr>
              <a:t>http://www.ifcc.org/media/335752/IFCC%20Resource%20table_Version_2015_12_15.pdf</a:t>
            </a:r>
            <a:br>
              <a:rPr lang="en-GB" sz="1100" dirty="0">
                <a:solidFill>
                  <a:schemeClr val="accent5">
                    <a:lumMod val="50000"/>
                  </a:schemeClr>
                </a:solidFill>
              </a:rPr>
            </a:br>
            <a:br>
              <a:rPr lang="en-GB" sz="1100" dirty="0">
                <a:solidFill>
                  <a:schemeClr val="accent5">
                    <a:lumMod val="50000"/>
                  </a:schemeClr>
                </a:solidFill>
              </a:rPr>
            </a:br>
            <a:endParaRPr lang="en-GB" sz="1100" dirty="0">
              <a:solidFill>
                <a:schemeClr val="accent5">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595681058"/>
              </p:ext>
            </p:extLst>
          </p:nvPr>
        </p:nvGraphicFramePr>
        <p:xfrm>
          <a:off x="899592" y="836712"/>
          <a:ext cx="7744544" cy="49106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67864796"/>
              </p:ext>
            </p:extLst>
          </p:nvPr>
        </p:nvGraphicFramePr>
        <p:xfrm>
          <a:off x="899592" y="5877272"/>
          <a:ext cx="7416823" cy="594360"/>
        </p:xfrm>
        <a:graphic>
          <a:graphicData uri="http://schemas.openxmlformats.org/drawingml/2006/table">
            <a:tbl>
              <a:tblPr/>
              <a:tblGrid>
                <a:gridCol w="1656183">
                  <a:extLst>
                    <a:ext uri="{9D8B030D-6E8A-4147-A177-3AD203B41FA5}">
                      <a16:colId xmlns:a16="http://schemas.microsoft.com/office/drawing/2014/main" val="20000"/>
                    </a:ext>
                  </a:extLst>
                </a:gridCol>
                <a:gridCol w="5760640">
                  <a:extLst>
                    <a:ext uri="{9D8B030D-6E8A-4147-A177-3AD203B41FA5}">
                      <a16:colId xmlns:a16="http://schemas.microsoft.com/office/drawing/2014/main" val="20001"/>
                    </a:ext>
                  </a:extLst>
                </a:gridCol>
              </a:tblGrid>
              <a:tr h="0">
                <a:tc>
                  <a:txBody>
                    <a:bodyPr/>
                    <a:lstStyle/>
                    <a:p>
                      <a:pPr algn="just" hangingPunct="0">
                        <a:spcAft>
                          <a:spcPts val="0"/>
                        </a:spcAft>
                      </a:pPr>
                      <a:r>
                        <a:rPr lang="en-GB" sz="1300" cap="all" baseline="0" dirty="0">
                          <a:latin typeface="+mn-lt"/>
                          <a:ea typeface="Times New Roman"/>
                        </a:rPr>
                        <a:t>Storage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300" dirty="0">
                          <a:latin typeface="+mn-lt"/>
                          <a:ea typeface="Times New Roman"/>
                        </a:rPr>
                        <a:t>Dependent on stability experiments from Stage 3. The length of the batch prepared also has to consider volume of specimens and available storage on EQAS site and facilities of end user.  Consider using the pilot to assess short/ long term stability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
        <p:nvSpPr>
          <p:cNvPr id="4" name="Title 3"/>
          <p:cNvSpPr>
            <a:spLocks noGrp="1"/>
          </p:cNvSpPr>
          <p:nvPr>
            <p:ph type="title"/>
          </p:nvPr>
        </p:nvSpPr>
        <p:spPr>
          <a:xfrm>
            <a:off x="457200" y="274638"/>
            <a:ext cx="8229600" cy="490066"/>
          </a:xfrm>
        </p:spPr>
        <p:txBody>
          <a:bodyPr>
            <a:normAutofit fontScale="90000"/>
          </a:bodyPr>
          <a:lstStyle/>
          <a:p>
            <a:r>
              <a:rPr lang="en-GB" sz="3200" dirty="0">
                <a:solidFill>
                  <a:schemeClr val="accent5">
                    <a:lumMod val="50000"/>
                  </a:schemeClr>
                </a:solidFill>
              </a:rPr>
              <a:t>Storage – pilot POCT </a:t>
            </a:r>
            <a:r>
              <a:rPr lang="en-GB" sz="3200" dirty="0" err="1">
                <a:solidFill>
                  <a:schemeClr val="accent5">
                    <a:lumMod val="50000"/>
                  </a:schemeClr>
                </a:solidFill>
              </a:rPr>
              <a:t>Creat</a:t>
            </a:r>
            <a:endParaRPr lang="en-GB" sz="3200" dirty="0">
              <a:solidFill>
                <a:schemeClr val="accent5">
                  <a:lumMod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cstate="print"/>
          <a:srcRect/>
          <a:stretch>
            <a:fillRect/>
          </a:stretch>
        </p:blipFill>
        <p:spPr bwMode="auto">
          <a:xfrm>
            <a:off x="107504" y="1052736"/>
            <a:ext cx="4214725" cy="2752293"/>
          </a:xfrm>
          <a:prstGeom prst="rect">
            <a:avLst/>
          </a:prstGeom>
          <a:noFill/>
        </p:spPr>
      </p:pic>
      <p:pic>
        <p:nvPicPr>
          <p:cNvPr id="6" name="Picture 11"/>
          <p:cNvPicPr>
            <a:picLocks noChangeAspect="1" noChangeArrowheads="1"/>
          </p:cNvPicPr>
          <p:nvPr/>
        </p:nvPicPr>
        <p:blipFill>
          <a:blip r:embed="rId4" cstate="print"/>
          <a:srcRect/>
          <a:stretch>
            <a:fillRect/>
          </a:stretch>
        </p:blipFill>
        <p:spPr bwMode="auto">
          <a:xfrm>
            <a:off x="4499992" y="2564904"/>
            <a:ext cx="4185692" cy="2736304"/>
          </a:xfrm>
          <a:prstGeom prst="rect">
            <a:avLst/>
          </a:prstGeom>
          <a:noFill/>
          <a:ln w="9525">
            <a:noFill/>
            <a:miter lim="800000"/>
            <a:headEnd/>
            <a:tailEnd/>
          </a:ln>
          <a:effectLst/>
        </p:spPr>
      </p:pic>
      <p:sp>
        <p:nvSpPr>
          <p:cNvPr id="7" name="Rectangle 6"/>
          <p:cNvSpPr/>
          <p:nvPr/>
        </p:nvSpPr>
        <p:spPr>
          <a:xfrm>
            <a:off x="4960662" y="1300118"/>
            <a:ext cx="3499769" cy="646331"/>
          </a:xfrm>
          <a:prstGeom prst="rect">
            <a:avLst/>
          </a:prstGeom>
        </p:spPr>
        <p:txBody>
          <a:bodyPr wrap="square">
            <a:spAutoFit/>
          </a:bodyPr>
          <a:lstStyle/>
          <a:p>
            <a:pPr>
              <a:spcBef>
                <a:spcPts val="0"/>
              </a:spcBef>
            </a:pPr>
            <a:r>
              <a:rPr lang="en-GB" b="1" dirty="0">
                <a:solidFill>
                  <a:srgbClr val="008785"/>
                </a:solidFill>
                <a:latin typeface="Calibri" pitchFamily="34" charset="0"/>
              </a:rPr>
              <a:t>Long term Stability assessed during pilot.</a:t>
            </a:r>
          </a:p>
        </p:txBody>
      </p:sp>
      <p:graphicFrame>
        <p:nvGraphicFramePr>
          <p:cNvPr id="8" name="Table 7"/>
          <p:cNvGraphicFramePr>
            <a:graphicFrameLocks noGrp="1"/>
          </p:cNvGraphicFramePr>
          <p:nvPr>
            <p:extLst>
              <p:ext uri="{D42A27DB-BD31-4B8C-83A1-F6EECF244321}">
                <p14:modId xmlns:p14="http://schemas.microsoft.com/office/powerpoint/2010/main" val="2121919320"/>
              </p:ext>
            </p:extLst>
          </p:nvPr>
        </p:nvGraphicFramePr>
        <p:xfrm>
          <a:off x="467544" y="5612864"/>
          <a:ext cx="8352928" cy="792480"/>
        </p:xfrm>
        <a:graphic>
          <a:graphicData uri="http://schemas.openxmlformats.org/drawingml/2006/table">
            <a:tbl>
              <a:tblPr/>
              <a:tblGrid>
                <a:gridCol w="929158">
                  <a:extLst>
                    <a:ext uri="{9D8B030D-6E8A-4147-A177-3AD203B41FA5}">
                      <a16:colId xmlns:a16="http://schemas.microsoft.com/office/drawing/2014/main" val="20000"/>
                    </a:ext>
                  </a:extLst>
                </a:gridCol>
                <a:gridCol w="5191522">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tblGrid>
              <a:tr h="0">
                <a:tc>
                  <a:txBody>
                    <a:bodyPr/>
                    <a:lstStyle/>
                    <a:p>
                      <a:pPr algn="just" hangingPunct="0">
                        <a:spcAft>
                          <a:spcPts val="0"/>
                        </a:spcAft>
                      </a:pPr>
                      <a:r>
                        <a:rPr lang="en-GB" sz="1300" cap="all" baseline="0" dirty="0">
                          <a:latin typeface="+mn-lt"/>
                          <a:ea typeface="Times New Roman"/>
                        </a:rPr>
                        <a:t>Storage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300" dirty="0">
                          <a:latin typeface="+mn-lt"/>
                          <a:ea typeface="Times New Roman"/>
                        </a:rPr>
                        <a:t>Dependent on stability experiments from Stage 3. The length of the batch prepared also has to consider volume of specimens and available storage on EQAS site and facilities of end user.  Consider using the pilot to assess short/ long term stability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r>
                        <a:rPr lang="en-GB" sz="1300" dirty="0">
                          <a:latin typeface="+mn-lt"/>
                          <a:ea typeface="Times New Roman"/>
                        </a:rPr>
                        <a:t>Stable for 10 months @ -20⁰C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
        <p:nvSpPr>
          <p:cNvPr id="9" name="Rectangle 8"/>
          <p:cNvSpPr/>
          <p:nvPr/>
        </p:nvSpPr>
        <p:spPr>
          <a:xfrm>
            <a:off x="3170974" y="188640"/>
            <a:ext cx="3579378" cy="584775"/>
          </a:xfrm>
          <a:prstGeom prst="rect">
            <a:avLst/>
          </a:prstGeom>
        </p:spPr>
        <p:txBody>
          <a:bodyPr wrap="none">
            <a:spAutoFit/>
          </a:bodyPr>
          <a:lstStyle/>
          <a:p>
            <a:r>
              <a:rPr lang="en-GB" sz="3200" dirty="0">
                <a:solidFill>
                  <a:schemeClr val="accent5">
                    <a:lumMod val="50000"/>
                  </a:schemeClr>
                </a:solidFill>
              </a:rPr>
              <a:t>Storage – pilot DOA</a:t>
            </a:r>
            <a:endParaRPr lang="en-GB" sz="3200" dirty="0"/>
          </a:p>
        </p:txBody>
      </p:sp>
    </p:spTree>
    <p:extLst>
      <p:ext uri="{BB962C8B-B14F-4D97-AF65-F5344CB8AC3E}">
        <p14:creationId xmlns:p14="http://schemas.microsoft.com/office/powerpoint/2010/main" val="2540078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92355750"/>
              </p:ext>
            </p:extLst>
          </p:nvPr>
        </p:nvGraphicFramePr>
        <p:xfrm>
          <a:off x="448829" y="1412776"/>
          <a:ext cx="8064896" cy="4333560"/>
        </p:xfrm>
        <a:graphic>
          <a:graphicData uri="http://schemas.openxmlformats.org/drawingml/2006/table">
            <a:tbl>
              <a:tblPr/>
              <a:tblGrid>
                <a:gridCol w="2160239">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gridCol w="1296145">
                  <a:extLst>
                    <a:ext uri="{9D8B030D-6E8A-4147-A177-3AD203B41FA5}">
                      <a16:colId xmlns:a16="http://schemas.microsoft.com/office/drawing/2014/main" val="20002"/>
                    </a:ext>
                  </a:extLst>
                </a:gridCol>
              </a:tblGrid>
              <a:tr h="288032">
                <a:tc>
                  <a:txBody>
                    <a:bodyPr/>
                    <a:lstStyle/>
                    <a:p>
                      <a:pPr algn="just" hangingPunct="0">
                        <a:spcAft>
                          <a:spcPts val="0"/>
                        </a:spcAft>
                      </a:pPr>
                      <a:r>
                        <a:rPr lang="en-GB" sz="1200" b="1" cap="all" dirty="0">
                          <a:latin typeface="+mn-lt"/>
                          <a:ea typeface="Times New Roman"/>
                        </a:rPr>
                        <a:t>Area </a:t>
                      </a:r>
                      <a:endParaRPr lang="en-GB" sz="12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b="1" cap="all" dirty="0">
                          <a:latin typeface="+mn-lt"/>
                          <a:ea typeface="Times New Roman"/>
                        </a:rPr>
                        <a:t>Process</a:t>
                      </a:r>
                      <a:endParaRPr lang="en-GB" sz="12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r>
                        <a:rPr lang="en-GB" sz="1200" b="1" cap="all" dirty="0">
                          <a:latin typeface="+mn-lt"/>
                          <a:ea typeface="Times New Roman"/>
                        </a:rPr>
                        <a:t>OUTCOME </a:t>
                      </a:r>
                      <a:endParaRPr lang="en-GB" sz="12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554182">
                <a:tc>
                  <a:txBody>
                    <a:bodyPr/>
                    <a:lstStyle/>
                    <a:p>
                      <a:pPr algn="l" hangingPunct="0">
                        <a:spcAft>
                          <a:spcPts val="0"/>
                        </a:spcAft>
                      </a:pPr>
                      <a:r>
                        <a:rPr lang="en-GB" sz="1200" cap="all" baseline="0" dirty="0">
                          <a:latin typeface="+mn-lt"/>
                          <a:ea typeface="Times New Roman"/>
                        </a:rPr>
                        <a:t>Instructions for sampling preparation handling / testing.</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0">
                        <a:lnSpc>
                          <a:spcPct val="100000"/>
                        </a:lnSpc>
                        <a:spcBef>
                          <a:spcPts val="0"/>
                        </a:spcBef>
                        <a:spcAft>
                          <a:spcPts val="0"/>
                        </a:spcAft>
                        <a:buClrTx/>
                        <a:buSzTx/>
                        <a:buFontTx/>
                        <a:buNone/>
                        <a:tabLst/>
                        <a:defRPr/>
                      </a:pPr>
                      <a:r>
                        <a:rPr lang="en-GB" sz="1200" dirty="0">
                          <a:latin typeface="+mn-lt"/>
                          <a:ea typeface="Times New Roman"/>
                        </a:rPr>
                        <a:t>This should include  temp/storage/time of testing /mixing /reconstitution of the material. </a:t>
                      </a:r>
                      <a:r>
                        <a:rPr lang="en-GB" sz="1200" dirty="0"/>
                        <a:t>Results should be reported to EQA provider in same way as patient samples [units, sig figs, decimal places etc, not undertaken if sample haemolysed, over range etc.]  Co</a:t>
                      </a:r>
                      <a:r>
                        <a:rPr lang="en-GB" sz="1200" dirty="0">
                          <a:latin typeface="+mn-lt"/>
                          <a:ea typeface="Times New Roman"/>
                        </a:rPr>
                        <a:t>nsider adding advice for participants such as : </a:t>
                      </a:r>
                      <a:r>
                        <a:rPr lang="en-GB" sz="1200" b="1" i="1" dirty="0">
                          <a:latin typeface="+mn-lt"/>
                          <a:ea typeface="Times New Roman"/>
                        </a:rPr>
                        <a:t> EQA samples should be treated as patients’</a:t>
                      </a:r>
                      <a:r>
                        <a:rPr lang="en-GB" sz="1200" b="1" dirty="0">
                          <a:latin typeface="+mn-lt"/>
                          <a:ea typeface="Times New Roman"/>
                        </a:rPr>
                        <a:t> </a:t>
                      </a:r>
                      <a:r>
                        <a:rPr lang="en-GB" sz="1200" b="1" i="1" dirty="0">
                          <a:latin typeface="+mn-lt"/>
                          <a:ea typeface="Times New Roman"/>
                        </a:rPr>
                        <a:t>samples</a:t>
                      </a:r>
                      <a:r>
                        <a:rPr lang="en-GB" sz="1200" dirty="0">
                          <a:latin typeface="+mn-lt"/>
                          <a:ea typeface="Times New Roman"/>
                        </a:rPr>
                        <a:t>.</a:t>
                      </a:r>
                      <a:r>
                        <a:rPr lang="en-GB" sz="1200" dirty="0"/>
                        <a:t> </a:t>
                      </a:r>
                      <a:endParaRPr lang="en-GB" sz="1200" dirty="0">
                        <a:latin typeface="+mn-lt"/>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endParaRPr lang="en-GB" sz="1200" dirty="0">
                        <a:latin typeface="+mn-lt"/>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554182">
                <a:tc>
                  <a:txBody>
                    <a:bodyPr/>
                    <a:lstStyle/>
                    <a:p>
                      <a:pPr algn="just" hangingPunct="0">
                        <a:spcAft>
                          <a:spcPts val="0"/>
                        </a:spcAft>
                      </a:pPr>
                      <a:r>
                        <a:rPr lang="en-GB" sz="1200" cap="all" baseline="0">
                          <a:latin typeface="+mn-lt"/>
                          <a:ea typeface="Times New Roman"/>
                        </a:rPr>
                        <a:t>Return window for results</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Did everyone return results within my original time window?  How many couldn’t ? Do I need to offer</a:t>
                      </a:r>
                      <a:r>
                        <a:rPr lang="en-GB" sz="1200" baseline="0" dirty="0">
                          <a:latin typeface="+mn-lt"/>
                          <a:ea typeface="Times New Roman"/>
                        </a:rPr>
                        <a:t> a longer time period? This needs to be balanced with providing feedback on performance in a timely manner.</a:t>
                      </a:r>
                      <a:endParaRPr lang="en-GB" sz="1200" dirty="0">
                        <a:latin typeface="+mn-lt"/>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endParaRPr lang="en-GB" sz="1200">
                        <a:latin typeface="+mn-lt"/>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369455">
                <a:tc>
                  <a:txBody>
                    <a:bodyPr/>
                    <a:lstStyle/>
                    <a:p>
                      <a:pPr algn="just" hangingPunct="0">
                        <a:spcAft>
                          <a:spcPts val="0"/>
                        </a:spcAft>
                      </a:pPr>
                      <a:r>
                        <a:rPr lang="en-GB" sz="1200" cap="all" baseline="0" dirty="0">
                          <a:latin typeface="+mn-lt"/>
                          <a:ea typeface="Times New Roman"/>
                        </a:rPr>
                        <a:t>Statistical analysis to be used</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200" dirty="0">
                          <a:latin typeface="+mn-lt"/>
                          <a:ea typeface="Times New Roman"/>
                        </a:rPr>
                        <a:t>What does the data look like? Does it require an alternative non-parametric model?  Are conventional statistical  procedures  appropriate? Is it too time consuming to be done in Excel?</a:t>
                      </a:r>
                    </a:p>
                    <a:p>
                      <a:pPr algn="l" hangingPunct="0">
                        <a:spcAft>
                          <a:spcPts val="0"/>
                        </a:spcAft>
                      </a:pPr>
                      <a:r>
                        <a:rPr lang="en-GB" sz="1200" dirty="0">
                          <a:latin typeface="+mn-lt"/>
                          <a:ea typeface="Times New Roman"/>
                        </a:rPr>
                        <a:t>Will it require  bespoke software? </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endParaRPr lang="en-GB" sz="1200">
                        <a:latin typeface="+mn-lt"/>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554182">
                <a:tc>
                  <a:txBody>
                    <a:bodyPr/>
                    <a:lstStyle/>
                    <a:p>
                      <a:pPr algn="just" hangingPunct="0">
                        <a:spcAft>
                          <a:spcPts val="0"/>
                        </a:spcAft>
                      </a:pPr>
                      <a:r>
                        <a:rPr lang="en-GB" sz="1200" cap="all" baseline="0" dirty="0">
                          <a:latin typeface="+mn-lt"/>
                          <a:ea typeface="Times New Roman"/>
                        </a:rPr>
                        <a:t>Report format and turn-around time</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Will the report fit into  a standard automated format? Does the format and TAT need modifying based on my experience with the pilot?  </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endParaRPr lang="en-GB" sz="1200" dirty="0">
                        <a:latin typeface="+mn-lt"/>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554182">
                <a:tc>
                  <a:txBody>
                    <a:bodyPr/>
                    <a:lstStyle/>
                    <a:p>
                      <a:pPr algn="just" hangingPunct="0">
                        <a:spcAft>
                          <a:spcPts val="0"/>
                        </a:spcAft>
                      </a:pPr>
                      <a:r>
                        <a:rPr lang="en-GB" sz="1200" cap="all" baseline="0" dirty="0">
                          <a:latin typeface="+mn-lt"/>
                          <a:ea typeface="Times New Roman"/>
                        </a:rPr>
                        <a:t>Target values </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Are</a:t>
                      </a:r>
                      <a:r>
                        <a:rPr lang="en-GB" sz="1200" baseline="0" dirty="0">
                          <a:latin typeface="+mn-lt"/>
                          <a:ea typeface="Times New Roman"/>
                        </a:rPr>
                        <a:t> there any issues in using the participants returned data to establish the target? Can I use the overall mean (after outlier exclusion) or will I need to use method mean due to </a:t>
                      </a:r>
                      <a:r>
                        <a:rPr lang="en-GB" sz="1200" dirty="0">
                          <a:latin typeface="+mn-lt"/>
                          <a:ea typeface="Times New Roman"/>
                        </a:rPr>
                        <a:t>method biases. </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endParaRPr lang="en-GB" sz="1200" dirty="0">
                        <a:latin typeface="+mn-lt"/>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554182">
                <a:tc>
                  <a:txBody>
                    <a:bodyPr/>
                    <a:lstStyle/>
                    <a:p>
                      <a:pPr algn="just" hangingPunct="0">
                        <a:spcAft>
                          <a:spcPts val="0"/>
                        </a:spcAft>
                      </a:pPr>
                      <a:r>
                        <a:rPr lang="en-GB" sz="1200" cap="all" baseline="0" dirty="0">
                          <a:latin typeface="+mn-lt"/>
                          <a:ea typeface="Times New Roman"/>
                        </a:rPr>
                        <a:t>Evaluation Criteria</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What was the performance like? Consider developing a precision profile for each </a:t>
                      </a:r>
                      <a:r>
                        <a:rPr lang="en-GB" sz="1200" dirty="0" err="1">
                          <a:latin typeface="+mn-lt"/>
                          <a:ea typeface="Times New Roman"/>
                        </a:rPr>
                        <a:t>analyte</a:t>
                      </a:r>
                      <a:r>
                        <a:rPr lang="en-GB" sz="1200" dirty="0">
                          <a:latin typeface="+mn-lt"/>
                          <a:ea typeface="Times New Roman"/>
                        </a:rPr>
                        <a:t> during the pilot and comparing with any National or International criteria ? </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endParaRPr lang="en-GB" sz="1200" dirty="0">
                        <a:latin typeface="+mn-lt"/>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bl>
          </a:graphicData>
        </a:graphic>
      </p:graphicFrame>
      <p:sp>
        <p:nvSpPr>
          <p:cNvPr id="4" name="Title 3"/>
          <p:cNvSpPr>
            <a:spLocks noGrp="1"/>
          </p:cNvSpPr>
          <p:nvPr>
            <p:ph type="title"/>
          </p:nvPr>
        </p:nvSpPr>
        <p:spPr>
          <a:xfrm>
            <a:off x="467544" y="620688"/>
            <a:ext cx="8229600" cy="504056"/>
          </a:xfrm>
        </p:spPr>
        <p:txBody>
          <a:bodyPr>
            <a:noAutofit/>
          </a:bodyPr>
          <a:lstStyle/>
          <a:p>
            <a:r>
              <a:rPr lang="en-GB" sz="3600" dirty="0">
                <a:solidFill>
                  <a:schemeClr val="accent5">
                    <a:lumMod val="50000"/>
                  </a:schemeClr>
                </a:solidFill>
              </a:rPr>
              <a:t>Stage 5: The Pilot</a:t>
            </a:r>
            <a:br>
              <a:rPr lang="en-GB" sz="3600" dirty="0">
                <a:solidFill>
                  <a:schemeClr val="tx1">
                    <a:lumMod val="50000"/>
                    <a:lumOff val="50000"/>
                  </a:schemeClr>
                </a:solidFill>
              </a:rPr>
            </a:br>
            <a:endParaRPr lang="en-GB"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800100" y="266700"/>
            <a:ext cx="7772400" cy="642020"/>
          </a:xfrm>
          <a:ln/>
        </p:spPr>
        <p:txBody>
          <a:bodyPr/>
          <a:lstStyle/>
          <a:p>
            <a:r>
              <a:rPr lang="en-US" sz="3600" dirty="0">
                <a:solidFill>
                  <a:schemeClr val="accent5">
                    <a:lumMod val="50000"/>
                  </a:schemeClr>
                </a:solidFill>
              </a:rPr>
              <a:t>Target values used in Quantitative EQA</a:t>
            </a:r>
          </a:p>
        </p:txBody>
      </p:sp>
      <p:graphicFrame>
        <p:nvGraphicFramePr>
          <p:cNvPr id="10" name="Diagram 9"/>
          <p:cNvGraphicFramePr/>
          <p:nvPr>
            <p:extLst>
              <p:ext uri="{D42A27DB-BD31-4B8C-83A1-F6EECF244321}">
                <p14:modId xmlns:p14="http://schemas.microsoft.com/office/powerpoint/2010/main" val="690273349"/>
              </p:ext>
            </p:extLst>
          </p:nvPr>
        </p:nvGraphicFramePr>
        <p:xfrm>
          <a:off x="1259632" y="692696"/>
          <a:ext cx="6553224" cy="450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rot="16200000">
            <a:off x="4809219" y="-1776771"/>
            <a:ext cx="461665" cy="6264695"/>
          </a:xfrm>
          <a:prstGeom prst="rect">
            <a:avLst/>
          </a:prstGeom>
          <a:noFill/>
        </p:spPr>
        <p:txBody>
          <a:bodyPr vert="vert" wrap="square" rtlCol="0">
            <a:spAutoFit/>
          </a:bodyPr>
          <a:lstStyle/>
          <a:p>
            <a:r>
              <a:rPr lang="en-GB" dirty="0"/>
              <a:t>Loss of information for Assessment of  accuracy</a:t>
            </a:r>
          </a:p>
        </p:txBody>
      </p:sp>
      <p:graphicFrame>
        <p:nvGraphicFramePr>
          <p:cNvPr id="2" name="Table 1"/>
          <p:cNvGraphicFramePr>
            <a:graphicFrameLocks noGrp="1"/>
          </p:cNvGraphicFramePr>
          <p:nvPr>
            <p:extLst>
              <p:ext uri="{D42A27DB-BD31-4B8C-83A1-F6EECF244321}">
                <p14:modId xmlns:p14="http://schemas.microsoft.com/office/powerpoint/2010/main" val="90475058"/>
              </p:ext>
            </p:extLst>
          </p:nvPr>
        </p:nvGraphicFramePr>
        <p:xfrm>
          <a:off x="653852" y="5445224"/>
          <a:ext cx="8064896" cy="646545"/>
        </p:xfrm>
        <a:graphic>
          <a:graphicData uri="http://schemas.openxmlformats.org/drawingml/2006/table">
            <a:tbl>
              <a:tblPr/>
              <a:tblGrid>
                <a:gridCol w="2160239">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gridCol w="1296145">
                  <a:extLst>
                    <a:ext uri="{9D8B030D-6E8A-4147-A177-3AD203B41FA5}">
                      <a16:colId xmlns:a16="http://schemas.microsoft.com/office/drawing/2014/main" val="20002"/>
                    </a:ext>
                  </a:extLst>
                </a:gridCol>
              </a:tblGrid>
              <a:tr h="646545">
                <a:tc>
                  <a:txBody>
                    <a:bodyPr/>
                    <a:lstStyle/>
                    <a:p>
                      <a:pPr algn="just" hangingPunct="0">
                        <a:spcAft>
                          <a:spcPts val="0"/>
                        </a:spcAft>
                      </a:pPr>
                      <a:r>
                        <a:rPr lang="en-GB" sz="1200" cap="all" baseline="0" dirty="0">
                          <a:latin typeface="+mn-lt"/>
                          <a:ea typeface="Times New Roman"/>
                        </a:rPr>
                        <a:t>Target values </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Are</a:t>
                      </a:r>
                      <a:r>
                        <a:rPr lang="en-GB" sz="1200" baseline="0" dirty="0">
                          <a:latin typeface="+mn-lt"/>
                          <a:ea typeface="Times New Roman"/>
                        </a:rPr>
                        <a:t> there any issues in using the participants returned data to establish the target? Can I use the overall mean (after outlier exclusion) or will I need to use method mean due to </a:t>
                      </a:r>
                      <a:r>
                        <a:rPr lang="en-GB" sz="1200" dirty="0">
                          <a:latin typeface="+mn-lt"/>
                          <a:ea typeface="Times New Roman"/>
                        </a:rPr>
                        <a:t>method biases. </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endParaRPr lang="en-GB" sz="1200" dirty="0">
                        <a:latin typeface="+mn-lt"/>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528" y="980728"/>
          <a:ext cx="5976663" cy="4464508"/>
        </p:xfrm>
        <a:graphic>
          <a:graphicData uri="http://schemas.openxmlformats.org/drawingml/2006/table">
            <a:tbl>
              <a:tblPr>
                <a:tableStyleId>{35758FB7-9AC5-4552-8A53-C91805E547FA}</a:tableStyleId>
              </a:tblPr>
              <a:tblGrid>
                <a:gridCol w="2434934">
                  <a:extLst>
                    <a:ext uri="{9D8B030D-6E8A-4147-A177-3AD203B41FA5}">
                      <a16:colId xmlns:a16="http://schemas.microsoft.com/office/drawing/2014/main" val="20000"/>
                    </a:ext>
                  </a:extLst>
                </a:gridCol>
                <a:gridCol w="1328149">
                  <a:extLst>
                    <a:ext uri="{9D8B030D-6E8A-4147-A177-3AD203B41FA5}">
                      <a16:colId xmlns:a16="http://schemas.microsoft.com/office/drawing/2014/main" val="20001"/>
                    </a:ext>
                  </a:extLst>
                </a:gridCol>
                <a:gridCol w="962651">
                  <a:extLst>
                    <a:ext uri="{9D8B030D-6E8A-4147-A177-3AD203B41FA5}">
                      <a16:colId xmlns:a16="http://schemas.microsoft.com/office/drawing/2014/main" val="20002"/>
                    </a:ext>
                  </a:extLst>
                </a:gridCol>
                <a:gridCol w="1250929">
                  <a:extLst>
                    <a:ext uri="{9D8B030D-6E8A-4147-A177-3AD203B41FA5}">
                      <a16:colId xmlns:a16="http://schemas.microsoft.com/office/drawing/2014/main" val="20003"/>
                    </a:ext>
                  </a:extLst>
                </a:gridCol>
              </a:tblGrid>
              <a:tr h="360932">
                <a:tc>
                  <a:txBody>
                    <a:bodyPr/>
                    <a:lstStyle/>
                    <a:p>
                      <a:pPr algn="ctr">
                        <a:spcAft>
                          <a:spcPts val="0"/>
                        </a:spcAft>
                      </a:pPr>
                      <a:r>
                        <a:rPr lang="en-GB" sz="1200" dirty="0" err="1">
                          <a:solidFill>
                            <a:schemeClr val="accent5">
                              <a:lumMod val="50000"/>
                            </a:schemeClr>
                          </a:solidFill>
                          <a:latin typeface="Calibri" pitchFamily="34" charset="0"/>
                        </a:rPr>
                        <a:t>Analyte</a:t>
                      </a:r>
                      <a:endParaRPr lang="en-GB" sz="1200" b="1"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Gravimetric</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LC-MS/MS</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Recovery %</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extLst>
                  <a:ext uri="{0D108BD9-81ED-4DB2-BD59-A6C34878D82A}">
                    <a16:rowId xmlns:a16="http://schemas.microsoft.com/office/drawing/2014/main" val="10000"/>
                  </a:ext>
                </a:extLst>
              </a:tr>
              <a:tr h="311887">
                <a:tc>
                  <a:txBody>
                    <a:bodyPr/>
                    <a:lstStyle/>
                    <a:p>
                      <a:pPr algn="ctr">
                        <a:spcAft>
                          <a:spcPts val="0"/>
                        </a:spcAft>
                      </a:pPr>
                      <a:r>
                        <a:rPr lang="en-GB" sz="1200" dirty="0">
                          <a:solidFill>
                            <a:schemeClr val="accent5">
                              <a:lumMod val="50000"/>
                            </a:schemeClr>
                          </a:solidFill>
                          <a:latin typeface="Calibri" pitchFamily="34" charset="0"/>
                        </a:rPr>
                        <a:t>Amphetamine (</a:t>
                      </a:r>
                      <a:r>
                        <a:rPr lang="en-GB" sz="1200" dirty="0" err="1">
                          <a:solidFill>
                            <a:schemeClr val="accent5">
                              <a:lumMod val="50000"/>
                            </a:schemeClr>
                          </a:solidFill>
                          <a:latin typeface="Calibri" pitchFamily="34" charset="0"/>
                        </a:rPr>
                        <a:t>ug</a:t>
                      </a:r>
                      <a:r>
                        <a:rPr lang="en-GB" sz="1200" dirty="0">
                          <a:solidFill>
                            <a:schemeClr val="accent5">
                              <a:lumMod val="50000"/>
                            </a:schemeClr>
                          </a:solidFill>
                          <a:latin typeface="Calibri" pitchFamily="34" charset="0"/>
                        </a:rPr>
                        <a:t>/L)</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3000</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2936</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97.9</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extLst>
                  <a:ext uri="{0D108BD9-81ED-4DB2-BD59-A6C34878D82A}">
                    <a16:rowId xmlns:a16="http://schemas.microsoft.com/office/drawing/2014/main" val="10001"/>
                  </a:ext>
                </a:extLst>
              </a:tr>
              <a:tr h="311887">
                <a:tc>
                  <a:txBody>
                    <a:bodyPr/>
                    <a:lstStyle/>
                    <a:p>
                      <a:pPr algn="ctr">
                        <a:spcAft>
                          <a:spcPts val="0"/>
                        </a:spcAft>
                      </a:pPr>
                      <a:r>
                        <a:rPr lang="en-GB" sz="1200" dirty="0">
                          <a:solidFill>
                            <a:schemeClr val="accent5">
                              <a:lumMod val="50000"/>
                            </a:schemeClr>
                          </a:solidFill>
                          <a:latin typeface="Calibri" pitchFamily="34" charset="0"/>
                        </a:rPr>
                        <a:t>Cannabis (</a:t>
                      </a:r>
                      <a:r>
                        <a:rPr lang="en-GB" sz="1200" dirty="0" err="1">
                          <a:solidFill>
                            <a:schemeClr val="accent5">
                              <a:lumMod val="50000"/>
                            </a:schemeClr>
                          </a:solidFill>
                          <a:latin typeface="Calibri" pitchFamily="34" charset="0"/>
                        </a:rPr>
                        <a:t>ug</a:t>
                      </a:r>
                      <a:r>
                        <a:rPr lang="en-GB" sz="1200" dirty="0">
                          <a:solidFill>
                            <a:schemeClr val="accent5">
                              <a:lumMod val="50000"/>
                            </a:schemeClr>
                          </a:solidFill>
                          <a:latin typeface="Calibri" pitchFamily="34" charset="0"/>
                        </a:rPr>
                        <a:t>/L)</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300</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227</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a:solidFill>
                            <a:schemeClr val="accent5">
                              <a:lumMod val="50000"/>
                            </a:schemeClr>
                          </a:solidFill>
                          <a:latin typeface="Calibri" pitchFamily="34" charset="0"/>
                        </a:rPr>
                        <a:t>75.7</a:t>
                      </a:r>
                      <a:endParaRPr lang="en-GB" sz="1200">
                        <a:solidFill>
                          <a:schemeClr val="accent5">
                            <a:lumMod val="50000"/>
                          </a:schemeClr>
                        </a:solidFill>
                        <a:latin typeface="Calibri" pitchFamily="34" charset="0"/>
                        <a:ea typeface="Times New Roman"/>
                        <a:cs typeface="Times New Roman"/>
                      </a:endParaRPr>
                    </a:p>
                  </a:txBody>
                  <a:tcPr marL="54187" marR="54187" marT="0" marB="0" anchor="ctr"/>
                </a:tc>
                <a:extLst>
                  <a:ext uri="{0D108BD9-81ED-4DB2-BD59-A6C34878D82A}">
                    <a16:rowId xmlns:a16="http://schemas.microsoft.com/office/drawing/2014/main" val="10002"/>
                  </a:ext>
                </a:extLst>
              </a:tr>
              <a:tr h="311887">
                <a:tc>
                  <a:txBody>
                    <a:bodyPr/>
                    <a:lstStyle/>
                    <a:p>
                      <a:pPr algn="ctr">
                        <a:spcAft>
                          <a:spcPts val="0"/>
                        </a:spcAft>
                      </a:pPr>
                      <a:r>
                        <a:rPr lang="en-GB" sz="1200" dirty="0">
                          <a:solidFill>
                            <a:schemeClr val="accent5">
                              <a:lumMod val="50000"/>
                            </a:schemeClr>
                          </a:solidFill>
                          <a:latin typeface="Calibri" pitchFamily="34" charset="0"/>
                        </a:rPr>
                        <a:t>Opiate (Morphine) (</a:t>
                      </a:r>
                      <a:r>
                        <a:rPr lang="en-GB" sz="1200" dirty="0" err="1">
                          <a:solidFill>
                            <a:schemeClr val="accent5">
                              <a:lumMod val="50000"/>
                            </a:schemeClr>
                          </a:solidFill>
                          <a:latin typeface="Calibri" pitchFamily="34" charset="0"/>
                        </a:rPr>
                        <a:t>ug</a:t>
                      </a:r>
                      <a:r>
                        <a:rPr lang="en-GB" sz="1200" dirty="0">
                          <a:solidFill>
                            <a:schemeClr val="accent5">
                              <a:lumMod val="50000"/>
                            </a:schemeClr>
                          </a:solidFill>
                          <a:latin typeface="Calibri" pitchFamily="34" charset="0"/>
                        </a:rPr>
                        <a:t>/L)</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5000</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5483</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109.7</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extLst>
                  <a:ext uri="{0D108BD9-81ED-4DB2-BD59-A6C34878D82A}">
                    <a16:rowId xmlns:a16="http://schemas.microsoft.com/office/drawing/2014/main" val="10003"/>
                  </a:ext>
                </a:extLst>
              </a:tr>
              <a:tr h="311887">
                <a:tc>
                  <a:txBody>
                    <a:bodyPr/>
                    <a:lstStyle/>
                    <a:p>
                      <a:pPr algn="ctr">
                        <a:spcAft>
                          <a:spcPts val="0"/>
                        </a:spcAft>
                      </a:pPr>
                      <a:r>
                        <a:rPr lang="en-GB" sz="1200" dirty="0">
                          <a:solidFill>
                            <a:schemeClr val="accent5">
                              <a:lumMod val="50000"/>
                            </a:schemeClr>
                          </a:solidFill>
                          <a:latin typeface="Calibri" pitchFamily="34" charset="0"/>
                        </a:rPr>
                        <a:t>Benzodiazepine (</a:t>
                      </a:r>
                      <a:r>
                        <a:rPr lang="en-GB" sz="1200" dirty="0" err="1">
                          <a:solidFill>
                            <a:schemeClr val="accent5">
                              <a:lumMod val="50000"/>
                            </a:schemeClr>
                          </a:solidFill>
                          <a:latin typeface="Calibri" pitchFamily="34" charset="0"/>
                        </a:rPr>
                        <a:t>ug</a:t>
                      </a:r>
                      <a:r>
                        <a:rPr lang="en-GB" sz="1200" dirty="0">
                          <a:solidFill>
                            <a:schemeClr val="accent5">
                              <a:lumMod val="50000"/>
                            </a:schemeClr>
                          </a:solidFill>
                          <a:latin typeface="Calibri" pitchFamily="34" charset="0"/>
                        </a:rPr>
                        <a:t>/L)</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800</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749</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93.6</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extLst>
                  <a:ext uri="{0D108BD9-81ED-4DB2-BD59-A6C34878D82A}">
                    <a16:rowId xmlns:a16="http://schemas.microsoft.com/office/drawing/2014/main" val="10004"/>
                  </a:ext>
                </a:extLst>
              </a:tr>
              <a:tr h="311887">
                <a:tc>
                  <a:txBody>
                    <a:bodyPr/>
                    <a:lstStyle/>
                    <a:p>
                      <a:pPr algn="ctr">
                        <a:spcAft>
                          <a:spcPts val="0"/>
                        </a:spcAft>
                      </a:pPr>
                      <a:r>
                        <a:rPr lang="en-GB" sz="1200" dirty="0">
                          <a:solidFill>
                            <a:schemeClr val="accent5">
                              <a:lumMod val="50000"/>
                            </a:schemeClr>
                          </a:solidFill>
                          <a:latin typeface="Calibri" pitchFamily="34" charset="0"/>
                        </a:rPr>
                        <a:t>Cocaine (</a:t>
                      </a:r>
                      <a:r>
                        <a:rPr lang="en-GB" sz="1200" dirty="0" err="1">
                          <a:solidFill>
                            <a:schemeClr val="accent5">
                              <a:lumMod val="50000"/>
                            </a:schemeClr>
                          </a:solidFill>
                          <a:latin typeface="Calibri" pitchFamily="34" charset="0"/>
                        </a:rPr>
                        <a:t>ug</a:t>
                      </a:r>
                      <a:r>
                        <a:rPr lang="en-GB" sz="1200" dirty="0">
                          <a:solidFill>
                            <a:schemeClr val="accent5">
                              <a:lumMod val="50000"/>
                            </a:schemeClr>
                          </a:solidFill>
                          <a:latin typeface="Calibri" pitchFamily="34" charset="0"/>
                        </a:rPr>
                        <a:t>/L)</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800</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842</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105.3</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extLst>
                  <a:ext uri="{0D108BD9-81ED-4DB2-BD59-A6C34878D82A}">
                    <a16:rowId xmlns:a16="http://schemas.microsoft.com/office/drawing/2014/main" val="10005"/>
                  </a:ext>
                </a:extLst>
              </a:tr>
              <a:tr h="360932">
                <a:tc>
                  <a:txBody>
                    <a:bodyPr/>
                    <a:lstStyle/>
                    <a:p>
                      <a:pPr algn="ctr">
                        <a:spcAft>
                          <a:spcPts val="0"/>
                        </a:spcAft>
                      </a:pPr>
                      <a:r>
                        <a:rPr lang="en-GB" sz="1200" dirty="0">
                          <a:solidFill>
                            <a:schemeClr val="accent5">
                              <a:lumMod val="50000"/>
                            </a:schemeClr>
                          </a:solidFill>
                          <a:latin typeface="Calibri" pitchFamily="34" charset="0"/>
                        </a:rPr>
                        <a:t>Methadone (EDDP) (</a:t>
                      </a:r>
                      <a:r>
                        <a:rPr lang="en-GB" sz="1200" dirty="0" err="1">
                          <a:solidFill>
                            <a:schemeClr val="accent5">
                              <a:lumMod val="50000"/>
                            </a:schemeClr>
                          </a:solidFill>
                          <a:latin typeface="Calibri" pitchFamily="34" charset="0"/>
                        </a:rPr>
                        <a:t>ug</a:t>
                      </a:r>
                      <a:r>
                        <a:rPr lang="en-GB" sz="1200" dirty="0">
                          <a:solidFill>
                            <a:schemeClr val="accent5">
                              <a:lumMod val="50000"/>
                            </a:schemeClr>
                          </a:solidFill>
                          <a:latin typeface="Calibri" pitchFamily="34" charset="0"/>
                        </a:rPr>
                        <a:t>/L)</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600</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720</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120.0</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extLst>
                  <a:ext uri="{0D108BD9-81ED-4DB2-BD59-A6C34878D82A}">
                    <a16:rowId xmlns:a16="http://schemas.microsoft.com/office/drawing/2014/main" val="10006"/>
                  </a:ext>
                </a:extLst>
              </a:tr>
              <a:tr h="311887">
                <a:tc>
                  <a:txBody>
                    <a:bodyPr/>
                    <a:lstStyle/>
                    <a:p>
                      <a:pPr algn="ctr">
                        <a:spcAft>
                          <a:spcPts val="0"/>
                        </a:spcAft>
                      </a:pPr>
                      <a:r>
                        <a:rPr lang="en-GB" sz="1200" dirty="0">
                          <a:solidFill>
                            <a:schemeClr val="accent5">
                              <a:lumMod val="50000"/>
                            </a:schemeClr>
                          </a:solidFill>
                          <a:latin typeface="Calibri" pitchFamily="34" charset="0"/>
                        </a:rPr>
                        <a:t>Methamphetamine (</a:t>
                      </a:r>
                      <a:r>
                        <a:rPr lang="en-GB" sz="1200" dirty="0" err="1">
                          <a:solidFill>
                            <a:schemeClr val="accent5">
                              <a:lumMod val="50000"/>
                            </a:schemeClr>
                          </a:solidFill>
                          <a:latin typeface="Calibri" pitchFamily="34" charset="0"/>
                        </a:rPr>
                        <a:t>ug</a:t>
                      </a:r>
                      <a:r>
                        <a:rPr lang="en-GB" sz="1200" dirty="0">
                          <a:solidFill>
                            <a:schemeClr val="accent5">
                              <a:lumMod val="50000"/>
                            </a:schemeClr>
                          </a:solidFill>
                          <a:latin typeface="Calibri" pitchFamily="34" charset="0"/>
                        </a:rPr>
                        <a:t>/L)</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3000</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3193</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106.4</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extLst>
                  <a:ext uri="{0D108BD9-81ED-4DB2-BD59-A6C34878D82A}">
                    <a16:rowId xmlns:a16="http://schemas.microsoft.com/office/drawing/2014/main" val="10007"/>
                  </a:ext>
                </a:extLst>
              </a:tr>
              <a:tr h="311887">
                <a:tc>
                  <a:txBody>
                    <a:bodyPr/>
                    <a:lstStyle/>
                    <a:p>
                      <a:pPr algn="ctr">
                        <a:spcAft>
                          <a:spcPts val="0"/>
                        </a:spcAft>
                      </a:pPr>
                      <a:r>
                        <a:rPr lang="en-GB" sz="1200" dirty="0">
                          <a:solidFill>
                            <a:schemeClr val="accent5">
                              <a:lumMod val="50000"/>
                            </a:schemeClr>
                          </a:solidFill>
                          <a:latin typeface="Calibri" pitchFamily="34" charset="0"/>
                        </a:rPr>
                        <a:t>6-Acetylmorphine (</a:t>
                      </a:r>
                      <a:r>
                        <a:rPr lang="en-GB" sz="1200" dirty="0" err="1">
                          <a:solidFill>
                            <a:schemeClr val="accent5">
                              <a:lumMod val="50000"/>
                            </a:schemeClr>
                          </a:solidFill>
                          <a:latin typeface="Calibri" pitchFamily="34" charset="0"/>
                        </a:rPr>
                        <a:t>ug</a:t>
                      </a:r>
                      <a:r>
                        <a:rPr lang="en-GB" sz="1200" dirty="0">
                          <a:solidFill>
                            <a:schemeClr val="accent5">
                              <a:lumMod val="50000"/>
                            </a:schemeClr>
                          </a:solidFill>
                          <a:latin typeface="Calibri" pitchFamily="34" charset="0"/>
                        </a:rPr>
                        <a:t>/L)</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a:solidFill>
                            <a:schemeClr val="accent5">
                              <a:lumMod val="50000"/>
                            </a:schemeClr>
                          </a:solidFill>
                          <a:latin typeface="Calibri" pitchFamily="34" charset="0"/>
                        </a:rPr>
                        <a:t>30</a:t>
                      </a:r>
                      <a:endParaRPr lang="en-GB" sz="120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25</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83.3</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extLst>
                  <a:ext uri="{0D108BD9-81ED-4DB2-BD59-A6C34878D82A}">
                    <a16:rowId xmlns:a16="http://schemas.microsoft.com/office/drawing/2014/main" val="10008"/>
                  </a:ext>
                </a:extLst>
              </a:tr>
              <a:tr h="311887">
                <a:tc>
                  <a:txBody>
                    <a:bodyPr/>
                    <a:lstStyle/>
                    <a:p>
                      <a:pPr algn="ctr">
                        <a:spcAft>
                          <a:spcPts val="0"/>
                        </a:spcAft>
                      </a:pPr>
                      <a:r>
                        <a:rPr lang="en-GB" sz="1200" dirty="0" err="1">
                          <a:solidFill>
                            <a:schemeClr val="accent5">
                              <a:lumMod val="50000"/>
                            </a:schemeClr>
                          </a:solidFill>
                          <a:latin typeface="Calibri" pitchFamily="34" charset="0"/>
                        </a:rPr>
                        <a:t>Buprenorphine</a:t>
                      </a:r>
                      <a:r>
                        <a:rPr lang="en-GB" sz="1200" dirty="0">
                          <a:solidFill>
                            <a:schemeClr val="accent5">
                              <a:lumMod val="50000"/>
                            </a:schemeClr>
                          </a:solidFill>
                          <a:latin typeface="Calibri" pitchFamily="34" charset="0"/>
                        </a:rPr>
                        <a:t> (</a:t>
                      </a:r>
                      <a:r>
                        <a:rPr lang="en-GB" sz="1200" dirty="0" err="1">
                          <a:solidFill>
                            <a:schemeClr val="accent5">
                              <a:lumMod val="50000"/>
                            </a:schemeClr>
                          </a:solidFill>
                          <a:latin typeface="Calibri" pitchFamily="34" charset="0"/>
                        </a:rPr>
                        <a:t>ug</a:t>
                      </a:r>
                      <a:r>
                        <a:rPr lang="en-GB" sz="1200" dirty="0">
                          <a:solidFill>
                            <a:schemeClr val="accent5">
                              <a:lumMod val="50000"/>
                            </a:schemeClr>
                          </a:solidFill>
                          <a:latin typeface="Calibri" pitchFamily="34" charset="0"/>
                        </a:rPr>
                        <a:t>/L)</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a:solidFill>
                            <a:schemeClr val="accent5">
                              <a:lumMod val="50000"/>
                            </a:schemeClr>
                          </a:solidFill>
                          <a:latin typeface="Calibri" pitchFamily="34" charset="0"/>
                        </a:rPr>
                        <a:t>30</a:t>
                      </a:r>
                      <a:endParaRPr lang="en-GB" sz="120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31</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103.3</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extLst>
                  <a:ext uri="{0D108BD9-81ED-4DB2-BD59-A6C34878D82A}">
                    <a16:rowId xmlns:a16="http://schemas.microsoft.com/office/drawing/2014/main" val="10009"/>
                  </a:ext>
                </a:extLst>
              </a:tr>
              <a:tr h="311887">
                <a:tc>
                  <a:txBody>
                    <a:bodyPr/>
                    <a:lstStyle/>
                    <a:p>
                      <a:pPr algn="ctr">
                        <a:spcAft>
                          <a:spcPts val="0"/>
                        </a:spcAft>
                      </a:pPr>
                      <a:r>
                        <a:rPr lang="en-GB" sz="1200" dirty="0" err="1">
                          <a:solidFill>
                            <a:schemeClr val="accent5">
                              <a:lumMod val="50000"/>
                            </a:schemeClr>
                          </a:solidFill>
                          <a:latin typeface="Calibri" pitchFamily="34" charset="0"/>
                        </a:rPr>
                        <a:t>Ketamine</a:t>
                      </a:r>
                      <a:r>
                        <a:rPr lang="en-GB" sz="1200" dirty="0">
                          <a:solidFill>
                            <a:schemeClr val="accent5">
                              <a:lumMod val="50000"/>
                            </a:schemeClr>
                          </a:solidFill>
                          <a:latin typeface="Calibri" pitchFamily="34" charset="0"/>
                        </a:rPr>
                        <a:t> (</a:t>
                      </a:r>
                      <a:r>
                        <a:rPr lang="en-GB" sz="1200" dirty="0" err="1">
                          <a:solidFill>
                            <a:schemeClr val="accent5">
                              <a:lumMod val="50000"/>
                            </a:schemeClr>
                          </a:solidFill>
                          <a:latin typeface="Calibri" pitchFamily="34" charset="0"/>
                        </a:rPr>
                        <a:t>ug</a:t>
                      </a:r>
                      <a:r>
                        <a:rPr lang="en-GB" sz="1200" dirty="0">
                          <a:solidFill>
                            <a:schemeClr val="accent5">
                              <a:lumMod val="50000"/>
                            </a:schemeClr>
                          </a:solidFill>
                          <a:latin typeface="Calibri" pitchFamily="34" charset="0"/>
                        </a:rPr>
                        <a:t>/L)</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a:solidFill>
                            <a:schemeClr val="accent5">
                              <a:lumMod val="50000"/>
                            </a:schemeClr>
                          </a:solidFill>
                          <a:latin typeface="Calibri" pitchFamily="34" charset="0"/>
                        </a:rPr>
                        <a:t>3000</a:t>
                      </a:r>
                      <a:endParaRPr lang="en-GB" sz="120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2786</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92.9</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extLst>
                  <a:ext uri="{0D108BD9-81ED-4DB2-BD59-A6C34878D82A}">
                    <a16:rowId xmlns:a16="http://schemas.microsoft.com/office/drawing/2014/main" val="10010"/>
                  </a:ext>
                </a:extLst>
              </a:tr>
              <a:tr h="311887">
                <a:tc>
                  <a:txBody>
                    <a:bodyPr/>
                    <a:lstStyle/>
                    <a:p>
                      <a:pPr algn="ctr">
                        <a:spcAft>
                          <a:spcPts val="0"/>
                        </a:spcAft>
                      </a:pPr>
                      <a:r>
                        <a:rPr lang="en-GB" sz="1200" dirty="0">
                          <a:solidFill>
                            <a:schemeClr val="accent5">
                              <a:lumMod val="50000"/>
                            </a:schemeClr>
                          </a:solidFill>
                          <a:latin typeface="Calibri" pitchFamily="34" charset="0"/>
                        </a:rPr>
                        <a:t>Barbiturates (</a:t>
                      </a:r>
                      <a:r>
                        <a:rPr lang="en-GB" sz="1200" dirty="0" err="1">
                          <a:solidFill>
                            <a:schemeClr val="accent5">
                              <a:lumMod val="50000"/>
                            </a:schemeClr>
                          </a:solidFill>
                          <a:latin typeface="Calibri" pitchFamily="34" charset="0"/>
                        </a:rPr>
                        <a:t>ug</a:t>
                      </a:r>
                      <a:r>
                        <a:rPr lang="en-GB" sz="1200" dirty="0">
                          <a:solidFill>
                            <a:schemeClr val="accent5">
                              <a:lumMod val="50000"/>
                            </a:schemeClr>
                          </a:solidFill>
                          <a:latin typeface="Calibri" pitchFamily="34" charset="0"/>
                        </a:rPr>
                        <a:t>/L)</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a:solidFill>
                            <a:schemeClr val="accent5">
                              <a:lumMod val="50000"/>
                            </a:schemeClr>
                          </a:solidFill>
                          <a:latin typeface="Calibri" pitchFamily="34" charset="0"/>
                        </a:rPr>
                        <a:t>800</a:t>
                      </a:r>
                      <a:endParaRPr lang="en-GB" sz="120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a:solidFill>
                            <a:schemeClr val="accent5">
                              <a:lumMod val="50000"/>
                            </a:schemeClr>
                          </a:solidFill>
                          <a:latin typeface="Calibri" pitchFamily="34" charset="0"/>
                        </a:rPr>
                        <a:t>820</a:t>
                      </a:r>
                      <a:endParaRPr lang="en-GB" sz="1200">
                        <a:solidFill>
                          <a:schemeClr val="accent5">
                            <a:lumMod val="50000"/>
                          </a:schemeClr>
                        </a:solidFill>
                        <a:latin typeface="Calibri" pitchFamily="34" charset="0"/>
                        <a:ea typeface="Times New Roman"/>
                        <a:cs typeface="Times New Roman"/>
                      </a:endParaRPr>
                    </a:p>
                  </a:txBody>
                  <a:tcPr marL="54187" marR="54187" marT="0" marB="0" anchor="ctr"/>
                </a:tc>
                <a:tc>
                  <a:txBody>
                    <a:bodyPr/>
                    <a:lstStyle/>
                    <a:p>
                      <a:pPr algn="ctr">
                        <a:spcAft>
                          <a:spcPts val="0"/>
                        </a:spcAft>
                      </a:pPr>
                      <a:r>
                        <a:rPr lang="en-GB" sz="1200" dirty="0">
                          <a:solidFill>
                            <a:schemeClr val="accent5">
                              <a:lumMod val="50000"/>
                            </a:schemeClr>
                          </a:solidFill>
                          <a:latin typeface="Calibri" pitchFamily="34" charset="0"/>
                        </a:rPr>
                        <a:t>102.5</a:t>
                      </a:r>
                      <a:endParaRPr lang="en-GB" sz="1200" dirty="0">
                        <a:solidFill>
                          <a:schemeClr val="accent5">
                            <a:lumMod val="50000"/>
                          </a:schemeClr>
                        </a:solidFill>
                        <a:latin typeface="Calibri" pitchFamily="34" charset="0"/>
                        <a:ea typeface="Times New Roman"/>
                        <a:cs typeface="Times New Roman"/>
                      </a:endParaRPr>
                    </a:p>
                  </a:txBody>
                  <a:tcPr marL="54187" marR="54187" marT="0" marB="0" anchor="ctr"/>
                </a:tc>
                <a:extLst>
                  <a:ext uri="{0D108BD9-81ED-4DB2-BD59-A6C34878D82A}">
                    <a16:rowId xmlns:a16="http://schemas.microsoft.com/office/drawing/2014/main" val="10011"/>
                  </a:ext>
                </a:extLst>
              </a:tr>
              <a:tr h="311887">
                <a:tc>
                  <a:txBody>
                    <a:bodyPr/>
                    <a:lstStyle/>
                    <a:p>
                      <a:pPr algn="ctr">
                        <a:spcAft>
                          <a:spcPts val="0"/>
                        </a:spcAft>
                      </a:pPr>
                      <a:r>
                        <a:rPr lang="en-GB" sz="1200" dirty="0">
                          <a:solidFill>
                            <a:schemeClr val="accent5">
                              <a:lumMod val="50000"/>
                            </a:schemeClr>
                          </a:solidFill>
                          <a:latin typeface="Calibri" pitchFamily="34" charset="0"/>
                        </a:rPr>
                        <a:t>MDMA (</a:t>
                      </a:r>
                      <a:r>
                        <a:rPr lang="en-GB" sz="1200" dirty="0" err="1">
                          <a:solidFill>
                            <a:schemeClr val="accent5">
                              <a:lumMod val="50000"/>
                            </a:schemeClr>
                          </a:solidFill>
                          <a:latin typeface="Calibri" pitchFamily="34" charset="0"/>
                        </a:rPr>
                        <a:t>ug</a:t>
                      </a:r>
                      <a:r>
                        <a:rPr lang="en-GB" sz="1200" dirty="0">
                          <a:solidFill>
                            <a:schemeClr val="accent5">
                              <a:lumMod val="50000"/>
                            </a:schemeClr>
                          </a:solidFill>
                          <a:latin typeface="Calibri" pitchFamily="34" charset="0"/>
                        </a:rPr>
                        <a:t>/L)</a:t>
                      </a:r>
                      <a:endParaRPr lang="en-GB" sz="1200" dirty="0">
                        <a:solidFill>
                          <a:schemeClr val="accent5">
                            <a:lumMod val="50000"/>
                          </a:schemeClr>
                        </a:solidFill>
                        <a:latin typeface="Calibri" pitchFamily="34" charset="0"/>
                        <a:ea typeface="Times New Roman"/>
                        <a:cs typeface="Times New Roman"/>
                      </a:endParaRPr>
                    </a:p>
                  </a:txBody>
                  <a:tcPr marL="68580" marR="68580" marT="0" marB="0" anchor="ctr"/>
                </a:tc>
                <a:tc>
                  <a:txBody>
                    <a:bodyPr/>
                    <a:lstStyle/>
                    <a:p>
                      <a:pPr algn="ctr">
                        <a:spcAft>
                          <a:spcPts val="0"/>
                        </a:spcAft>
                      </a:pPr>
                      <a:r>
                        <a:rPr lang="en-GB" sz="1200">
                          <a:solidFill>
                            <a:schemeClr val="accent5">
                              <a:lumMod val="50000"/>
                            </a:schemeClr>
                          </a:solidFill>
                          <a:latin typeface="Calibri" pitchFamily="34" charset="0"/>
                        </a:rPr>
                        <a:t>2500</a:t>
                      </a:r>
                      <a:endParaRPr lang="en-GB" sz="1200">
                        <a:solidFill>
                          <a:schemeClr val="accent5">
                            <a:lumMod val="50000"/>
                          </a:schemeClr>
                        </a:solidFill>
                        <a:latin typeface="Calibri" pitchFamily="34" charset="0"/>
                        <a:ea typeface="Times New Roman"/>
                        <a:cs typeface="Times New Roman"/>
                      </a:endParaRPr>
                    </a:p>
                  </a:txBody>
                  <a:tcPr marL="68580" marR="68580" marT="0" marB="0" anchor="ctr"/>
                </a:tc>
                <a:tc>
                  <a:txBody>
                    <a:bodyPr/>
                    <a:lstStyle/>
                    <a:p>
                      <a:pPr algn="ctr">
                        <a:spcAft>
                          <a:spcPts val="0"/>
                        </a:spcAft>
                      </a:pPr>
                      <a:r>
                        <a:rPr lang="en-GB" sz="1200">
                          <a:solidFill>
                            <a:schemeClr val="accent5">
                              <a:lumMod val="50000"/>
                            </a:schemeClr>
                          </a:solidFill>
                          <a:latin typeface="Calibri" pitchFamily="34" charset="0"/>
                        </a:rPr>
                        <a:t>2766</a:t>
                      </a:r>
                      <a:endParaRPr lang="en-GB" sz="1200">
                        <a:solidFill>
                          <a:schemeClr val="accent5">
                            <a:lumMod val="50000"/>
                          </a:schemeClr>
                        </a:solidFill>
                        <a:latin typeface="Calibri" pitchFamily="34" charset="0"/>
                        <a:ea typeface="Times New Roman"/>
                        <a:cs typeface="Times New Roman"/>
                      </a:endParaRPr>
                    </a:p>
                  </a:txBody>
                  <a:tcPr marL="68580" marR="68580" marT="0" marB="0" anchor="ctr"/>
                </a:tc>
                <a:tc>
                  <a:txBody>
                    <a:bodyPr/>
                    <a:lstStyle/>
                    <a:p>
                      <a:pPr algn="ctr">
                        <a:spcAft>
                          <a:spcPts val="0"/>
                        </a:spcAft>
                      </a:pPr>
                      <a:r>
                        <a:rPr lang="en-GB" sz="1200" dirty="0">
                          <a:solidFill>
                            <a:schemeClr val="accent5">
                              <a:lumMod val="50000"/>
                            </a:schemeClr>
                          </a:solidFill>
                          <a:latin typeface="Calibri" pitchFamily="34" charset="0"/>
                        </a:rPr>
                        <a:t>110.6</a:t>
                      </a:r>
                      <a:endParaRPr lang="en-GB" sz="1200" dirty="0">
                        <a:solidFill>
                          <a:schemeClr val="accent5">
                            <a:lumMod val="50000"/>
                          </a:schemeClr>
                        </a:solidFill>
                        <a:latin typeface="Calibri" pitchFamily="34" charset="0"/>
                        <a:ea typeface="Times New Roman"/>
                        <a:cs typeface="Times New Roman"/>
                      </a:endParaRPr>
                    </a:p>
                  </a:txBody>
                  <a:tcPr marL="68580" marR="68580" marT="0" marB="0" anchor="ctr"/>
                </a:tc>
                <a:extLst>
                  <a:ext uri="{0D108BD9-81ED-4DB2-BD59-A6C34878D82A}">
                    <a16:rowId xmlns:a16="http://schemas.microsoft.com/office/drawing/2014/main" val="10012"/>
                  </a:ext>
                </a:extLst>
              </a:tr>
              <a:tr h="311887">
                <a:tc>
                  <a:txBody>
                    <a:bodyPr/>
                    <a:lstStyle/>
                    <a:p>
                      <a:pPr algn="ctr">
                        <a:spcAft>
                          <a:spcPts val="0"/>
                        </a:spcAft>
                      </a:pPr>
                      <a:r>
                        <a:rPr lang="en-GB" sz="1200" kern="1200" dirty="0">
                          <a:solidFill>
                            <a:schemeClr val="accent5">
                              <a:lumMod val="50000"/>
                            </a:schemeClr>
                          </a:solidFill>
                          <a:latin typeface="Calibri" pitchFamily="34" charset="0"/>
                        </a:rPr>
                        <a:t>Phencyclidine (</a:t>
                      </a:r>
                      <a:r>
                        <a:rPr lang="en-GB" sz="1200" kern="1200" dirty="0" err="1">
                          <a:solidFill>
                            <a:schemeClr val="accent5">
                              <a:lumMod val="50000"/>
                            </a:schemeClr>
                          </a:solidFill>
                          <a:latin typeface="Calibri" pitchFamily="34" charset="0"/>
                        </a:rPr>
                        <a:t>ug</a:t>
                      </a:r>
                      <a:r>
                        <a:rPr lang="en-GB" sz="1200" kern="1200" dirty="0">
                          <a:solidFill>
                            <a:schemeClr val="accent5">
                              <a:lumMod val="50000"/>
                            </a:schemeClr>
                          </a:solidFill>
                          <a:latin typeface="Calibri" pitchFamily="34" charset="0"/>
                        </a:rPr>
                        <a:t>/L)</a:t>
                      </a:r>
                      <a:endParaRPr lang="en-GB" sz="1200" dirty="0">
                        <a:solidFill>
                          <a:schemeClr val="accent5">
                            <a:lumMod val="50000"/>
                          </a:schemeClr>
                        </a:solidFill>
                        <a:latin typeface="Calibri" pitchFamily="34" charset="0"/>
                        <a:ea typeface="Times New Roman"/>
                        <a:cs typeface="Times New Roman"/>
                      </a:endParaRPr>
                    </a:p>
                  </a:txBody>
                  <a:tcPr marL="68580" marR="68580" marT="0" marB="0" anchor="ctr"/>
                </a:tc>
                <a:tc>
                  <a:txBody>
                    <a:bodyPr/>
                    <a:lstStyle/>
                    <a:p>
                      <a:pPr algn="ctr">
                        <a:spcAft>
                          <a:spcPts val="0"/>
                        </a:spcAft>
                      </a:pPr>
                      <a:r>
                        <a:rPr lang="en-GB" sz="1200">
                          <a:solidFill>
                            <a:schemeClr val="accent5">
                              <a:lumMod val="50000"/>
                            </a:schemeClr>
                          </a:solidFill>
                          <a:latin typeface="Calibri" pitchFamily="34" charset="0"/>
                        </a:rPr>
                        <a:t>73.4</a:t>
                      </a:r>
                      <a:endParaRPr lang="en-GB" sz="1200">
                        <a:solidFill>
                          <a:schemeClr val="accent5">
                            <a:lumMod val="50000"/>
                          </a:schemeClr>
                        </a:solidFill>
                        <a:latin typeface="Calibri" pitchFamily="34" charset="0"/>
                        <a:ea typeface="Times New Roman"/>
                        <a:cs typeface="Times New Roman"/>
                      </a:endParaRPr>
                    </a:p>
                  </a:txBody>
                  <a:tcPr marL="68580" marR="68580" marT="0" marB="0" anchor="ctr"/>
                </a:tc>
                <a:tc>
                  <a:txBody>
                    <a:bodyPr/>
                    <a:lstStyle/>
                    <a:p>
                      <a:pPr algn="ctr">
                        <a:spcAft>
                          <a:spcPts val="0"/>
                        </a:spcAft>
                      </a:pPr>
                      <a:r>
                        <a:rPr lang="en-GB" sz="1200" dirty="0">
                          <a:solidFill>
                            <a:schemeClr val="accent5">
                              <a:lumMod val="50000"/>
                            </a:schemeClr>
                          </a:solidFill>
                          <a:latin typeface="Calibri" pitchFamily="34" charset="0"/>
                        </a:rPr>
                        <a:t>78*</a:t>
                      </a:r>
                      <a:endParaRPr lang="en-GB" sz="1200" dirty="0">
                        <a:solidFill>
                          <a:schemeClr val="accent5">
                            <a:lumMod val="50000"/>
                          </a:schemeClr>
                        </a:solidFill>
                        <a:latin typeface="Calibri" pitchFamily="34" charset="0"/>
                        <a:ea typeface="Times New Roman"/>
                        <a:cs typeface="Times New Roman"/>
                      </a:endParaRPr>
                    </a:p>
                  </a:txBody>
                  <a:tcPr marL="68580" marR="68580" marT="0" marB="0" anchor="ctr"/>
                </a:tc>
                <a:tc>
                  <a:txBody>
                    <a:bodyPr/>
                    <a:lstStyle/>
                    <a:p>
                      <a:pPr algn="ctr">
                        <a:spcAft>
                          <a:spcPts val="0"/>
                        </a:spcAft>
                      </a:pPr>
                      <a:r>
                        <a:rPr lang="en-GB" sz="1200" dirty="0">
                          <a:solidFill>
                            <a:schemeClr val="accent5">
                              <a:lumMod val="50000"/>
                            </a:schemeClr>
                          </a:solidFill>
                          <a:latin typeface="Calibri" pitchFamily="34" charset="0"/>
                        </a:rPr>
                        <a:t>106.3</a:t>
                      </a:r>
                      <a:endParaRPr lang="en-GB" sz="1200" dirty="0">
                        <a:solidFill>
                          <a:schemeClr val="accent5">
                            <a:lumMod val="50000"/>
                          </a:schemeClr>
                        </a:solidFill>
                        <a:latin typeface="Calibri" pitchFamily="34" charset="0"/>
                        <a:ea typeface="Times New Roman"/>
                        <a:cs typeface="Times New Roman"/>
                      </a:endParaRPr>
                    </a:p>
                  </a:txBody>
                  <a:tcPr marL="68580" marR="68580" marT="0" marB="0" anchor="ctr"/>
                </a:tc>
                <a:extLst>
                  <a:ext uri="{0D108BD9-81ED-4DB2-BD59-A6C34878D82A}">
                    <a16:rowId xmlns:a16="http://schemas.microsoft.com/office/drawing/2014/main" val="10013"/>
                  </a:ext>
                </a:extLst>
              </a:tr>
            </a:tbl>
          </a:graphicData>
        </a:graphic>
      </p:graphicFrame>
      <p:sp>
        <p:nvSpPr>
          <p:cNvPr id="3" name="Rectangle 2"/>
          <p:cNvSpPr/>
          <p:nvPr/>
        </p:nvSpPr>
        <p:spPr>
          <a:xfrm>
            <a:off x="6372200" y="1196752"/>
            <a:ext cx="2430016" cy="3693319"/>
          </a:xfrm>
          <a:prstGeom prst="rect">
            <a:avLst/>
          </a:prstGeom>
        </p:spPr>
        <p:txBody>
          <a:bodyPr wrap="square">
            <a:spAutoFit/>
          </a:bodyPr>
          <a:lstStyle/>
          <a:p>
            <a:pPr algn="just" eaLnBrk="0" hangingPunct="0"/>
            <a:r>
              <a:rPr lang="en-GB" b="1" dirty="0">
                <a:solidFill>
                  <a:srgbClr val="008785"/>
                </a:solidFill>
                <a:latin typeface="Calibri" pitchFamily="34" charset="0"/>
              </a:rPr>
              <a:t>Traceability </a:t>
            </a:r>
          </a:p>
          <a:p>
            <a:pPr algn="just" eaLnBrk="0" hangingPunct="0"/>
            <a:r>
              <a:rPr lang="en-GB" dirty="0">
                <a:latin typeface="Calibri" pitchFamily="34" charset="0"/>
              </a:rPr>
              <a:t>Good agreement was observed between the ‘gravimetric’ weighed in target and the LC-MS/MS data for the majority of </a:t>
            </a:r>
            <a:r>
              <a:rPr lang="en-GB" dirty="0" err="1">
                <a:latin typeface="Calibri" pitchFamily="34" charset="0"/>
              </a:rPr>
              <a:t>analytes</a:t>
            </a:r>
            <a:r>
              <a:rPr lang="en-GB" dirty="0">
                <a:latin typeface="Calibri" pitchFamily="34" charset="0"/>
              </a:rPr>
              <a:t>, however a decreased recovery of  76% and 83% was observed for cannabis and </a:t>
            </a:r>
            <a:r>
              <a:rPr lang="en-GB" dirty="0" err="1">
                <a:latin typeface="Calibri" pitchFamily="34" charset="0"/>
              </a:rPr>
              <a:t>acetylmorphine</a:t>
            </a:r>
            <a:r>
              <a:rPr lang="en-GB" dirty="0">
                <a:latin typeface="Calibri" pitchFamily="34" charset="0"/>
              </a:rPr>
              <a:t> respectively.</a:t>
            </a:r>
            <a:r>
              <a:rPr lang="en-GB" dirty="0"/>
              <a:t>  </a:t>
            </a:r>
            <a:endParaRPr lang="en-GB" dirty="0">
              <a:latin typeface="Calibri" pitchFamily="34" charset="0"/>
            </a:endParaRPr>
          </a:p>
        </p:txBody>
      </p:sp>
      <p:sp>
        <p:nvSpPr>
          <p:cNvPr id="4" name="Title 3"/>
          <p:cNvSpPr>
            <a:spLocks noGrp="1"/>
          </p:cNvSpPr>
          <p:nvPr>
            <p:ph type="title"/>
          </p:nvPr>
        </p:nvSpPr>
        <p:spPr>
          <a:xfrm>
            <a:off x="457200" y="274638"/>
            <a:ext cx="8229600" cy="562074"/>
          </a:xfrm>
        </p:spPr>
        <p:txBody>
          <a:bodyPr>
            <a:normAutofit fontScale="90000"/>
          </a:bodyPr>
          <a:lstStyle/>
          <a:p>
            <a:r>
              <a:rPr lang="en-GB" dirty="0">
                <a:solidFill>
                  <a:schemeClr val="accent5">
                    <a:lumMod val="75000"/>
                  </a:schemeClr>
                </a:solidFill>
              </a:rPr>
              <a:t>Results</a:t>
            </a:r>
          </a:p>
        </p:txBody>
      </p:sp>
      <p:graphicFrame>
        <p:nvGraphicFramePr>
          <p:cNvPr id="6" name="Table 5"/>
          <p:cNvGraphicFramePr>
            <a:graphicFrameLocks noGrp="1"/>
          </p:cNvGraphicFramePr>
          <p:nvPr>
            <p:extLst>
              <p:ext uri="{D42A27DB-BD31-4B8C-83A1-F6EECF244321}">
                <p14:modId xmlns:p14="http://schemas.microsoft.com/office/powerpoint/2010/main" val="3615160901"/>
              </p:ext>
            </p:extLst>
          </p:nvPr>
        </p:nvGraphicFramePr>
        <p:xfrm>
          <a:off x="251520" y="5733256"/>
          <a:ext cx="8064896" cy="646545"/>
        </p:xfrm>
        <a:graphic>
          <a:graphicData uri="http://schemas.openxmlformats.org/drawingml/2006/table">
            <a:tbl>
              <a:tblPr/>
              <a:tblGrid>
                <a:gridCol w="1008112">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tblGrid>
              <a:tr h="646545">
                <a:tc>
                  <a:txBody>
                    <a:bodyPr/>
                    <a:lstStyle/>
                    <a:p>
                      <a:pPr algn="just" hangingPunct="0">
                        <a:spcAft>
                          <a:spcPts val="0"/>
                        </a:spcAft>
                      </a:pPr>
                      <a:r>
                        <a:rPr lang="en-GB" sz="1200" cap="all" baseline="0" dirty="0">
                          <a:latin typeface="+mn-lt"/>
                          <a:ea typeface="Times New Roman"/>
                        </a:rPr>
                        <a:t>Target values </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Are</a:t>
                      </a:r>
                      <a:r>
                        <a:rPr lang="en-GB" sz="1200" baseline="0" dirty="0">
                          <a:latin typeface="+mn-lt"/>
                          <a:ea typeface="Times New Roman"/>
                        </a:rPr>
                        <a:t> there any issues in using the participants returned data to establish the target? Can I use the overall mean (after outlier exclusion) or will I need to use method mean due to </a:t>
                      </a:r>
                      <a:r>
                        <a:rPr lang="en-GB" sz="1200" dirty="0">
                          <a:latin typeface="+mn-lt"/>
                          <a:ea typeface="Times New Roman"/>
                        </a:rPr>
                        <a:t>method biases. </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200" dirty="0"/>
                        <a:t>Can use gravimetric for all </a:t>
                      </a:r>
                      <a:r>
                        <a:rPr lang="en-GB" sz="1200" dirty="0" err="1"/>
                        <a:t>analytes</a:t>
                      </a:r>
                      <a:r>
                        <a:rPr lang="en-GB" sz="1200" dirty="0"/>
                        <a:t> apart from cannabis and </a:t>
                      </a:r>
                      <a:r>
                        <a:rPr lang="en-GB" sz="1200" dirty="0" err="1"/>
                        <a:t>acetylmorphine</a:t>
                      </a:r>
                      <a:endParaRPr lang="en-GB" sz="1200" dirty="0"/>
                    </a:p>
                    <a:p>
                      <a:pPr algn="l" hangingPunct="0">
                        <a:spcAft>
                          <a:spcPts val="0"/>
                        </a:spcAft>
                      </a:pPr>
                      <a:endParaRPr lang="en-GB" sz="1200" dirty="0">
                        <a:latin typeface="+mn-lt"/>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04864"/>
            <a:ext cx="8229600" cy="2866330"/>
          </a:xfrm>
        </p:spPr>
        <p:txBody>
          <a:bodyPr>
            <a:normAutofit/>
          </a:bodyPr>
          <a:lstStyle/>
          <a:p>
            <a:pPr lvl="0"/>
            <a:r>
              <a:rPr lang="en-GB" dirty="0">
                <a:solidFill>
                  <a:schemeClr val="tx1">
                    <a:lumMod val="50000"/>
                    <a:lumOff val="50000"/>
                  </a:schemeClr>
                </a:solidFill>
              </a:rPr>
              <a:t>Determine your Performance specifications.</a:t>
            </a:r>
            <a:br>
              <a:rPr lang="en-GB" dirty="0"/>
            </a:b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495300"/>
            <a:ext cx="7772400" cy="1295400"/>
          </a:xfrm>
        </p:spPr>
        <p:txBody>
          <a:bodyPr>
            <a:normAutofit fontScale="90000"/>
          </a:bodyPr>
          <a:lstStyle/>
          <a:p>
            <a:pPr eaLnBrk="1" hangingPunct="1">
              <a:defRPr/>
            </a:pPr>
            <a:r>
              <a:rPr lang="en-GB" sz="4400" dirty="0">
                <a:solidFill>
                  <a:srgbClr val="008785"/>
                </a:solidFill>
                <a:effectLst>
                  <a:outerShdw blurRad="38100" dist="38100" dir="2700000" algn="tl">
                    <a:srgbClr val="C0C0C0"/>
                  </a:outerShdw>
                </a:effectLst>
              </a:rPr>
              <a:t>Analytical goal</a:t>
            </a:r>
            <a:br>
              <a:rPr lang="en-GB" sz="4400" dirty="0">
                <a:solidFill>
                  <a:srgbClr val="008785"/>
                </a:solidFill>
                <a:effectLst>
                  <a:outerShdw blurRad="38100" dist="38100" dir="2700000" algn="tl">
                    <a:srgbClr val="C0C0C0"/>
                  </a:outerShdw>
                </a:effectLst>
              </a:rPr>
            </a:br>
            <a:r>
              <a:rPr lang="en-GB" dirty="0">
                <a:solidFill>
                  <a:srgbClr val="008785"/>
                </a:solidFill>
                <a:effectLst>
                  <a:outerShdw blurRad="38100" dist="38100" dir="2700000" algn="tl">
                    <a:srgbClr val="C0C0C0"/>
                  </a:outerShdw>
                </a:effectLst>
              </a:rPr>
              <a:t>Hierarchy</a:t>
            </a:r>
            <a:br>
              <a:rPr lang="en-GB" sz="4400" dirty="0">
                <a:solidFill>
                  <a:srgbClr val="008785"/>
                </a:solidFill>
                <a:effectLst>
                  <a:outerShdw blurRad="38100" dist="38100" dir="2700000" algn="tl">
                    <a:srgbClr val="C0C0C0"/>
                  </a:outerShdw>
                </a:effectLst>
              </a:rPr>
            </a:br>
            <a:endParaRPr lang="en-GB" sz="3600" dirty="0">
              <a:solidFill>
                <a:srgbClr val="008785"/>
              </a:solidFill>
              <a:effectLst>
                <a:outerShdw blurRad="38100" dist="38100" dir="2700000" algn="tl">
                  <a:srgbClr val="C0C0C0"/>
                </a:outerShdw>
              </a:effectLst>
            </a:endParaRPr>
          </a:p>
        </p:txBody>
      </p:sp>
      <p:graphicFrame>
        <p:nvGraphicFramePr>
          <p:cNvPr id="7" name="Content Placeholder 6"/>
          <p:cNvGraphicFramePr>
            <a:graphicFrameLocks noGrp="1"/>
          </p:cNvGraphicFramePr>
          <p:nvPr>
            <p:ph idx="1"/>
          </p:nvPr>
        </p:nvGraphicFramePr>
        <p:xfrm>
          <a:off x="971600" y="2132856"/>
          <a:ext cx="7772400" cy="361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ircular Arrow 8"/>
          <p:cNvSpPr/>
          <p:nvPr/>
        </p:nvSpPr>
        <p:spPr>
          <a:xfrm rot="10800000">
            <a:off x="5652120" y="4365104"/>
            <a:ext cx="2000123" cy="1875570"/>
          </a:xfrm>
          <a:prstGeom prst="circularArrow">
            <a:avLst/>
          </a:prstGeom>
          <a:solidFill>
            <a:srgbClr val="008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ircular Arrow 9"/>
          <p:cNvSpPr/>
          <p:nvPr/>
        </p:nvSpPr>
        <p:spPr>
          <a:xfrm rot="10800000">
            <a:off x="2555776" y="4221088"/>
            <a:ext cx="2000123" cy="1875570"/>
          </a:xfrm>
          <a:prstGeom prst="circularArrow">
            <a:avLst/>
          </a:prstGeom>
          <a:solidFill>
            <a:srgbClr val="0087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p:cNvSpPr txBox="1"/>
          <p:nvPr/>
        </p:nvSpPr>
        <p:spPr>
          <a:xfrm>
            <a:off x="5940152" y="4797152"/>
            <a:ext cx="2016224" cy="523220"/>
          </a:xfrm>
          <a:prstGeom prst="rect">
            <a:avLst/>
          </a:prstGeom>
          <a:noFill/>
        </p:spPr>
        <p:txBody>
          <a:bodyPr wrap="square" rtlCol="0">
            <a:spAutoFit/>
          </a:bodyPr>
          <a:lstStyle/>
          <a:p>
            <a:r>
              <a:rPr lang="en-GB" sz="1400" dirty="0">
                <a:solidFill>
                  <a:srgbClr val="008785"/>
                </a:solidFill>
              </a:rPr>
              <a:t>Improvements in methods / technology</a:t>
            </a:r>
          </a:p>
        </p:txBody>
      </p:sp>
      <p:sp>
        <p:nvSpPr>
          <p:cNvPr id="12" name="TextBox 11"/>
          <p:cNvSpPr txBox="1"/>
          <p:nvPr/>
        </p:nvSpPr>
        <p:spPr>
          <a:xfrm>
            <a:off x="3131840" y="4797152"/>
            <a:ext cx="1368152" cy="738664"/>
          </a:xfrm>
          <a:prstGeom prst="rect">
            <a:avLst/>
          </a:prstGeom>
          <a:noFill/>
        </p:spPr>
        <p:txBody>
          <a:bodyPr wrap="square" rtlCol="0">
            <a:spAutoFit/>
          </a:bodyPr>
          <a:lstStyle/>
          <a:p>
            <a:r>
              <a:rPr lang="en-GB" sz="1400" dirty="0">
                <a:solidFill>
                  <a:srgbClr val="008785"/>
                </a:solidFill>
              </a:rPr>
              <a:t>Data from outcome studies</a:t>
            </a:r>
          </a:p>
        </p:txBody>
      </p:sp>
      <p:graphicFrame>
        <p:nvGraphicFramePr>
          <p:cNvPr id="13" name="Diagram 1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78098"/>
          </a:xfrm>
        </p:spPr>
        <p:txBody>
          <a:bodyPr>
            <a:noAutofit/>
          </a:bodyPr>
          <a:lstStyle/>
          <a:p>
            <a:pPr lvl="0"/>
            <a:r>
              <a:rPr lang="en-GB" sz="3600" dirty="0">
                <a:solidFill>
                  <a:srgbClr val="008785"/>
                </a:solidFill>
                <a:latin typeface="Calibri" pitchFamily="34" charset="0"/>
              </a:rPr>
              <a:t>Performance Specification – pilot DOA</a:t>
            </a:r>
            <a:br>
              <a:rPr lang="en-GB" sz="3600" dirty="0">
                <a:solidFill>
                  <a:srgbClr val="008785"/>
                </a:solidFill>
                <a:latin typeface="Calibri" pitchFamily="34" charset="0"/>
              </a:rPr>
            </a:br>
            <a:endParaRPr lang="en-GB" sz="3600" dirty="0"/>
          </a:p>
        </p:txBody>
      </p:sp>
      <p:pic>
        <p:nvPicPr>
          <p:cNvPr id="3" name="Picture 8"/>
          <p:cNvPicPr>
            <a:picLocks noChangeAspect="1" noChangeArrowheads="1"/>
          </p:cNvPicPr>
          <p:nvPr/>
        </p:nvPicPr>
        <p:blipFill>
          <a:blip r:embed="rId3" cstate="print"/>
          <a:srcRect/>
          <a:stretch>
            <a:fillRect/>
          </a:stretch>
        </p:blipFill>
        <p:spPr bwMode="auto">
          <a:xfrm>
            <a:off x="107504" y="712255"/>
            <a:ext cx="4176464" cy="2727312"/>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cstate="print"/>
          <a:srcRect/>
          <a:stretch>
            <a:fillRect/>
          </a:stretch>
        </p:blipFill>
        <p:spPr bwMode="auto">
          <a:xfrm>
            <a:off x="4421411" y="3479093"/>
            <a:ext cx="4225429" cy="2759287"/>
          </a:xfrm>
          <a:prstGeom prst="rect">
            <a:avLst/>
          </a:prstGeom>
          <a:noFill/>
          <a:ln w="9525">
            <a:noFill/>
            <a:miter lim="800000"/>
            <a:headEnd/>
            <a:tailEnd/>
          </a:ln>
          <a:effectLst/>
        </p:spPr>
      </p:pic>
      <p:pic>
        <p:nvPicPr>
          <p:cNvPr id="16389" name="Picture 5"/>
          <p:cNvPicPr>
            <a:picLocks noChangeAspect="1" noChangeArrowheads="1"/>
          </p:cNvPicPr>
          <p:nvPr/>
        </p:nvPicPr>
        <p:blipFill>
          <a:blip r:embed="rId5" cstate="print"/>
          <a:srcRect/>
          <a:stretch>
            <a:fillRect/>
          </a:stretch>
        </p:blipFill>
        <p:spPr bwMode="auto">
          <a:xfrm>
            <a:off x="107504" y="3483657"/>
            <a:ext cx="4176463" cy="2727311"/>
          </a:xfrm>
          <a:prstGeom prst="rect">
            <a:avLst/>
          </a:prstGeom>
          <a:noFill/>
          <a:ln w="9525">
            <a:noFill/>
            <a:miter lim="800000"/>
            <a:headEnd/>
            <a:tailEnd/>
          </a:ln>
          <a:effectLst/>
        </p:spPr>
      </p:pic>
      <p:pic>
        <p:nvPicPr>
          <p:cNvPr id="16390" name="Picture 6"/>
          <p:cNvPicPr>
            <a:picLocks noChangeAspect="1" noChangeArrowheads="1"/>
          </p:cNvPicPr>
          <p:nvPr/>
        </p:nvPicPr>
        <p:blipFill>
          <a:blip r:embed="rId6" cstate="print"/>
          <a:srcRect/>
          <a:stretch>
            <a:fillRect/>
          </a:stretch>
        </p:blipFill>
        <p:spPr bwMode="auto">
          <a:xfrm>
            <a:off x="4384576" y="728601"/>
            <a:ext cx="4211960" cy="2750492"/>
          </a:xfrm>
          <a:prstGeom prst="rect">
            <a:avLst/>
          </a:prstGeom>
          <a:noFill/>
          <a:ln w="9525">
            <a:noFill/>
            <a:miter lim="800000"/>
            <a:headEnd/>
            <a:tailEnd/>
          </a:ln>
          <a:effectLst/>
        </p:spPr>
      </p:pic>
      <p:graphicFrame>
        <p:nvGraphicFramePr>
          <p:cNvPr id="4" name="Table 3"/>
          <p:cNvGraphicFramePr>
            <a:graphicFrameLocks noGrp="1"/>
          </p:cNvGraphicFramePr>
          <p:nvPr>
            <p:extLst>
              <p:ext uri="{D42A27DB-BD31-4B8C-83A1-F6EECF244321}">
                <p14:modId xmlns:p14="http://schemas.microsoft.com/office/powerpoint/2010/main" val="1455837693"/>
              </p:ext>
            </p:extLst>
          </p:nvPr>
        </p:nvGraphicFramePr>
        <p:xfrm>
          <a:off x="107504" y="6186610"/>
          <a:ext cx="8712968" cy="640080"/>
        </p:xfrm>
        <a:graphic>
          <a:graphicData uri="http://schemas.openxmlformats.org/drawingml/2006/table">
            <a:tbl>
              <a:tblPr/>
              <a:tblGrid>
                <a:gridCol w="1789270">
                  <a:extLst>
                    <a:ext uri="{9D8B030D-6E8A-4147-A177-3AD203B41FA5}">
                      <a16:colId xmlns:a16="http://schemas.microsoft.com/office/drawing/2014/main" val="20000"/>
                    </a:ext>
                  </a:extLst>
                </a:gridCol>
                <a:gridCol w="4115386">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554182">
                <a:tc>
                  <a:txBody>
                    <a:bodyPr/>
                    <a:lstStyle/>
                    <a:p>
                      <a:pPr algn="just" hangingPunct="0">
                        <a:spcAft>
                          <a:spcPts val="0"/>
                        </a:spcAft>
                      </a:pPr>
                      <a:r>
                        <a:rPr lang="en-GB" sz="1200" cap="all" baseline="0" dirty="0">
                          <a:latin typeface="+mn-lt"/>
                          <a:ea typeface="Times New Roman"/>
                        </a:rPr>
                        <a:t>Evaluation Criteria</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rPr>
                        <a:t>What was the performance like? Consider developing a precision profile for each </a:t>
                      </a:r>
                      <a:r>
                        <a:rPr lang="en-GB" sz="1400" dirty="0" err="1">
                          <a:latin typeface="+mn-lt"/>
                          <a:ea typeface="Times New Roman"/>
                        </a:rPr>
                        <a:t>analyte</a:t>
                      </a:r>
                      <a:r>
                        <a:rPr lang="en-GB" sz="1400" dirty="0">
                          <a:latin typeface="+mn-lt"/>
                          <a:ea typeface="Times New Roman"/>
                        </a:rPr>
                        <a:t> during the pilot and comparing with any National or International criteria ? </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r>
                        <a:rPr lang="en-GB" sz="1400" baseline="0" dirty="0">
                          <a:latin typeface="+mn-lt"/>
                          <a:ea typeface="Times New Roman"/>
                        </a:rPr>
                        <a:t>Precision profile developed will be used. No National criteria.  No Model 1 or model 2 criteria.</a:t>
                      </a:r>
                      <a:endParaRPr lang="en-GB" sz="1400" dirty="0">
                        <a:latin typeface="+mn-lt"/>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solidFill>
                  <a:srgbClr val="008785"/>
                </a:solidFill>
                <a:latin typeface="Calibri" pitchFamily="34" charset="0"/>
              </a:rPr>
              <a:t>Performance specification – pilot DOA</a:t>
            </a:r>
            <a:br>
              <a:rPr lang="en-GB" sz="3600" dirty="0">
                <a:solidFill>
                  <a:srgbClr val="008785"/>
                </a:solidFill>
                <a:latin typeface="Calibri" pitchFamily="34" charset="0"/>
              </a:rPr>
            </a:br>
            <a:r>
              <a:rPr lang="en-GB" sz="3600" dirty="0">
                <a:solidFill>
                  <a:srgbClr val="008785"/>
                </a:solidFill>
                <a:latin typeface="Calibri" pitchFamily="34" charset="0"/>
              </a:rPr>
              <a:t>Qualitative</a:t>
            </a:r>
            <a:endParaRPr lang="en-GB" sz="3600" dirty="0"/>
          </a:p>
        </p:txBody>
      </p:sp>
      <p:pic>
        <p:nvPicPr>
          <p:cNvPr id="3" name="Picture 4"/>
          <p:cNvPicPr>
            <a:picLocks noChangeAspect="1" noChangeArrowheads="1"/>
          </p:cNvPicPr>
          <p:nvPr/>
        </p:nvPicPr>
        <p:blipFill>
          <a:blip r:embed="rId3" cstate="print"/>
          <a:srcRect/>
          <a:stretch>
            <a:fillRect/>
          </a:stretch>
        </p:blipFill>
        <p:spPr bwMode="auto">
          <a:xfrm>
            <a:off x="330112" y="1484784"/>
            <a:ext cx="4731600" cy="3096344"/>
          </a:xfrm>
          <a:prstGeom prst="rect">
            <a:avLst/>
          </a:prstGeom>
          <a:noFill/>
          <a:ln w="9525">
            <a:noFill/>
            <a:miter lim="800000"/>
            <a:headEnd/>
            <a:tailEnd/>
          </a:ln>
          <a:effectLst/>
        </p:spPr>
      </p:pic>
      <p:pic>
        <p:nvPicPr>
          <p:cNvPr id="4" name="Picture 5"/>
          <p:cNvPicPr>
            <a:picLocks noChangeAspect="1" noChangeArrowheads="1"/>
          </p:cNvPicPr>
          <p:nvPr/>
        </p:nvPicPr>
        <p:blipFill>
          <a:blip r:embed="rId4" cstate="print"/>
          <a:srcRect/>
          <a:stretch>
            <a:fillRect/>
          </a:stretch>
        </p:blipFill>
        <p:spPr bwMode="auto">
          <a:xfrm>
            <a:off x="4427984" y="3766804"/>
            <a:ext cx="4545505" cy="2974564"/>
          </a:xfrm>
          <a:prstGeom prst="rect">
            <a:avLst/>
          </a:prstGeom>
          <a:noFill/>
          <a:ln w="9525">
            <a:noFill/>
            <a:miter lim="800000"/>
            <a:headEnd/>
            <a:tailEnd/>
          </a:ln>
          <a:effectLst/>
        </p:spPr>
      </p:pic>
      <p:sp>
        <p:nvSpPr>
          <p:cNvPr id="5" name="TextBox 4"/>
          <p:cNvSpPr txBox="1"/>
          <p:nvPr/>
        </p:nvSpPr>
        <p:spPr>
          <a:xfrm>
            <a:off x="755576" y="5157192"/>
            <a:ext cx="3096344" cy="923330"/>
          </a:xfrm>
          <a:prstGeom prst="rect">
            <a:avLst/>
          </a:prstGeom>
          <a:solidFill>
            <a:schemeClr val="accent3">
              <a:lumMod val="60000"/>
              <a:lumOff val="40000"/>
            </a:schemeClr>
          </a:solidFill>
        </p:spPr>
        <p:txBody>
          <a:bodyPr wrap="square" rtlCol="0">
            <a:spAutoFit/>
          </a:bodyPr>
          <a:lstStyle/>
          <a:p>
            <a:r>
              <a:rPr lang="en-GB" dirty="0"/>
              <a:t>“Cut offs” selected are achievable for the majority of methods.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ChangeArrowheads="1"/>
          </p:cNvSpPr>
          <p:nvPr/>
        </p:nvSpPr>
        <p:spPr bwMode="auto">
          <a:xfrm>
            <a:off x="395536" y="404664"/>
            <a:ext cx="8568952" cy="816827"/>
          </a:xfrm>
          <a:prstGeom prst="rect">
            <a:avLst/>
          </a:prstGeom>
          <a:noFill/>
          <a:ln w="9525">
            <a:noFill/>
            <a:miter lim="800000"/>
            <a:headEnd/>
            <a:tailEnd/>
          </a:ln>
        </p:spPr>
        <p:txBody>
          <a:bodyPr wrap="square">
            <a:spAutoFit/>
          </a:bodyPr>
          <a:lstStyle/>
          <a:p>
            <a:pPr algn="ctr"/>
            <a:r>
              <a:rPr lang="en-GB" sz="3600" dirty="0">
                <a:solidFill>
                  <a:srgbClr val="008785"/>
                </a:solidFill>
                <a:latin typeface="Calibri" pitchFamily="34" charset="0"/>
              </a:rPr>
              <a:t>Performance specification – pilot </a:t>
            </a:r>
            <a:r>
              <a:rPr lang="en-GB" sz="3600" dirty="0" err="1">
                <a:solidFill>
                  <a:srgbClr val="008785"/>
                </a:solidFill>
                <a:latin typeface="Calibri" pitchFamily="34" charset="0"/>
              </a:rPr>
              <a:t>poct</a:t>
            </a:r>
            <a:r>
              <a:rPr lang="en-GB" sz="3600" dirty="0">
                <a:solidFill>
                  <a:srgbClr val="008785"/>
                </a:solidFill>
                <a:latin typeface="Calibri" pitchFamily="34" charset="0"/>
              </a:rPr>
              <a:t> </a:t>
            </a:r>
            <a:r>
              <a:rPr lang="en-GB" sz="3600" dirty="0" err="1">
                <a:solidFill>
                  <a:srgbClr val="008785"/>
                </a:solidFill>
                <a:latin typeface="Calibri" pitchFamily="34" charset="0"/>
              </a:rPr>
              <a:t>creat</a:t>
            </a:r>
            <a:br>
              <a:rPr lang="en-GB" sz="1000" dirty="0">
                <a:solidFill>
                  <a:srgbClr val="008785"/>
                </a:solidFill>
                <a:latin typeface="Calibri" pitchFamily="34" charset="0"/>
              </a:rPr>
            </a:br>
            <a:endParaRPr lang="en-GB" sz="1108" b="1" dirty="0">
              <a:solidFill>
                <a:schemeClr val="bg1"/>
              </a:solidFill>
              <a:latin typeface="Calibri" pitchFamily="34" charset="0"/>
            </a:endParaRPr>
          </a:p>
        </p:txBody>
      </p:sp>
      <p:pic>
        <p:nvPicPr>
          <p:cNvPr id="2060" name="Picture 12"/>
          <p:cNvPicPr>
            <a:picLocks noChangeAspect="1" noChangeArrowheads="1"/>
          </p:cNvPicPr>
          <p:nvPr/>
        </p:nvPicPr>
        <p:blipFill>
          <a:blip r:embed="rId2" cstate="print"/>
          <a:srcRect/>
          <a:stretch>
            <a:fillRect/>
          </a:stretch>
        </p:blipFill>
        <p:spPr bwMode="auto">
          <a:xfrm>
            <a:off x="1870200" y="1340768"/>
            <a:ext cx="5437982" cy="3312368"/>
          </a:xfrm>
          <a:prstGeom prst="rect">
            <a:avLst/>
          </a:prstGeom>
          <a:noFill/>
          <a:ln w="9525">
            <a:noFill/>
            <a:miter lim="800000"/>
            <a:headEnd/>
            <a:tailEnd/>
          </a:ln>
          <a:effectLst/>
        </p:spPr>
      </p:pic>
      <p:graphicFrame>
        <p:nvGraphicFramePr>
          <p:cNvPr id="2" name="Table 1"/>
          <p:cNvGraphicFramePr>
            <a:graphicFrameLocks noGrp="1"/>
          </p:cNvGraphicFramePr>
          <p:nvPr>
            <p:extLst>
              <p:ext uri="{D42A27DB-BD31-4B8C-83A1-F6EECF244321}">
                <p14:modId xmlns:p14="http://schemas.microsoft.com/office/powerpoint/2010/main" val="939341024"/>
              </p:ext>
            </p:extLst>
          </p:nvPr>
        </p:nvGraphicFramePr>
        <p:xfrm>
          <a:off x="179512" y="5517232"/>
          <a:ext cx="8712968" cy="1066800"/>
        </p:xfrm>
        <a:graphic>
          <a:graphicData uri="http://schemas.openxmlformats.org/drawingml/2006/table">
            <a:tbl>
              <a:tblPr/>
              <a:tblGrid>
                <a:gridCol w="1789270">
                  <a:extLst>
                    <a:ext uri="{9D8B030D-6E8A-4147-A177-3AD203B41FA5}">
                      <a16:colId xmlns:a16="http://schemas.microsoft.com/office/drawing/2014/main" val="20000"/>
                    </a:ext>
                  </a:extLst>
                </a:gridCol>
                <a:gridCol w="4115386">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554182">
                <a:tc>
                  <a:txBody>
                    <a:bodyPr/>
                    <a:lstStyle/>
                    <a:p>
                      <a:pPr algn="just" hangingPunct="0">
                        <a:spcAft>
                          <a:spcPts val="0"/>
                        </a:spcAft>
                      </a:pPr>
                      <a:r>
                        <a:rPr lang="en-GB" sz="1200" cap="all" baseline="0" dirty="0">
                          <a:latin typeface="+mn-lt"/>
                          <a:ea typeface="Times New Roman"/>
                        </a:rPr>
                        <a:t>Evaluation Criteria</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rPr>
                        <a:t>What was the performance like? Consider developing a precision profile for each </a:t>
                      </a:r>
                      <a:r>
                        <a:rPr lang="en-GB" sz="1400" dirty="0" err="1">
                          <a:latin typeface="+mn-lt"/>
                          <a:ea typeface="Times New Roman"/>
                        </a:rPr>
                        <a:t>analyte</a:t>
                      </a:r>
                      <a:r>
                        <a:rPr lang="en-GB" sz="1400" dirty="0">
                          <a:latin typeface="+mn-lt"/>
                          <a:ea typeface="Times New Roman"/>
                        </a:rPr>
                        <a:t> during the pilot and comparing with any National or International criteria ? </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hangingPunct="0">
                        <a:spcAft>
                          <a:spcPts val="0"/>
                        </a:spcAft>
                      </a:pPr>
                      <a:r>
                        <a:rPr lang="en-GB" sz="1400" dirty="0">
                          <a:latin typeface="+mn-lt"/>
                          <a:ea typeface="Times New Roman"/>
                        </a:rPr>
                        <a:t>Performance spec for creatinine </a:t>
                      </a:r>
                      <a:r>
                        <a:rPr lang="en-GB" sz="1400" baseline="0" dirty="0">
                          <a:latin typeface="+mn-lt"/>
                          <a:ea typeface="Times New Roman"/>
                        </a:rPr>
                        <a:t> using Model 2 is 8.4%. This is unachievable for POCT devices. Precision profile developed will be used.</a:t>
                      </a:r>
                      <a:endParaRPr lang="en-GB" sz="1400" dirty="0">
                        <a:latin typeface="+mn-lt"/>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20415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solidFill>
                  <a:schemeClr val="accent5">
                    <a:lumMod val="50000"/>
                  </a:schemeClr>
                </a:solidFill>
              </a:rPr>
              <a:t>Types of EQA Schemes</a:t>
            </a:r>
            <a:endParaRPr lang="en-GB" dirty="0">
              <a:solidFill>
                <a:srgbClr val="008785"/>
              </a:solidFill>
            </a:endParaRPr>
          </a:p>
        </p:txBody>
      </p:sp>
      <p:sp>
        <p:nvSpPr>
          <p:cNvPr id="4" name="Text Placeholder 3"/>
          <p:cNvSpPr>
            <a:spLocks noGrp="1"/>
          </p:cNvSpPr>
          <p:nvPr>
            <p:ph idx="1"/>
          </p:nvPr>
        </p:nvSpPr>
        <p:spPr/>
        <p:txBody>
          <a:bodyPr>
            <a:normAutofit/>
          </a:bodyPr>
          <a:lstStyle/>
          <a:p>
            <a:pPr marL="0" indent="0">
              <a:buNone/>
            </a:pPr>
            <a:r>
              <a:rPr lang="en-GB" dirty="0"/>
              <a:t>Wide variation between EQA Programmes and providers.  Objectives of </a:t>
            </a:r>
            <a:r>
              <a:rPr lang="en-GB" b="1" dirty="0"/>
              <a:t>what you want to achieve </a:t>
            </a:r>
            <a:r>
              <a:rPr lang="en-GB" dirty="0"/>
              <a:t>should form the basis of your EQA plan.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92896"/>
            <a:ext cx="8229600" cy="1143000"/>
          </a:xfrm>
        </p:spPr>
        <p:txBody>
          <a:bodyPr/>
          <a:lstStyle/>
          <a:p>
            <a:r>
              <a:rPr lang="en-GB" dirty="0">
                <a:solidFill>
                  <a:schemeClr val="accent5">
                    <a:lumMod val="50000"/>
                  </a:schemeClr>
                </a:solidFill>
              </a:rPr>
              <a:t>Your Report</a:t>
            </a:r>
          </a:p>
        </p:txBody>
      </p:sp>
    </p:spTree>
    <p:extLst>
      <p:ext uri="{BB962C8B-B14F-4D97-AF65-F5344CB8AC3E}">
        <p14:creationId xmlns:p14="http://schemas.microsoft.com/office/powerpoint/2010/main" val="2276782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5356" t="8859" r="39166" b="36509"/>
          <a:stretch>
            <a:fillRect/>
          </a:stretch>
        </p:blipFill>
        <p:spPr bwMode="auto">
          <a:xfrm>
            <a:off x="107504" y="908720"/>
            <a:ext cx="5544616" cy="532859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15356" t="44296" r="50388" b="9931"/>
          <a:stretch>
            <a:fillRect/>
          </a:stretch>
        </p:blipFill>
        <p:spPr bwMode="auto">
          <a:xfrm>
            <a:off x="4499992" y="2393504"/>
            <a:ext cx="4176464" cy="4464496"/>
          </a:xfrm>
          <a:prstGeom prst="rect">
            <a:avLst/>
          </a:prstGeom>
          <a:noFill/>
          <a:ln w="9525">
            <a:noFill/>
            <a:miter lim="800000"/>
            <a:headEnd/>
            <a:tailEnd/>
          </a:ln>
        </p:spPr>
      </p:pic>
      <p:sp>
        <p:nvSpPr>
          <p:cNvPr id="5" name="Rectangle 4"/>
          <p:cNvSpPr/>
          <p:nvPr/>
        </p:nvSpPr>
        <p:spPr>
          <a:xfrm>
            <a:off x="5076056" y="332656"/>
            <a:ext cx="3312368" cy="646331"/>
          </a:xfrm>
          <a:prstGeom prst="rect">
            <a:avLst/>
          </a:prstGeom>
        </p:spPr>
        <p:txBody>
          <a:bodyPr wrap="square">
            <a:spAutoFit/>
          </a:bodyPr>
          <a:lstStyle/>
          <a:p>
            <a:r>
              <a:rPr lang="en-GB" sz="3600" dirty="0">
                <a:solidFill>
                  <a:schemeClr val="accent5">
                    <a:lumMod val="75000"/>
                  </a:schemeClr>
                </a:solidFill>
              </a:rPr>
              <a:t>Typical report</a:t>
            </a:r>
            <a:endParaRPr lang="en-GB"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5356" t="8859" r="14361" b="3567"/>
          <a:stretch>
            <a:fillRect/>
          </a:stretch>
        </p:blipFill>
        <p:spPr bwMode="auto">
          <a:xfrm>
            <a:off x="1475656" y="326213"/>
            <a:ext cx="6552728" cy="653178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5356" t="11074" r="25582" b="6240"/>
          <a:stretch>
            <a:fillRect/>
          </a:stretch>
        </p:blipFill>
        <p:spPr bwMode="auto">
          <a:xfrm>
            <a:off x="1907704" y="133872"/>
            <a:ext cx="6003686" cy="6724128"/>
          </a:xfrm>
          <a:prstGeom prst="rect">
            <a:avLst/>
          </a:prstGeom>
          <a:noFill/>
          <a:ln w="9525">
            <a:noFill/>
            <a:miter lim="800000"/>
            <a:headEnd/>
            <a:tailEnd/>
          </a:ln>
        </p:spPr>
      </p:pic>
      <p:sp>
        <p:nvSpPr>
          <p:cNvPr id="3" name="Rectangle 2"/>
          <p:cNvSpPr/>
          <p:nvPr/>
        </p:nvSpPr>
        <p:spPr>
          <a:xfrm>
            <a:off x="4245351" y="332656"/>
            <a:ext cx="4898649" cy="646331"/>
          </a:xfrm>
          <a:prstGeom prst="rect">
            <a:avLst/>
          </a:prstGeom>
        </p:spPr>
        <p:txBody>
          <a:bodyPr wrap="none">
            <a:spAutoFit/>
          </a:bodyPr>
          <a:lstStyle/>
          <a:p>
            <a:r>
              <a:rPr lang="en-GB" sz="3600" dirty="0">
                <a:solidFill>
                  <a:schemeClr val="accent5">
                    <a:lumMod val="75000"/>
                  </a:schemeClr>
                </a:solidFill>
              </a:rPr>
              <a:t>Typical Qualitative report</a:t>
            </a:r>
            <a:endParaRPr lang="en-GB"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648072"/>
          </a:xfrm>
        </p:spPr>
        <p:txBody>
          <a:bodyPr>
            <a:noAutofit/>
          </a:bodyPr>
          <a:lstStyle/>
          <a:p>
            <a:pPr lvl="0" hangingPunct="0"/>
            <a:r>
              <a:rPr lang="en-GB" sz="1200" i="1" dirty="0"/>
              <a:t>All evidence, documents and forms listed may differ between the designs of the  EQA schemes. The tables below list the ones generally required:  some schemes may require less or more.</a:t>
            </a:r>
            <a:endParaRPr lang="en-GB" sz="1200" dirty="0"/>
          </a:p>
        </p:txBody>
      </p:sp>
      <p:sp>
        <p:nvSpPr>
          <p:cNvPr id="3" name="Rectangle 2"/>
          <p:cNvSpPr/>
          <p:nvPr/>
        </p:nvSpPr>
        <p:spPr>
          <a:xfrm>
            <a:off x="1403648" y="116632"/>
            <a:ext cx="7344817" cy="1077218"/>
          </a:xfrm>
          <a:prstGeom prst="rect">
            <a:avLst/>
          </a:prstGeom>
        </p:spPr>
        <p:txBody>
          <a:bodyPr wrap="square">
            <a:spAutoFit/>
          </a:bodyPr>
          <a:lstStyle/>
          <a:p>
            <a:r>
              <a:rPr lang="en-GB" sz="3200" dirty="0">
                <a:solidFill>
                  <a:schemeClr val="accent5">
                    <a:lumMod val="50000"/>
                  </a:schemeClr>
                </a:solidFill>
              </a:rPr>
              <a:t>Stage 6  - collecting the evidence, forms and documentation</a:t>
            </a:r>
          </a:p>
        </p:txBody>
      </p:sp>
      <p:graphicFrame>
        <p:nvGraphicFramePr>
          <p:cNvPr id="4" name="Table 3"/>
          <p:cNvGraphicFramePr>
            <a:graphicFrameLocks noGrp="1"/>
          </p:cNvGraphicFramePr>
          <p:nvPr/>
        </p:nvGraphicFramePr>
        <p:xfrm>
          <a:off x="1115616" y="1844824"/>
          <a:ext cx="6840760" cy="2011680"/>
        </p:xfrm>
        <a:graphic>
          <a:graphicData uri="http://schemas.openxmlformats.org/drawingml/2006/table">
            <a:tbl>
              <a:tblPr/>
              <a:tblGrid>
                <a:gridCol w="3384376">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tblGrid>
              <a:tr h="0">
                <a:tc>
                  <a:txBody>
                    <a:bodyPr/>
                    <a:lstStyle/>
                    <a:p>
                      <a:pPr algn="l" hangingPunct="0">
                        <a:spcAft>
                          <a:spcPts val="0"/>
                        </a:spcAft>
                      </a:pPr>
                      <a:r>
                        <a:rPr lang="en-GB" sz="1200" b="1" u="none" dirty="0">
                          <a:latin typeface="+mn-lt"/>
                          <a:ea typeface="Times New Roman"/>
                        </a:rPr>
                        <a:t>Evidence gathered in Sections 3,4 &amp;5 </a:t>
                      </a:r>
                      <a:endParaRPr lang="en-GB" sz="1200" u="none"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endParaRPr lang="en-GB" sz="12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hangingPunct="0">
                        <a:spcAft>
                          <a:spcPts val="0"/>
                        </a:spcAft>
                      </a:pPr>
                      <a:r>
                        <a:rPr lang="en-GB" sz="1200" cap="all" baseline="0">
                          <a:latin typeface="+mn-lt"/>
                          <a:ea typeface="Times New Roman"/>
                        </a:rPr>
                        <a:t> Background research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Keep all references, kit inserts, papers, sources of information (Section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0">
                <a:tc>
                  <a:txBody>
                    <a:bodyPr/>
                    <a:lstStyle/>
                    <a:p>
                      <a:pPr algn="l" hangingPunct="0">
                        <a:spcAft>
                          <a:spcPts val="0"/>
                        </a:spcAft>
                      </a:pPr>
                      <a:r>
                        <a:rPr lang="en-GB" sz="1200" cap="all" baseline="0" dirty="0">
                          <a:latin typeface="+mn-lt"/>
                          <a:ea typeface="Times New Roman"/>
                        </a:rPr>
                        <a:t>Preliminary development 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All data from  practical evaluation stage including log books (section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0">
                <a:tc>
                  <a:txBody>
                    <a:bodyPr/>
                    <a:lstStyle/>
                    <a:p>
                      <a:pPr algn="just" hangingPunct="0">
                        <a:spcAft>
                          <a:spcPts val="0"/>
                        </a:spcAft>
                      </a:pPr>
                      <a:r>
                        <a:rPr lang="en-GB" sz="1200" cap="all" baseline="0">
                          <a:latin typeface="+mn-lt"/>
                          <a:ea typeface="Times New Roman"/>
                        </a:rPr>
                        <a:t>Stability experiments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All data from stability experiments including hard copies (section 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0">
                <a:tc>
                  <a:txBody>
                    <a:bodyPr/>
                    <a:lstStyle/>
                    <a:p>
                      <a:pPr algn="just" hangingPunct="0">
                        <a:spcAft>
                          <a:spcPts val="0"/>
                        </a:spcAft>
                      </a:pPr>
                      <a:r>
                        <a:rPr lang="en-GB" sz="1200" cap="all" baseline="0" dirty="0">
                          <a:latin typeface="+mn-lt"/>
                          <a:ea typeface="Times New Roman"/>
                        </a:rPr>
                        <a:t> Participant results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Reports and Summary data during pilot phase (Section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0">
                <a:tc>
                  <a:txBody>
                    <a:bodyPr/>
                    <a:lstStyle/>
                    <a:p>
                      <a:pPr algn="just" hangingPunct="0">
                        <a:spcAft>
                          <a:spcPts val="0"/>
                        </a:spcAft>
                        <a:tabLst>
                          <a:tab pos="1733550" algn="l"/>
                        </a:tabLst>
                      </a:pPr>
                      <a:r>
                        <a:rPr lang="en-GB" sz="1200" cap="all" baseline="0" dirty="0">
                          <a:latin typeface="+mn-lt"/>
                          <a:ea typeface="Times New Roman"/>
                        </a:rPr>
                        <a:t> Participant feedback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Print comments from questionnaires, surveys, telephone logs, e-mail from participants’.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8229600" cy="980728"/>
          </a:xfrm>
        </p:spPr>
        <p:txBody>
          <a:bodyPr>
            <a:normAutofit/>
          </a:bodyPr>
          <a:lstStyle/>
          <a:p>
            <a:r>
              <a:rPr lang="en-GB" sz="2800" dirty="0">
                <a:solidFill>
                  <a:schemeClr val="accent5">
                    <a:lumMod val="50000"/>
                  </a:schemeClr>
                </a:solidFill>
              </a:rPr>
              <a:t>Stage 6  - forms and documentation needed</a:t>
            </a:r>
          </a:p>
        </p:txBody>
      </p:sp>
      <p:graphicFrame>
        <p:nvGraphicFramePr>
          <p:cNvPr id="3" name="Table 2"/>
          <p:cNvGraphicFramePr>
            <a:graphicFrameLocks noGrp="1"/>
          </p:cNvGraphicFramePr>
          <p:nvPr>
            <p:extLst>
              <p:ext uri="{D42A27DB-BD31-4B8C-83A1-F6EECF244321}">
                <p14:modId xmlns:p14="http://schemas.microsoft.com/office/powerpoint/2010/main" val="3515771586"/>
              </p:ext>
            </p:extLst>
          </p:nvPr>
        </p:nvGraphicFramePr>
        <p:xfrm>
          <a:off x="179512" y="980728"/>
          <a:ext cx="8784976" cy="5027240"/>
        </p:xfrm>
        <a:graphic>
          <a:graphicData uri="http://schemas.openxmlformats.org/drawingml/2006/table">
            <a:tbl>
              <a:tblPr/>
              <a:tblGrid>
                <a:gridCol w="4346251">
                  <a:extLst>
                    <a:ext uri="{9D8B030D-6E8A-4147-A177-3AD203B41FA5}">
                      <a16:colId xmlns:a16="http://schemas.microsoft.com/office/drawing/2014/main" val="20000"/>
                    </a:ext>
                  </a:extLst>
                </a:gridCol>
                <a:gridCol w="4438725">
                  <a:extLst>
                    <a:ext uri="{9D8B030D-6E8A-4147-A177-3AD203B41FA5}">
                      <a16:colId xmlns:a16="http://schemas.microsoft.com/office/drawing/2014/main" val="20001"/>
                    </a:ext>
                  </a:extLst>
                </a:gridCol>
              </a:tblGrid>
              <a:tr h="0">
                <a:tc>
                  <a:txBody>
                    <a:bodyPr/>
                    <a:lstStyle/>
                    <a:p>
                      <a:pPr algn="just" hangingPunct="0">
                        <a:spcAft>
                          <a:spcPts val="0"/>
                        </a:spcAft>
                      </a:pPr>
                      <a:r>
                        <a:rPr lang="en-GB" sz="1400" b="1" u="none" dirty="0">
                          <a:latin typeface="+mn-lt"/>
                          <a:ea typeface="Times New Roman"/>
                        </a:rPr>
                        <a:t>Forms and documents required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hangingPunct="0">
                        <a:spcAft>
                          <a:spcPts val="0"/>
                        </a:spcAft>
                      </a:pPr>
                      <a:r>
                        <a:rPr lang="en-GB" sz="1400" dirty="0">
                          <a:latin typeface="+mn-lt"/>
                          <a:ea typeface="Times New Roman"/>
                        </a:rPr>
                        <a:t>Method Questionnaire </a:t>
                      </a:r>
                      <a:r>
                        <a:rPr lang="en-GB" sz="1400" b="1" dirty="0">
                          <a:latin typeface="+mn-lt"/>
                          <a:ea typeface="Times New Roman"/>
                        </a:rPr>
                        <a:t> </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rPr>
                        <a:t>Analyser/ kits used and methods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0">
                <a:tc>
                  <a:txBody>
                    <a:bodyPr/>
                    <a:lstStyle/>
                    <a:p>
                      <a:pPr algn="just" hangingPunct="0">
                        <a:spcAft>
                          <a:spcPts val="0"/>
                        </a:spcAft>
                      </a:pPr>
                      <a:r>
                        <a:rPr lang="en-GB" sz="1400" dirty="0">
                          <a:latin typeface="+mn-lt"/>
                          <a:ea typeface="Times New Roman"/>
                        </a:rPr>
                        <a:t>Instructions to participant        </a:t>
                      </a:r>
                    </a:p>
                    <a:p>
                      <a:pPr marL="228600" algn="just" hangingPunct="0">
                        <a:spcAft>
                          <a:spcPts val="0"/>
                        </a:spcAft>
                      </a:pPr>
                      <a:r>
                        <a:rPr lang="en-GB" sz="1400" b="1" dirty="0">
                          <a:latin typeface="+mn-lt"/>
                          <a:ea typeface="Times New Roman"/>
                        </a:rPr>
                        <a:t>    </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rPr>
                        <a:t>How, where and for how long to store sample before assay and if there are specific instructions on how to use the material.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450850">
                <a:tc>
                  <a:txBody>
                    <a:bodyPr/>
                    <a:lstStyle/>
                    <a:p>
                      <a:pPr algn="just" hangingPunct="0">
                        <a:spcAft>
                          <a:spcPts val="0"/>
                        </a:spcAft>
                      </a:pPr>
                      <a:r>
                        <a:rPr lang="en-GB" sz="1400" dirty="0">
                          <a:latin typeface="+mn-lt"/>
                          <a:ea typeface="Times New Roman"/>
                        </a:rPr>
                        <a:t> Example of return sheet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rPr>
                        <a:t>How results are returned (section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246742">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400" dirty="0">
                          <a:latin typeface="+mn-lt"/>
                          <a:ea typeface="Times New Roman"/>
                        </a:rPr>
                        <a:t> Example of storage label (if used).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rPr>
                        <a:t>e.g. Store at -20°C on receipt / protect from light on opening.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450850">
                <a:tc>
                  <a:txBody>
                    <a:bodyPr/>
                    <a:lstStyle/>
                    <a:p>
                      <a:pPr algn="l" hangingPunct="0">
                        <a:spcAft>
                          <a:spcPts val="0"/>
                        </a:spcAft>
                      </a:pPr>
                      <a:r>
                        <a:rPr lang="en-GB" sz="1400" dirty="0">
                          <a:latin typeface="+mn-lt"/>
                          <a:ea typeface="Times New Roman"/>
                        </a:rPr>
                        <a:t>Consent form for volunteers, if material is donated from clinics.</a:t>
                      </a:r>
                      <a:r>
                        <a:rPr lang="en-GB" sz="1400" b="1" dirty="0">
                          <a:latin typeface="+mn-lt"/>
                          <a:ea typeface="Times New Roman"/>
                        </a:rPr>
                        <a:t>   </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rPr>
                        <a:t>e.g. patient blood donations from clinics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0">
                <a:tc>
                  <a:txBody>
                    <a:bodyPr/>
                    <a:lstStyle/>
                    <a:p>
                      <a:pPr marL="228600" indent="-228600" algn="just" hangingPunct="0">
                        <a:spcAft>
                          <a:spcPts val="0"/>
                        </a:spcAft>
                      </a:pPr>
                      <a:r>
                        <a:rPr lang="en-GB" sz="1400" dirty="0">
                          <a:latin typeface="+mn-lt"/>
                          <a:ea typeface="Times New Roman"/>
                        </a:rPr>
                        <a:t>Material preparation  Approval form  </a:t>
                      </a:r>
                    </a:p>
                    <a:p>
                      <a:pPr algn="just" hangingPunct="0">
                        <a:spcAft>
                          <a:spcPts val="0"/>
                        </a:spcAft>
                      </a:pPr>
                      <a:r>
                        <a:rPr lang="en-GB" sz="1400" dirty="0">
                          <a:latin typeface="+mn-lt"/>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rPr>
                        <a:t>To include e.g. serum certificates, chemical certificates, calculation sheets, sterility results, test results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0">
                <a:tc>
                  <a:txBody>
                    <a:bodyPr/>
                    <a:lstStyle/>
                    <a:p>
                      <a:pPr algn="just" hangingPunct="0">
                        <a:spcAft>
                          <a:spcPts val="0"/>
                        </a:spcAft>
                      </a:pPr>
                      <a:r>
                        <a:rPr lang="en-GB" sz="1400" dirty="0">
                          <a:latin typeface="+mn-lt"/>
                          <a:ea typeface="Times New Roman"/>
                        </a:rPr>
                        <a:t>Material dispensing Approval 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rPr>
                        <a:t>To include e.g. labelling and dispensing sheets, homogeneity and stability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0">
                <a:tc>
                  <a:txBody>
                    <a:bodyPr/>
                    <a:lstStyle/>
                    <a:p>
                      <a:pPr algn="just" hangingPunct="0">
                        <a:spcAft>
                          <a:spcPts val="0"/>
                        </a:spcAf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SOP  for Preparing the material for the Scheme </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rPr>
                        <a:t>If prepared in “house” – full procedure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8"/>
                  </a:ext>
                </a:extLst>
              </a:tr>
              <a:tr h="498420">
                <a:tc>
                  <a:txBody>
                    <a:bodyPr/>
                    <a:lstStyle/>
                    <a:p>
                      <a:pPr algn="just" hangingPunct="0">
                        <a:spcAft>
                          <a:spcPts val="0"/>
                        </a:spcAf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Organisation and design of the scheme</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This can be described in a ‘Scheme Guide” to include sample type, frequency, statistical analysis</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9"/>
                  </a:ext>
                </a:extLst>
              </a:tr>
              <a:tr h="0">
                <a:tc>
                  <a:txBody>
                    <a:bodyPr/>
                    <a:lstStyle/>
                    <a:p>
                      <a:pPr algn="just" hangingPunct="0">
                        <a:spcAft>
                          <a:spcPts val="0"/>
                        </a:spcAf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Vertical Audit report of the Scheme </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Audit the process during the pilot and address any issues before proceeding to a full roll out.</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r h="0">
                <a:tc>
                  <a:txBody>
                    <a:bodyPr/>
                    <a:lstStyle/>
                    <a:p>
                      <a:pPr algn="just" hangingPunct="0">
                        <a:spcAft>
                          <a:spcPts val="0"/>
                        </a:spcAft>
                      </a:pPr>
                      <a:r>
                        <a:rPr kumimoji="0" lang="en-GB" sz="1400" b="0" i="0" u="none" strike="noStrike" cap="none" normalizeH="0" baseline="0" dirty="0">
                          <a:ln>
                            <a:noFill/>
                          </a:ln>
                          <a:solidFill>
                            <a:schemeClr val="tx1"/>
                          </a:solidFill>
                          <a:effectLst/>
                          <a:latin typeface="+mn-lt"/>
                          <a:ea typeface="Times New Roman" pitchFamily="18" charset="0"/>
                          <a:cs typeface="Arial" pitchFamily="34" charset="0"/>
                        </a:rPr>
                        <a:t>Method Verification data of any new methods or equipment used in Scheme development / stability testing / homogeneity testing or target value assignment</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rPr>
                        <a:t>Any testing undertaken “in house” or by a third party “subcontractor” must comply with ISO 15189  or 17025 and for reference laboratories ISO 15189.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84435950"/>
              </p:ext>
            </p:extLst>
          </p:nvPr>
        </p:nvGraphicFramePr>
        <p:xfrm>
          <a:off x="457200" y="1052736"/>
          <a:ext cx="8075240" cy="4968552"/>
        </p:xfrm>
        <a:graphic>
          <a:graphicData uri="http://schemas.openxmlformats.org/drawingml/2006/table">
            <a:tbl>
              <a:tblPr/>
              <a:tblGrid>
                <a:gridCol w="2529459">
                  <a:extLst>
                    <a:ext uri="{9D8B030D-6E8A-4147-A177-3AD203B41FA5}">
                      <a16:colId xmlns:a16="http://schemas.microsoft.com/office/drawing/2014/main" val="20000"/>
                    </a:ext>
                  </a:extLst>
                </a:gridCol>
                <a:gridCol w="5545781">
                  <a:extLst>
                    <a:ext uri="{9D8B030D-6E8A-4147-A177-3AD203B41FA5}">
                      <a16:colId xmlns:a16="http://schemas.microsoft.com/office/drawing/2014/main" val="20001"/>
                    </a:ext>
                  </a:extLst>
                </a:gridCol>
              </a:tblGrid>
              <a:tr h="195122">
                <a:tc>
                  <a:txBody>
                    <a:bodyPr/>
                    <a:lstStyle/>
                    <a:p>
                      <a:pPr algn="l" hangingPunct="0">
                        <a:spcAft>
                          <a:spcPts val="0"/>
                        </a:spcAft>
                      </a:pPr>
                      <a:r>
                        <a:rPr lang="en-GB" sz="1400" dirty="0">
                          <a:latin typeface="+mn-lt"/>
                          <a:ea typeface="Times New Roman"/>
                          <a:cs typeface="Times New Roman"/>
                        </a:rPr>
                        <a:t>AREA</a:t>
                      </a: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cs typeface="Times New Roman"/>
                        </a:rPr>
                        <a:t>PROCESS</a:t>
                      </a: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362703">
                <a:tc>
                  <a:txBody>
                    <a:bodyPr/>
                    <a:lstStyle/>
                    <a:p>
                      <a:pPr algn="just" hangingPunct="0">
                        <a:spcAft>
                          <a:spcPts val="0"/>
                        </a:spcAft>
                      </a:pPr>
                      <a:r>
                        <a:rPr lang="en-GB" sz="1400" dirty="0">
                          <a:latin typeface="+mn-lt"/>
                          <a:ea typeface="Times New Roman"/>
                          <a:cs typeface="Times New Roman"/>
                        </a:rPr>
                        <a:t>NUMBER OF PARTICIPANTS LIKELY TO BE INCLUDED IN SCHEME AND TYPE OF SITES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cs typeface="Times New Roman"/>
                        </a:rPr>
                        <a:t>100 participants  - laboratories, private and state. </a:t>
                      </a:r>
                    </a:p>
                    <a:p>
                      <a:pPr algn="l" hangingPunct="0">
                        <a:spcAft>
                          <a:spcPts val="0"/>
                        </a:spcAft>
                      </a:pPr>
                      <a:endParaRPr lang="en-GB" sz="12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362703">
                <a:tc>
                  <a:txBody>
                    <a:bodyPr/>
                    <a:lstStyle/>
                    <a:p>
                      <a:pPr algn="l" hangingPunct="0">
                        <a:spcAft>
                          <a:spcPts val="0"/>
                        </a:spcAft>
                      </a:pPr>
                      <a:r>
                        <a:rPr lang="en-GB" sz="1400" dirty="0">
                          <a:latin typeface="+mn-lt"/>
                          <a:ea typeface="Times New Roman"/>
                          <a:cs typeface="Times New Roman"/>
                        </a:rPr>
                        <a:t>INSTRUCTIONS</a:t>
                      </a:r>
                      <a:r>
                        <a:rPr lang="en-GB" sz="1400" baseline="0" dirty="0">
                          <a:latin typeface="+mn-lt"/>
                          <a:ea typeface="Times New Roman"/>
                          <a:cs typeface="Times New Roman"/>
                        </a:rPr>
                        <a:t> FOR </a:t>
                      </a:r>
                      <a:r>
                        <a:rPr lang="en-GB" sz="1400" dirty="0">
                          <a:latin typeface="+mn-lt"/>
                          <a:ea typeface="Times New Roman"/>
                          <a:cs typeface="Times New Roman"/>
                        </a:rPr>
                        <a:t>PARTICIPANTS AND INFORMATION FROM PARTICIPANTS.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cs typeface="Times New Roman"/>
                        </a:rPr>
                        <a:t>Need to provide instructions for reconstitution, stability</a:t>
                      </a:r>
                      <a:r>
                        <a:rPr lang="en-GB" sz="1200" baseline="0" dirty="0">
                          <a:latin typeface="+mn-lt"/>
                          <a:ea typeface="Times New Roman"/>
                          <a:cs typeface="Times New Roman"/>
                        </a:rPr>
                        <a:t> of material, storage conditions </a:t>
                      </a:r>
                      <a:r>
                        <a:rPr lang="en-GB" sz="1200" dirty="0">
                          <a:latin typeface="+mn-lt"/>
                          <a:ea typeface="Times New Roman"/>
                          <a:cs typeface="Times New Roman"/>
                        </a:rPr>
                        <a:t>how to use the material and where to send their results.  Method information and number of instruments need to be provided by participant.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362703">
                <a:tc>
                  <a:txBody>
                    <a:bodyPr/>
                    <a:lstStyle/>
                    <a:p>
                      <a:pPr algn="l" hangingPunct="0">
                        <a:spcAft>
                          <a:spcPts val="0"/>
                        </a:spcAft>
                      </a:pPr>
                      <a:r>
                        <a:rPr lang="en-GB" sz="1400" dirty="0">
                          <a:latin typeface="+mn-lt"/>
                          <a:ea typeface="Times New Roman"/>
                          <a:cs typeface="Times New Roman"/>
                        </a:rPr>
                        <a:t>TYPE AND SOURCE OF MATRIX MATERIAL</a:t>
                      </a: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cs typeface="Times New Roman"/>
                        </a:rPr>
                        <a:t>Commercial Lyophilised material – stable for 1 year at 4⁰C.  </a:t>
                      </a: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362703">
                <a:tc>
                  <a:txBody>
                    <a:bodyPr/>
                    <a:lstStyle/>
                    <a:p>
                      <a:pPr algn="just" hangingPunct="0">
                        <a:spcAft>
                          <a:spcPts val="0"/>
                        </a:spcAft>
                      </a:pPr>
                      <a:r>
                        <a:rPr lang="en-GB" sz="1300" cap="all" baseline="0" dirty="0">
                          <a:latin typeface="+mn-lt"/>
                          <a:ea typeface="Times New Roman"/>
                        </a:rPr>
                        <a:t>Frequency of distributions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Once  a month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360040">
                <a:tc>
                  <a:txBody>
                    <a:bodyPr/>
                    <a:lstStyle/>
                    <a:p>
                      <a:pPr algn="just" hangingPunct="0">
                        <a:spcAft>
                          <a:spcPts val="0"/>
                        </a:spcAft>
                      </a:pPr>
                      <a:r>
                        <a:rPr lang="en-GB" sz="1300" cap="all" baseline="0">
                          <a:latin typeface="+mn-lt"/>
                          <a:ea typeface="Times New Roman"/>
                        </a:rPr>
                        <a:t>Number of  Samples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200" dirty="0">
                          <a:latin typeface="+mn-lt"/>
                          <a:ea typeface="Times New Roman"/>
                        </a:rPr>
                        <a:t>2 samples to cover analytical range over 12 months.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453361">
                <a:tc>
                  <a:txBody>
                    <a:bodyPr/>
                    <a:lstStyle/>
                    <a:p>
                      <a:pPr algn="just" hangingPunct="0">
                        <a:spcAft>
                          <a:spcPts val="0"/>
                        </a:spcAft>
                      </a:pPr>
                      <a:r>
                        <a:rPr lang="en-GB" sz="1200" cap="all" baseline="0" dirty="0">
                          <a:latin typeface="+mn-lt"/>
                          <a:ea typeface="Times New Roman"/>
                        </a:rPr>
                        <a:t>Statistical analysis to be used and type of report</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Calculation of mean, standard deviation and coefficient of variation.  Outlier process – simple: excluding results &gt; 3 SD from calculation of target.  Simple SDI score / Histogram of all results in Excel.</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334494">
                <a:tc>
                  <a:txBody>
                    <a:bodyPr/>
                    <a:lstStyle/>
                    <a:p>
                      <a:pPr algn="just" hangingPunct="0">
                        <a:spcAft>
                          <a:spcPts val="0"/>
                        </a:spcAft>
                      </a:pPr>
                      <a:r>
                        <a:rPr lang="en-GB" sz="1200" cap="all" baseline="0" dirty="0">
                          <a:latin typeface="+mn-lt"/>
                          <a:ea typeface="Times New Roman"/>
                        </a:rPr>
                        <a:t>Paper or web entry</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baseline="0" dirty="0">
                          <a:latin typeface="+mn-lt"/>
                          <a:ea typeface="Times New Roman"/>
                        </a:rPr>
                        <a:t>Telephoned/ fax/ in the post/ e-mail.</a:t>
                      </a:r>
                      <a:endParaRPr lang="en-GB" sz="1200" dirty="0">
                        <a:latin typeface="+mn-lt"/>
                        <a:ea typeface="Times New Roman"/>
                      </a:endParaRP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341438">
                <a:tc>
                  <a:txBody>
                    <a:bodyPr/>
                    <a:lstStyle/>
                    <a:p>
                      <a:pPr algn="just" hangingPunct="0">
                        <a:spcAft>
                          <a:spcPts val="0"/>
                        </a:spcAft>
                      </a:pPr>
                      <a:r>
                        <a:rPr lang="en-GB" sz="1200" cap="all" baseline="0" dirty="0">
                          <a:latin typeface="+mn-lt"/>
                          <a:ea typeface="Times New Roman"/>
                        </a:rPr>
                        <a:t>Report format and turn-around time</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Consider turn around time :  &lt;20 days for.</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8"/>
                  </a:ext>
                </a:extLst>
              </a:tr>
              <a:tr h="598554">
                <a:tc>
                  <a:txBody>
                    <a:bodyPr/>
                    <a:lstStyle/>
                    <a:p>
                      <a:pPr algn="just" hangingPunct="0">
                        <a:spcAft>
                          <a:spcPts val="0"/>
                        </a:spcAft>
                      </a:pPr>
                      <a:r>
                        <a:rPr lang="en-GB" sz="1200" cap="all" baseline="0" dirty="0">
                          <a:latin typeface="+mn-lt"/>
                          <a:ea typeface="Times New Roman"/>
                        </a:rPr>
                        <a:t>Target value:</a:t>
                      </a:r>
                    </a:p>
                    <a:p>
                      <a:pPr algn="just" hangingPunct="0">
                        <a:spcAft>
                          <a:spcPts val="0"/>
                        </a:spcAft>
                      </a:pPr>
                      <a:r>
                        <a:rPr lang="en-GB" sz="1200" cap="all" baseline="0" dirty="0">
                          <a:latin typeface="+mn-lt"/>
                          <a:ea typeface="Times New Roman"/>
                        </a:rPr>
                        <a:t>Reference values / Reference methods / participants results</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Peer review using  Method mean</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9"/>
                  </a:ext>
                </a:extLst>
              </a:tr>
              <a:tr h="264761">
                <a:tc>
                  <a:txBody>
                    <a:bodyPr/>
                    <a:lstStyle/>
                    <a:p>
                      <a:pPr algn="just" hangingPunct="0">
                        <a:spcAft>
                          <a:spcPts val="0"/>
                        </a:spcAft>
                      </a:pPr>
                      <a:r>
                        <a:rPr lang="en-GB" sz="1200" cap="all" baseline="0" dirty="0">
                          <a:latin typeface="+mn-lt"/>
                          <a:ea typeface="Times New Roman"/>
                        </a:rPr>
                        <a:t>Evaluation Criteria</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rPr>
                        <a:t>Performance criteria based on state of the art.  Review periodically. </a:t>
                      </a:r>
                    </a:p>
                  </a:txBody>
                  <a:tcPr marL="37785" marR="377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5" name="Title 4"/>
          <p:cNvSpPr>
            <a:spLocks noGrp="1"/>
          </p:cNvSpPr>
          <p:nvPr>
            <p:ph type="title"/>
          </p:nvPr>
        </p:nvSpPr>
        <p:spPr>
          <a:xfrm>
            <a:off x="457200" y="274638"/>
            <a:ext cx="8229600" cy="274042"/>
          </a:xfrm>
        </p:spPr>
        <p:txBody>
          <a:bodyPr>
            <a:noAutofit/>
          </a:bodyPr>
          <a:lstStyle/>
          <a:p>
            <a:r>
              <a:rPr lang="en-GB" sz="3600" dirty="0">
                <a:solidFill>
                  <a:schemeClr val="accent5">
                    <a:lumMod val="50000"/>
                  </a:schemeClr>
                </a:solidFill>
              </a:rPr>
              <a:t>Stage 7: The “final” design</a:t>
            </a:r>
          </a:p>
        </p:txBody>
      </p:sp>
    </p:spTree>
    <p:extLst>
      <p:ext uri="{BB962C8B-B14F-4D97-AF65-F5344CB8AC3E}">
        <p14:creationId xmlns:p14="http://schemas.microsoft.com/office/powerpoint/2010/main" val="355113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sz="3600" dirty="0">
                <a:solidFill>
                  <a:schemeClr val="accent5">
                    <a:lumMod val="75000"/>
                  </a:schemeClr>
                </a:solidFill>
              </a:rPr>
              <a:t>Scheme design - DOA</a:t>
            </a:r>
          </a:p>
        </p:txBody>
      </p:sp>
      <p:sp>
        <p:nvSpPr>
          <p:cNvPr id="3" name="Content Placeholder 2"/>
          <p:cNvSpPr>
            <a:spLocks noGrp="1"/>
          </p:cNvSpPr>
          <p:nvPr>
            <p:ph sz="half" idx="2"/>
          </p:nvPr>
        </p:nvSpPr>
        <p:spPr>
          <a:xfrm>
            <a:off x="467544" y="3485907"/>
            <a:ext cx="4040188" cy="3096344"/>
          </a:xfrm>
          <a:ln>
            <a:solidFill>
              <a:schemeClr val="accent1"/>
            </a:solidFill>
          </a:ln>
        </p:spPr>
        <p:txBody>
          <a:bodyPr>
            <a:noAutofit/>
          </a:bodyPr>
          <a:lstStyle/>
          <a:p>
            <a:pPr marL="0" indent="0">
              <a:buNone/>
            </a:pPr>
            <a:r>
              <a:rPr lang="en-GB" sz="2000" dirty="0"/>
              <a:t>Immunoassay 	</a:t>
            </a:r>
          </a:p>
          <a:p>
            <a:pPr lvl="2"/>
            <a:r>
              <a:rPr lang="en-GB" dirty="0"/>
              <a:t>Siemens </a:t>
            </a:r>
            <a:r>
              <a:rPr lang="en-GB" dirty="0" err="1"/>
              <a:t>Advia</a:t>
            </a:r>
            <a:r>
              <a:rPr lang="en-GB" dirty="0"/>
              <a:t> Chemistry                       </a:t>
            </a:r>
          </a:p>
          <a:p>
            <a:pPr lvl="2"/>
            <a:r>
              <a:rPr lang="en-GB" dirty="0"/>
              <a:t>Abbott Architect  </a:t>
            </a:r>
          </a:p>
          <a:p>
            <a:pPr lvl="2"/>
            <a:r>
              <a:rPr lang="en-GB" dirty="0"/>
              <a:t>Beckman AU400/600/640/680  </a:t>
            </a:r>
          </a:p>
          <a:p>
            <a:pPr lvl="2"/>
            <a:r>
              <a:rPr lang="en-GB" dirty="0"/>
              <a:t>Roche </a:t>
            </a:r>
            <a:r>
              <a:rPr lang="en-GB" dirty="0" err="1"/>
              <a:t>Cobas</a:t>
            </a:r>
            <a:r>
              <a:rPr lang="en-GB" dirty="0"/>
              <a:t> C Module  </a:t>
            </a:r>
          </a:p>
          <a:p>
            <a:pPr lvl="2"/>
            <a:r>
              <a:rPr lang="en-GB" dirty="0"/>
              <a:t>Thermo Scientific </a:t>
            </a:r>
            <a:r>
              <a:rPr lang="en-GB" dirty="0" err="1"/>
              <a:t>Indiko</a:t>
            </a:r>
            <a:r>
              <a:rPr lang="en-GB" dirty="0"/>
              <a:t> Plus                     </a:t>
            </a:r>
          </a:p>
          <a:p>
            <a:pPr lvl="2"/>
            <a:r>
              <a:rPr lang="en-GB" dirty="0"/>
              <a:t>Roche Integra</a:t>
            </a:r>
          </a:p>
          <a:p>
            <a:pPr marL="0" indent="0">
              <a:buNone/>
            </a:pPr>
            <a:r>
              <a:rPr lang="en-GB" sz="2000" dirty="0"/>
              <a:t>Mass Spec</a:t>
            </a:r>
          </a:p>
        </p:txBody>
      </p:sp>
      <p:sp>
        <p:nvSpPr>
          <p:cNvPr id="8" name="Content Placeholder 7"/>
          <p:cNvSpPr>
            <a:spLocks noGrp="1"/>
          </p:cNvSpPr>
          <p:nvPr>
            <p:ph sz="quarter" idx="4"/>
          </p:nvPr>
        </p:nvSpPr>
        <p:spPr>
          <a:xfrm>
            <a:off x="4507732" y="3485907"/>
            <a:ext cx="4041775" cy="3096344"/>
          </a:xfrm>
          <a:noFill/>
          <a:ln>
            <a:solidFill>
              <a:schemeClr val="accent1"/>
            </a:solidFill>
          </a:ln>
        </p:spPr>
        <p:txBody>
          <a:bodyPr>
            <a:normAutofit/>
          </a:bodyPr>
          <a:lstStyle/>
          <a:p>
            <a:pPr marL="0" indent="0">
              <a:buNone/>
            </a:pPr>
            <a:r>
              <a:rPr lang="en-GB" sz="2000" dirty="0" err="1"/>
              <a:t>PoCT</a:t>
            </a:r>
            <a:r>
              <a:rPr lang="en-GB" sz="2000" dirty="0"/>
              <a:t> devices</a:t>
            </a:r>
          </a:p>
          <a:p>
            <a:pPr lvl="2"/>
            <a:r>
              <a:rPr lang="en-GB" dirty="0" err="1"/>
              <a:t>Surescreen</a:t>
            </a:r>
            <a:r>
              <a:rPr lang="en-GB" dirty="0"/>
              <a:t> </a:t>
            </a:r>
            <a:r>
              <a:rPr lang="en-GB" dirty="0" err="1"/>
              <a:t>Multipanel</a:t>
            </a:r>
            <a:endParaRPr lang="en-GB" dirty="0"/>
          </a:p>
          <a:p>
            <a:pPr lvl="2"/>
            <a:r>
              <a:rPr lang="en-GB" dirty="0" err="1"/>
              <a:t>Alere</a:t>
            </a:r>
            <a:r>
              <a:rPr lang="en-GB" dirty="0"/>
              <a:t> Triage</a:t>
            </a:r>
          </a:p>
          <a:p>
            <a:pPr lvl="2"/>
            <a:r>
              <a:rPr lang="en-GB" dirty="0" err="1"/>
              <a:t>Alere</a:t>
            </a:r>
            <a:r>
              <a:rPr lang="en-GB" dirty="0"/>
              <a:t> </a:t>
            </a:r>
            <a:r>
              <a:rPr lang="en-GB" dirty="0" err="1"/>
              <a:t>DrugScreen</a:t>
            </a:r>
            <a:r>
              <a:rPr lang="en-GB" dirty="0"/>
              <a:t> Test Panel</a:t>
            </a:r>
          </a:p>
          <a:p>
            <a:pPr lvl="2"/>
            <a:r>
              <a:rPr lang="en-GB" dirty="0"/>
              <a:t>Synergy Multidrug </a:t>
            </a:r>
            <a:r>
              <a:rPr lang="en-GB" dirty="0" err="1"/>
              <a:t>RapidTest</a:t>
            </a:r>
            <a:r>
              <a:rPr lang="en-GB" dirty="0"/>
              <a:t> Cup  </a:t>
            </a:r>
          </a:p>
          <a:p>
            <a:pPr lvl="2"/>
            <a:r>
              <a:rPr lang="en-GB" dirty="0" err="1"/>
              <a:t>DXpress</a:t>
            </a:r>
            <a:r>
              <a:rPr lang="en-GB" dirty="0"/>
              <a:t> Reader</a:t>
            </a:r>
          </a:p>
        </p:txBody>
      </p:sp>
      <p:sp>
        <p:nvSpPr>
          <p:cNvPr id="5" name="TextBox 4"/>
          <p:cNvSpPr txBox="1"/>
          <p:nvPr/>
        </p:nvSpPr>
        <p:spPr>
          <a:xfrm>
            <a:off x="467544" y="1052736"/>
            <a:ext cx="8280920" cy="2031325"/>
          </a:xfrm>
          <a:prstGeom prst="rect">
            <a:avLst/>
          </a:prstGeom>
          <a:noFill/>
          <a:ln>
            <a:solidFill>
              <a:schemeClr val="accent1"/>
            </a:solidFill>
          </a:ln>
        </p:spPr>
        <p:txBody>
          <a:bodyPr wrap="square" rtlCol="0">
            <a:spAutoFit/>
          </a:bodyPr>
          <a:lstStyle/>
          <a:p>
            <a:r>
              <a:rPr lang="en-GB" dirty="0">
                <a:solidFill>
                  <a:schemeClr val="accent5">
                    <a:lumMod val="75000"/>
                  </a:schemeClr>
                </a:solidFill>
              </a:rPr>
              <a:t>Frequency :</a:t>
            </a:r>
            <a:r>
              <a:rPr lang="en-GB" dirty="0"/>
              <a:t> Monthly, 2 weeks to return results</a:t>
            </a:r>
          </a:p>
          <a:p>
            <a:r>
              <a:rPr lang="en-GB" dirty="0">
                <a:solidFill>
                  <a:schemeClr val="accent5">
                    <a:lumMod val="75000"/>
                  </a:schemeClr>
                </a:solidFill>
              </a:rPr>
              <a:t>Samples: </a:t>
            </a:r>
            <a:r>
              <a:rPr lang="en-GB" dirty="0"/>
              <a:t>3 (2.0 ml)</a:t>
            </a:r>
          </a:p>
          <a:p>
            <a:r>
              <a:rPr lang="en-GB" dirty="0">
                <a:solidFill>
                  <a:schemeClr val="accent5">
                    <a:lumMod val="75000"/>
                  </a:schemeClr>
                </a:solidFill>
              </a:rPr>
              <a:t>Material</a:t>
            </a:r>
            <a:r>
              <a:rPr lang="en-GB" dirty="0"/>
              <a:t>: fresh filtered  urine with drug metabolites added</a:t>
            </a:r>
          </a:p>
          <a:p>
            <a:r>
              <a:rPr lang="en-GB" dirty="0">
                <a:solidFill>
                  <a:schemeClr val="accent5">
                    <a:lumMod val="75000"/>
                  </a:schemeClr>
                </a:solidFill>
              </a:rPr>
              <a:t>Assessment: </a:t>
            </a:r>
            <a:r>
              <a:rPr lang="en-GB" dirty="0"/>
              <a:t>analytical  performance against gravimetric, assessment at  “cut off” levels, Quantitative and Qualitative</a:t>
            </a:r>
          </a:p>
          <a:p>
            <a:r>
              <a:rPr lang="en-GB" dirty="0">
                <a:solidFill>
                  <a:schemeClr val="accent5">
                    <a:lumMod val="75000"/>
                  </a:schemeClr>
                </a:solidFill>
              </a:rPr>
              <a:t>Sites: </a:t>
            </a:r>
            <a:r>
              <a:rPr lang="en-GB" dirty="0"/>
              <a:t>Laboratory and POCT sites</a:t>
            </a:r>
          </a:p>
          <a:p>
            <a:r>
              <a:rPr lang="en-GB" dirty="0">
                <a:solidFill>
                  <a:schemeClr val="accent5">
                    <a:lumMod val="75000"/>
                  </a:schemeClr>
                </a:solidFill>
              </a:rPr>
              <a:t>Number of participants: </a:t>
            </a:r>
            <a:r>
              <a:rPr lang="en-GB" dirty="0"/>
              <a:t>60 in pilot </a:t>
            </a:r>
          </a:p>
        </p:txBody>
      </p:sp>
      <p:sp>
        <p:nvSpPr>
          <p:cNvPr id="9" name="TextBox 8"/>
          <p:cNvSpPr txBox="1"/>
          <p:nvPr/>
        </p:nvSpPr>
        <p:spPr>
          <a:xfrm>
            <a:off x="1339380" y="3024242"/>
            <a:ext cx="6336704" cy="461665"/>
          </a:xfrm>
          <a:prstGeom prst="rect">
            <a:avLst/>
          </a:prstGeom>
          <a:noFill/>
        </p:spPr>
        <p:txBody>
          <a:bodyPr wrap="square" rtlCol="0">
            <a:spAutoFit/>
          </a:bodyPr>
          <a:lstStyle/>
          <a:p>
            <a:pPr algn="ctr"/>
            <a:r>
              <a:rPr lang="en-GB" sz="2400" dirty="0">
                <a:solidFill>
                  <a:schemeClr val="accent5">
                    <a:lumMod val="75000"/>
                  </a:schemeClr>
                </a:solidFill>
              </a:rPr>
              <a:t>Method Groups:</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04056"/>
          </a:xfrm>
        </p:spPr>
        <p:txBody>
          <a:bodyPr>
            <a:normAutofit fontScale="90000"/>
          </a:bodyPr>
          <a:lstStyle/>
          <a:p>
            <a:r>
              <a:rPr lang="en-GB" sz="3600" dirty="0">
                <a:solidFill>
                  <a:schemeClr val="accent5">
                    <a:lumMod val="75000"/>
                  </a:schemeClr>
                </a:solidFill>
              </a:rPr>
              <a:t>Scheme design - DOA</a:t>
            </a:r>
          </a:p>
        </p:txBody>
      </p:sp>
      <p:sp>
        <p:nvSpPr>
          <p:cNvPr id="3" name="Content Placeholder 2"/>
          <p:cNvSpPr>
            <a:spLocks noGrp="1"/>
          </p:cNvSpPr>
          <p:nvPr>
            <p:ph sz="half" idx="2"/>
          </p:nvPr>
        </p:nvSpPr>
        <p:spPr>
          <a:xfrm>
            <a:off x="179512" y="1780994"/>
            <a:ext cx="6236816" cy="1134060"/>
          </a:xfrm>
          <a:ln>
            <a:solidFill>
              <a:schemeClr val="accent1"/>
            </a:solidFill>
          </a:ln>
        </p:spPr>
        <p:txBody>
          <a:bodyPr>
            <a:noAutofit/>
          </a:bodyPr>
          <a:lstStyle/>
          <a:p>
            <a:pPr marL="0" indent="0">
              <a:buNone/>
            </a:pPr>
            <a:r>
              <a:rPr lang="en-GB" sz="2000" dirty="0">
                <a:solidFill>
                  <a:schemeClr val="accent5">
                    <a:lumMod val="75000"/>
                  </a:schemeClr>
                </a:solidFill>
              </a:rPr>
              <a:t>PROCEDURE </a:t>
            </a:r>
          </a:p>
          <a:p>
            <a:pPr marL="0" indent="0">
              <a:buNone/>
            </a:pPr>
            <a:r>
              <a:rPr lang="en-GB" sz="1600" dirty="0"/>
              <a:t>The samples should be treated the same as patient specimens and run in accordance with the instructions accompanying the test system being used. Results returned via web.</a:t>
            </a:r>
          </a:p>
          <a:p>
            <a:endParaRPr lang="en-GB" sz="2000" dirty="0"/>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3387718518"/>
              </p:ext>
            </p:extLst>
          </p:nvPr>
        </p:nvGraphicFramePr>
        <p:xfrm>
          <a:off x="6600740" y="2082323"/>
          <a:ext cx="2013094" cy="3095626"/>
        </p:xfrm>
        <a:graphic>
          <a:graphicData uri="http://schemas.openxmlformats.org/drawingml/2006/table">
            <a:tbl>
              <a:tblPr/>
              <a:tblGrid>
                <a:gridCol w="1006547">
                  <a:extLst>
                    <a:ext uri="{9D8B030D-6E8A-4147-A177-3AD203B41FA5}">
                      <a16:colId xmlns:a16="http://schemas.microsoft.com/office/drawing/2014/main" val="20000"/>
                    </a:ext>
                  </a:extLst>
                </a:gridCol>
                <a:gridCol w="1006547">
                  <a:extLst>
                    <a:ext uri="{9D8B030D-6E8A-4147-A177-3AD203B41FA5}">
                      <a16:colId xmlns:a16="http://schemas.microsoft.com/office/drawing/2014/main" val="20001"/>
                    </a:ext>
                  </a:extLst>
                </a:gridCol>
              </a:tblGrid>
              <a:tr h="191366">
                <a:tc>
                  <a:txBody>
                    <a:bodyPr/>
                    <a:lstStyle/>
                    <a:p>
                      <a:pPr algn="ctr">
                        <a:spcAft>
                          <a:spcPts val="0"/>
                        </a:spcAft>
                      </a:pPr>
                      <a:r>
                        <a:rPr lang="en-GB" sz="700" b="1" kern="1400" dirty="0" err="1">
                          <a:solidFill>
                            <a:srgbClr val="000000"/>
                          </a:solidFill>
                          <a:effectLst/>
                          <a:latin typeface="Calibri" panose="020F0502020204030204" pitchFamily="34" charset="0"/>
                          <a:ea typeface="Times New Roman" panose="02020603050405020304" pitchFamily="18" charset="0"/>
                        </a:rPr>
                        <a:t>Analyte</a:t>
                      </a:r>
                      <a:endParaRPr lang="en-GB" sz="700" kern="1400" dirty="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b="1" kern="1400" dirty="0" err="1">
                          <a:solidFill>
                            <a:srgbClr val="000000"/>
                          </a:solidFill>
                          <a:effectLst/>
                          <a:latin typeface="Calibri" panose="020F0502020204030204" pitchFamily="34" charset="0"/>
                          <a:ea typeface="Times New Roman" panose="02020603050405020304" pitchFamily="18" charset="0"/>
                        </a:rPr>
                        <a:t>Approx</a:t>
                      </a:r>
                      <a:r>
                        <a:rPr lang="en-GB" sz="700" b="1" kern="1400" dirty="0">
                          <a:solidFill>
                            <a:srgbClr val="000000"/>
                          </a:solidFill>
                          <a:effectLst/>
                          <a:latin typeface="Calibri" panose="020F0502020204030204" pitchFamily="34" charset="0"/>
                          <a:ea typeface="Times New Roman" panose="02020603050405020304" pitchFamily="18" charset="0"/>
                        </a:rPr>
                        <a:t> Range (µg/L)</a:t>
                      </a:r>
                      <a:endParaRPr lang="en-GB" sz="700" kern="1400" dirty="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1366">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Amphetamine</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kern="1400" dirty="0">
                          <a:solidFill>
                            <a:srgbClr val="000000"/>
                          </a:solidFill>
                          <a:effectLst/>
                          <a:latin typeface="Calibri" panose="020F0502020204030204" pitchFamily="34" charset="0"/>
                          <a:ea typeface="Times New Roman" panose="02020603050405020304" pitchFamily="18" charset="0"/>
                        </a:rPr>
                        <a:t>0 – 3000</a:t>
                      </a:r>
                      <a:endParaRPr lang="en-GB" sz="700" kern="1400" dirty="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1366">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Cannabis</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0 - 150</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1366">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Opiate</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0 - 3000</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1366">
                <a:tc>
                  <a:txBody>
                    <a:bodyPr/>
                    <a:lstStyle/>
                    <a:p>
                      <a:pPr algn="ctr">
                        <a:spcAft>
                          <a:spcPts val="0"/>
                        </a:spcAft>
                      </a:pPr>
                      <a:r>
                        <a:rPr lang="en-GB" sz="700" kern="1400" dirty="0">
                          <a:solidFill>
                            <a:srgbClr val="000000"/>
                          </a:solidFill>
                          <a:effectLst/>
                          <a:latin typeface="Calibri" panose="020F0502020204030204" pitchFamily="34" charset="0"/>
                          <a:ea typeface="Times New Roman" panose="02020603050405020304" pitchFamily="18" charset="0"/>
                        </a:rPr>
                        <a:t>Benzodiazepine</a:t>
                      </a:r>
                      <a:endParaRPr lang="en-GB" sz="700" kern="1400" dirty="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0 - 1000</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1366">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Cocaine</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0 - 1000</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1366">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Methadone</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0 - 1000</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1366">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EDDP</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0 - 1000</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1366">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Methamphetamine</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0 - 3000</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1366">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Heroin</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0 - 50</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1366">
                <a:tc>
                  <a:txBody>
                    <a:bodyPr/>
                    <a:lstStyle/>
                    <a:p>
                      <a:pPr algn="ctr">
                        <a:spcAft>
                          <a:spcPts val="0"/>
                        </a:spcAft>
                      </a:pPr>
                      <a:r>
                        <a:rPr lang="en-GB" sz="700" kern="1400" dirty="0">
                          <a:solidFill>
                            <a:srgbClr val="000000"/>
                          </a:solidFill>
                          <a:effectLst/>
                          <a:latin typeface="Calibri" panose="020F0502020204030204" pitchFamily="34" charset="0"/>
                          <a:ea typeface="Times New Roman" panose="02020603050405020304" pitchFamily="18" charset="0"/>
                        </a:rPr>
                        <a:t>Buprenorphine</a:t>
                      </a:r>
                      <a:endParaRPr lang="en-GB" sz="700" kern="1400" dirty="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0 - 50</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1366">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Ketamine</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0 - 3000</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1366">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Barbiturates</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0 - 1000</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1366">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MDMA</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0 – 3000</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1366">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Phencyclidene</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kern="1400">
                          <a:solidFill>
                            <a:srgbClr val="000000"/>
                          </a:solidFill>
                          <a:effectLst/>
                          <a:latin typeface="Calibri" panose="020F0502020204030204" pitchFamily="34" charset="0"/>
                          <a:ea typeface="Times New Roman" panose="02020603050405020304" pitchFamily="18" charset="0"/>
                        </a:rPr>
                        <a:t>0 – 100</a:t>
                      </a:r>
                      <a:endParaRPr lang="en-GB" sz="700" kern="140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5136">
                <a:tc>
                  <a:txBody>
                    <a:bodyPr/>
                    <a:lstStyle/>
                    <a:p>
                      <a:pPr algn="ctr">
                        <a:spcAft>
                          <a:spcPts val="0"/>
                        </a:spcAft>
                      </a:pPr>
                      <a:r>
                        <a:rPr lang="en-GB" sz="700" kern="1400" dirty="0">
                          <a:solidFill>
                            <a:srgbClr val="000000"/>
                          </a:solidFill>
                          <a:effectLst/>
                          <a:latin typeface="Calibri" panose="020F0502020204030204" pitchFamily="34" charset="0"/>
                          <a:ea typeface="Times New Roman" panose="02020603050405020304" pitchFamily="18" charset="0"/>
                        </a:rPr>
                        <a:t>Tricyclic Anti-Depressants</a:t>
                      </a:r>
                      <a:endParaRPr lang="en-GB" sz="700" kern="1400" dirty="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700" kern="1400" dirty="0">
                          <a:solidFill>
                            <a:srgbClr val="000000"/>
                          </a:solidFill>
                          <a:effectLst/>
                          <a:latin typeface="Calibri" panose="020F0502020204030204" pitchFamily="34" charset="0"/>
                          <a:ea typeface="Times New Roman" panose="02020603050405020304" pitchFamily="18" charset="0"/>
                        </a:rPr>
                        <a:t>0 - 3000</a:t>
                      </a:r>
                      <a:endParaRPr lang="en-GB" sz="700" kern="1400" dirty="0">
                        <a:solidFill>
                          <a:srgbClr val="000000"/>
                        </a:solidFill>
                        <a:effectLst/>
                        <a:latin typeface="Times New Roman" panose="02020603050405020304" pitchFamily="18" charset="0"/>
                        <a:ea typeface="Times New Roman" panose="02020603050405020304" pitchFamily="18" charset="0"/>
                      </a:endParaRPr>
                    </a:p>
                  </a:txBody>
                  <a:tcPr marL="50656" marR="506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5" name="TextBox 4"/>
          <p:cNvSpPr txBox="1"/>
          <p:nvPr/>
        </p:nvSpPr>
        <p:spPr>
          <a:xfrm>
            <a:off x="179512" y="608844"/>
            <a:ext cx="8856982" cy="1107996"/>
          </a:xfrm>
          <a:prstGeom prst="rect">
            <a:avLst/>
          </a:prstGeom>
          <a:noFill/>
          <a:ln>
            <a:solidFill>
              <a:schemeClr val="accent1"/>
            </a:solidFill>
          </a:ln>
        </p:spPr>
        <p:txBody>
          <a:bodyPr wrap="square" rtlCol="0">
            <a:spAutoFit/>
          </a:bodyPr>
          <a:lstStyle/>
          <a:p>
            <a:r>
              <a:rPr lang="en-GB" dirty="0">
                <a:solidFill>
                  <a:schemeClr val="accent5">
                    <a:lumMod val="75000"/>
                  </a:schemeClr>
                </a:solidFill>
              </a:rPr>
              <a:t>STORAGE AND STABILITY </a:t>
            </a:r>
          </a:p>
          <a:p>
            <a:r>
              <a:rPr lang="en-GB" sz="1600" dirty="0"/>
              <a:t>Unopened samples are stable for two (2) weeks in a refrigerator at 2-8°C.   </a:t>
            </a:r>
          </a:p>
          <a:p>
            <a:r>
              <a:rPr lang="en-GB" sz="1600" dirty="0"/>
              <a:t>Samples stored at 2-8°C prior to analysis must be brought to room temperature and assayed within 1 hour.</a:t>
            </a:r>
          </a:p>
        </p:txBody>
      </p:sp>
      <p:sp>
        <p:nvSpPr>
          <p:cNvPr id="12" name="Content Placeholder 2"/>
          <p:cNvSpPr txBox="1">
            <a:spLocks/>
          </p:cNvSpPr>
          <p:nvPr/>
        </p:nvSpPr>
        <p:spPr>
          <a:xfrm>
            <a:off x="6491071" y="1754329"/>
            <a:ext cx="2545423" cy="3480122"/>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GB" sz="2000" dirty="0">
                <a:solidFill>
                  <a:schemeClr val="accent5">
                    <a:lumMod val="75000"/>
                  </a:schemeClr>
                </a:solidFill>
              </a:rPr>
              <a:t>RANGE COVERED </a:t>
            </a:r>
          </a:p>
          <a:p>
            <a:endParaRPr lang="en-GB" sz="2000" dirty="0"/>
          </a:p>
        </p:txBody>
      </p:sp>
      <p:sp>
        <p:nvSpPr>
          <p:cNvPr id="13" name="Content Placeholder 2"/>
          <p:cNvSpPr txBox="1">
            <a:spLocks/>
          </p:cNvSpPr>
          <p:nvPr/>
        </p:nvSpPr>
        <p:spPr>
          <a:xfrm>
            <a:off x="179512" y="2979208"/>
            <a:ext cx="6264696" cy="918036"/>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GB" sz="2000" dirty="0">
                <a:solidFill>
                  <a:schemeClr val="accent5">
                    <a:lumMod val="75000"/>
                  </a:schemeClr>
                </a:solidFill>
              </a:rPr>
              <a:t>PERFORMANCE SPECIFICATION </a:t>
            </a:r>
          </a:p>
          <a:p>
            <a:pPr marL="0" indent="0">
              <a:buNone/>
            </a:pPr>
            <a:r>
              <a:rPr lang="en-GB" sz="1600" dirty="0"/>
              <a:t>Weqas SD calculated from precision profile. </a:t>
            </a:r>
            <a:r>
              <a:rPr lang="en-GB" sz="1600" dirty="0" err="1"/>
              <a:t>TEa</a:t>
            </a:r>
            <a:r>
              <a:rPr lang="en-GB" sz="1600" dirty="0"/>
              <a:t> = Target ± 2 x Weqas SD.</a:t>
            </a:r>
          </a:p>
          <a:p>
            <a:pPr marL="0" indent="0">
              <a:buNone/>
            </a:pPr>
            <a:r>
              <a:rPr lang="en-GB" sz="2000" cap="all" dirty="0">
                <a:solidFill>
                  <a:schemeClr val="accent5">
                    <a:lumMod val="75000"/>
                  </a:schemeClr>
                </a:solidFill>
              </a:rPr>
              <a:t>Statistical analysis</a:t>
            </a:r>
          </a:p>
          <a:p>
            <a:pPr marL="0" indent="0">
              <a:buNone/>
            </a:pPr>
            <a:r>
              <a:rPr lang="en-GB" sz="1600" dirty="0"/>
              <a:t>Statistical methods that are robust to outliers complying with ISO 13528:2015. The overall and method Robust means and standard deviations are calculated using Algorithm A with iterated scale.  Target value = gravimetric.</a:t>
            </a:r>
          </a:p>
          <a:p>
            <a:pPr marL="0" indent="0">
              <a:buNone/>
            </a:pPr>
            <a:r>
              <a:rPr lang="en-GB" sz="1600" dirty="0"/>
              <a:t>For each </a:t>
            </a:r>
            <a:r>
              <a:rPr lang="en-GB" sz="1600" dirty="0" err="1"/>
              <a:t>analyte</a:t>
            </a:r>
            <a:r>
              <a:rPr lang="en-GB" sz="1600" dirty="0"/>
              <a:t> at each sample point the standard deviation index (SDI) is calculated.  This is calculated as:  (laboratory result – target value) / Weqas SD. </a:t>
            </a:r>
          </a:p>
        </p:txBody>
      </p:sp>
      <p:sp>
        <p:nvSpPr>
          <p:cNvPr id="14" name="Content Placeholder 2"/>
          <p:cNvSpPr txBox="1">
            <a:spLocks/>
          </p:cNvSpPr>
          <p:nvPr/>
        </p:nvSpPr>
        <p:spPr>
          <a:xfrm>
            <a:off x="179512" y="3943744"/>
            <a:ext cx="6264696" cy="2820604"/>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GB" sz="2000" dirty="0"/>
              <a:t> </a:t>
            </a:r>
          </a:p>
        </p:txBody>
      </p:sp>
      <p:graphicFrame>
        <p:nvGraphicFramePr>
          <p:cNvPr id="17" name="Table 16"/>
          <p:cNvGraphicFramePr>
            <a:graphicFrameLocks noGrp="1"/>
          </p:cNvGraphicFramePr>
          <p:nvPr>
            <p:extLst>
              <p:ext uri="{D42A27DB-BD31-4B8C-83A1-F6EECF244321}">
                <p14:modId xmlns:p14="http://schemas.microsoft.com/office/powerpoint/2010/main" val="1385798146"/>
              </p:ext>
            </p:extLst>
          </p:nvPr>
        </p:nvGraphicFramePr>
        <p:xfrm>
          <a:off x="474890" y="6093296"/>
          <a:ext cx="4235869" cy="609600"/>
        </p:xfrm>
        <a:graphic>
          <a:graphicData uri="http://schemas.openxmlformats.org/drawingml/2006/table">
            <a:tbl>
              <a:tblPr/>
              <a:tblGrid>
                <a:gridCol w="636160">
                  <a:extLst>
                    <a:ext uri="{9D8B030D-6E8A-4147-A177-3AD203B41FA5}">
                      <a16:colId xmlns:a16="http://schemas.microsoft.com/office/drawing/2014/main" val="20000"/>
                    </a:ext>
                  </a:extLst>
                </a:gridCol>
                <a:gridCol w="2978465">
                  <a:extLst>
                    <a:ext uri="{9D8B030D-6E8A-4147-A177-3AD203B41FA5}">
                      <a16:colId xmlns:a16="http://schemas.microsoft.com/office/drawing/2014/main" val="20001"/>
                    </a:ext>
                  </a:extLst>
                </a:gridCol>
                <a:gridCol w="621244">
                  <a:extLst>
                    <a:ext uri="{9D8B030D-6E8A-4147-A177-3AD203B41FA5}">
                      <a16:colId xmlns:a16="http://schemas.microsoft.com/office/drawing/2014/main" val="20002"/>
                    </a:ext>
                  </a:extLst>
                </a:gridCol>
              </a:tblGrid>
              <a:tr h="0">
                <a:tc>
                  <a:txBody>
                    <a:bodyPr/>
                    <a:lstStyle/>
                    <a:p>
                      <a:pPr algn="just">
                        <a:lnSpc>
                          <a:spcPts val="1200"/>
                        </a:lnSpc>
                        <a:spcAft>
                          <a:spcPts val="600"/>
                        </a:spcAft>
                        <a:tabLst>
                          <a:tab pos="2430780" algn="l"/>
                        </a:tabLst>
                      </a:pPr>
                      <a:r>
                        <a:rPr lang="en-GB" sz="11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SDI &lt; 1</a:t>
                      </a:r>
                      <a:endParaRPr lang="en-GB" sz="11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just">
                        <a:lnSpc>
                          <a:spcPts val="1200"/>
                        </a:lnSpc>
                        <a:spcAft>
                          <a:spcPts val="600"/>
                        </a:spcAft>
                        <a:tabLst>
                          <a:tab pos="2430780" algn="l"/>
                        </a:tabLst>
                      </a:pPr>
                      <a:r>
                        <a:rPr lang="en-GB" sz="1100" b="0">
                          <a:solidFill>
                            <a:schemeClr val="tx1"/>
                          </a:solidFill>
                          <a:effectLst/>
                          <a:latin typeface="Calibri" panose="020F0502020204030204" pitchFamily="34" charset="0"/>
                          <a:ea typeface="Times New Roman" panose="02020603050405020304" pitchFamily="18" charset="0"/>
                          <a:cs typeface="Arial" panose="020B0604020202020204" pitchFamily="34" charset="0"/>
                        </a:rPr>
                        <a:t>Good - all points within ± 1 SD</a:t>
                      </a:r>
                      <a:endParaRPr lang="en-GB" sz="1100" b="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600"/>
                        </a:spcAft>
                        <a:tabLst>
                          <a:tab pos="2430780" algn="l"/>
                        </a:tabLst>
                      </a:pPr>
                      <a:r>
                        <a:rPr lang="en-GB" sz="1200">
                          <a:solidFill>
                            <a:srgbClr val="808080"/>
                          </a:solidFill>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ts val="1200"/>
                        </a:lnSpc>
                        <a:spcAft>
                          <a:spcPts val="600"/>
                        </a:spcAft>
                        <a:tabLst>
                          <a:tab pos="2430780" algn="l"/>
                        </a:tabLst>
                      </a:pPr>
                      <a:r>
                        <a:rPr lang="en-GB" sz="11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SDI 1 – 2</a:t>
                      </a:r>
                      <a:endParaRPr lang="en-GB" sz="11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just">
                        <a:lnSpc>
                          <a:spcPts val="1200"/>
                        </a:lnSpc>
                        <a:spcAft>
                          <a:spcPts val="600"/>
                        </a:spcAft>
                        <a:tabLst>
                          <a:tab pos="2430780" algn="l"/>
                        </a:tabLst>
                      </a:pPr>
                      <a:r>
                        <a:rPr lang="en-GB" sz="1100" b="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Acceptable</a:t>
                      </a:r>
                      <a:endParaRPr lang="en-GB" sz="1100" b="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600"/>
                        </a:spcAft>
                        <a:tabLst>
                          <a:tab pos="2430780" algn="l"/>
                        </a:tabLst>
                      </a:pPr>
                      <a:r>
                        <a:rPr lang="en-GB" sz="1200" dirty="0">
                          <a:solidFill>
                            <a:srgbClr val="808080"/>
                          </a:solidFill>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0">
                <a:tc>
                  <a:txBody>
                    <a:bodyPr/>
                    <a:lstStyle/>
                    <a:p>
                      <a:pPr algn="just">
                        <a:lnSpc>
                          <a:spcPts val="1200"/>
                        </a:lnSpc>
                        <a:spcAft>
                          <a:spcPts val="600"/>
                        </a:spcAft>
                        <a:tabLst>
                          <a:tab pos="2430780" algn="l"/>
                        </a:tabLst>
                      </a:pPr>
                      <a:r>
                        <a:rPr lang="en-GB" sz="11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SDI &gt; 2</a:t>
                      </a:r>
                      <a:endParaRPr lang="en-GB" sz="11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just">
                        <a:lnSpc>
                          <a:spcPts val="1200"/>
                        </a:lnSpc>
                        <a:spcAft>
                          <a:spcPts val="600"/>
                        </a:spcAft>
                        <a:tabLst>
                          <a:tab pos="2430780" algn="l"/>
                        </a:tabLst>
                      </a:pPr>
                      <a:r>
                        <a:rPr lang="en-GB" sz="1100" b="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Unacceptable - Laboratory needs to evaluate the </a:t>
                      </a:r>
                      <a:r>
                        <a:rPr lang="en-GB" sz="1100" b="0" dirty="0" err="1">
                          <a:solidFill>
                            <a:schemeClr val="tx1"/>
                          </a:solidFill>
                          <a:effectLst/>
                          <a:latin typeface="Calibri" panose="020F0502020204030204" pitchFamily="34" charset="0"/>
                          <a:ea typeface="Times New Roman" panose="02020603050405020304" pitchFamily="18" charset="0"/>
                          <a:cs typeface="Arial" panose="020B0604020202020204" pitchFamily="34" charset="0"/>
                        </a:rPr>
                        <a:t>analyte</a:t>
                      </a:r>
                      <a:endParaRPr lang="en-GB" sz="11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600"/>
                        </a:spcAft>
                        <a:tabLst>
                          <a:tab pos="2430780" algn="l"/>
                        </a:tabLst>
                      </a:pPr>
                      <a:r>
                        <a:rPr lang="en-GB" sz="1200" dirty="0">
                          <a:solidFill>
                            <a:srgbClr val="808080"/>
                          </a:solidFill>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bl>
          </a:graphicData>
        </a:graphic>
      </p:graphicFrame>
      <p:sp>
        <p:nvSpPr>
          <p:cNvPr id="18" name="Rectangle 3"/>
          <p:cNvSpPr>
            <a:spLocks noChangeArrowheads="1"/>
          </p:cNvSpPr>
          <p:nvPr/>
        </p:nvSpPr>
        <p:spPr bwMode="auto">
          <a:xfrm>
            <a:off x="6140860" y="5781198"/>
            <a:ext cx="51125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9" name="Content Placeholder 2"/>
          <p:cNvSpPr txBox="1">
            <a:spLocks/>
          </p:cNvSpPr>
          <p:nvPr/>
        </p:nvSpPr>
        <p:spPr>
          <a:xfrm>
            <a:off x="6497562" y="5271940"/>
            <a:ext cx="2538933" cy="1586060"/>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GB" sz="2000" dirty="0">
                <a:solidFill>
                  <a:schemeClr val="accent5">
                    <a:lumMod val="75000"/>
                  </a:schemeClr>
                </a:solidFill>
              </a:rPr>
              <a:t>REPORTS  </a:t>
            </a:r>
            <a:r>
              <a:rPr lang="en-GB" sz="1600" dirty="0"/>
              <a:t>manager, standard, simple, “end of batch”. Available to download within 7 working days after the "return by" date.</a:t>
            </a:r>
            <a:endParaRPr lang="en-GB" sz="1600" dirty="0">
              <a:solidFill>
                <a:schemeClr val="accent5">
                  <a:lumMod val="75000"/>
                </a:schemeClr>
              </a:solidFill>
            </a:endParaRPr>
          </a:p>
          <a:p>
            <a:endParaRPr lang="en-GB" sz="2000" dirty="0"/>
          </a:p>
        </p:txBody>
      </p:sp>
    </p:spTree>
    <p:extLst>
      <p:ext uri="{BB962C8B-B14F-4D97-AF65-F5344CB8AC3E}">
        <p14:creationId xmlns:p14="http://schemas.microsoft.com/office/powerpoint/2010/main" val="3418024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r>
              <a:rPr lang="en-GB" sz="3600" dirty="0"/>
              <a:t>EQA and Laboratory in partnership</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29600" cy="1143000"/>
          </a:xfrm>
        </p:spPr>
        <p:txBody>
          <a:bodyPr>
            <a:normAutofit/>
          </a:bodyPr>
          <a:lstStyle/>
          <a:p>
            <a:r>
              <a:rPr lang="en-GB" sz="3200" dirty="0">
                <a:solidFill>
                  <a:schemeClr val="accent5">
                    <a:lumMod val="50000"/>
                  </a:schemeClr>
                </a:solidFill>
              </a:rPr>
              <a:t>Types of EQA Schemes – which one are you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06227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r>
              <a:rPr lang="en-GB" sz="3600" dirty="0">
                <a:solidFill>
                  <a:schemeClr val="tx1">
                    <a:lumMod val="50000"/>
                    <a:lumOff val="50000"/>
                  </a:schemeClr>
                </a:solidFill>
              </a:rPr>
              <a:t>Key elements of National EQA </a:t>
            </a:r>
          </a:p>
        </p:txBody>
      </p:sp>
      <p:graphicFrame>
        <p:nvGraphicFramePr>
          <p:cNvPr id="7" name="Content Placeholder 6"/>
          <p:cNvGraphicFramePr>
            <a:graphicFrameLocks noGrp="1"/>
          </p:cNvGraphicFramePr>
          <p:nvPr>
            <p:ph idx="1"/>
          </p:nvPr>
        </p:nvGraphicFramePr>
        <p:xfrm>
          <a:off x="4355976" y="1340768"/>
          <a:ext cx="4248472" cy="327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683568" y="1340768"/>
          <a:ext cx="3552056" cy="29681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Left-Right Arrow 9"/>
          <p:cNvSpPr/>
          <p:nvPr/>
        </p:nvSpPr>
        <p:spPr>
          <a:xfrm>
            <a:off x="4355976" y="2636912"/>
            <a:ext cx="648072"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Right Arrow 10"/>
          <p:cNvSpPr/>
          <p:nvPr/>
        </p:nvSpPr>
        <p:spPr>
          <a:xfrm>
            <a:off x="2267744" y="1700808"/>
            <a:ext cx="3384376"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364088" y="4725144"/>
            <a:ext cx="3456384" cy="2031325"/>
          </a:xfrm>
          <a:prstGeom prst="rect">
            <a:avLst/>
          </a:prstGeom>
          <a:noFill/>
        </p:spPr>
        <p:txBody>
          <a:bodyPr wrap="square" rtlCol="0">
            <a:spAutoFit/>
          </a:bodyPr>
          <a:lstStyle/>
          <a:p>
            <a:r>
              <a:rPr lang="en-GB" dirty="0"/>
              <a:t>Participant Performance evaluation</a:t>
            </a:r>
          </a:p>
          <a:p>
            <a:r>
              <a:rPr lang="en-GB" dirty="0"/>
              <a:t>Quality improvement</a:t>
            </a:r>
          </a:p>
          <a:p>
            <a:r>
              <a:rPr lang="en-GB" dirty="0"/>
              <a:t>Continuous Education</a:t>
            </a:r>
          </a:p>
          <a:p>
            <a:r>
              <a:rPr lang="en-GB" dirty="0"/>
              <a:t>Harmonisation of results</a:t>
            </a:r>
          </a:p>
          <a:p>
            <a:r>
              <a:rPr lang="en-GB" dirty="0"/>
              <a:t>Harmonisation of processes</a:t>
            </a:r>
          </a:p>
          <a:p>
            <a:r>
              <a:rPr lang="en-GB" dirty="0"/>
              <a:t>Audit and recommendations</a:t>
            </a:r>
          </a:p>
        </p:txBody>
      </p:sp>
      <p:sp>
        <p:nvSpPr>
          <p:cNvPr id="13" name="TextBox 12"/>
          <p:cNvSpPr txBox="1"/>
          <p:nvPr/>
        </p:nvSpPr>
        <p:spPr>
          <a:xfrm>
            <a:off x="1187624" y="4653136"/>
            <a:ext cx="3168352" cy="923330"/>
          </a:xfrm>
          <a:prstGeom prst="rect">
            <a:avLst/>
          </a:prstGeom>
          <a:noFill/>
        </p:spPr>
        <p:txBody>
          <a:bodyPr wrap="square" rtlCol="0">
            <a:spAutoFit/>
          </a:bodyPr>
          <a:lstStyle/>
          <a:p>
            <a:r>
              <a:rPr lang="en-GB" dirty="0"/>
              <a:t>Method performance evaluation</a:t>
            </a:r>
          </a:p>
          <a:p>
            <a:r>
              <a:rPr lang="en-GB" dirty="0"/>
              <a:t>Post market vigilance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697354-7B8C-4246-AC0C-C197817AD311}"/>
              </a:ext>
            </a:extLst>
          </p:cNvPr>
          <p:cNvPicPr>
            <a:picLocks noChangeAspect="1"/>
          </p:cNvPicPr>
          <p:nvPr/>
        </p:nvPicPr>
        <p:blipFill>
          <a:blip r:embed="rId2"/>
          <a:stretch>
            <a:fillRect/>
          </a:stretch>
        </p:blipFill>
        <p:spPr>
          <a:xfrm>
            <a:off x="1403648" y="0"/>
            <a:ext cx="6619879" cy="6858000"/>
          </a:xfrm>
          <a:prstGeom prst="rect">
            <a:avLst/>
          </a:prstGeom>
        </p:spPr>
      </p:pic>
    </p:spTree>
    <p:extLst>
      <p:ext uri="{BB962C8B-B14F-4D97-AF65-F5344CB8AC3E}">
        <p14:creationId xmlns:p14="http://schemas.microsoft.com/office/powerpoint/2010/main" val="1948428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sz="3200" dirty="0">
                <a:solidFill>
                  <a:schemeClr val="tx1">
                    <a:lumMod val="50000"/>
                    <a:lumOff val="50000"/>
                  </a:schemeClr>
                </a:solidFill>
              </a:rPr>
              <a:t>General considerations for  accreditation</a:t>
            </a:r>
          </a:p>
        </p:txBody>
      </p:sp>
      <p:graphicFrame>
        <p:nvGraphicFramePr>
          <p:cNvPr id="3" name="Table 2"/>
          <p:cNvGraphicFramePr>
            <a:graphicFrameLocks noGrp="1"/>
          </p:cNvGraphicFramePr>
          <p:nvPr>
            <p:extLst>
              <p:ext uri="{D42A27DB-BD31-4B8C-83A1-F6EECF244321}">
                <p14:modId xmlns:p14="http://schemas.microsoft.com/office/powerpoint/2010/main" val="3797881693"/>
              </p:ext>
            </p:extLst>
          </p:nvPr>
        </p:nvGraphicFramePr>
        <p:xfrm>
          <a:off x="179512" y="692696"/>
          <a:ext cx="8424936" cy="5974080"/>
        </p:xfrm>
        <a:graphic>
          <a:graphicData uri="http://schemas.openxmlformats.org/drawingml/2006/table">
            <a:tbl>
              <a:tblPr/>
              <a:tblGrid>
                <a:gridCol w="3869611">
                  <a:extLst>
                    <a:ext uri="{9D8B030D-6E8A-4147-A177-3AD203B41FA5}">
                      <a16:colId xmlns:a16="http://schemas.microsoft.com/office/drawing/2014/main" val="20000"/>
                    </a:ext>
                  </a:extLst>
                </a:gridCol>
                <a:gridCol w="4555325">
                  <a:extLst>
                    <a:ext uri="{9D8B030D-6E8A-4147-A177-3AD203B41FA5}">
                      <a16:colId xmlns:a16="http://schemas.microsoft.com/office/drawing/2014/main" val="20001"/>
                    </a:ext>
                  </a:extLst>
                </a:gridCol>
              </a:tblGrid>
              <a:tr h="0">
                <a:tc>
                  <a:txBody>
                    <a:bodyPr/>
                    <a:lstStyle/>
                    <a:p>
                      <a:pPr algn="just" hangingPunct="0">
                        <a:spcAft>
                          <a:spcPts val="0"/>
                        </a:spcAft>
                      </a:pPr>
                      <a:r>
                        <a:rPr lang="en-GB" sz="1400" b="1" u="none" dirty="0">
                          <a:latin typeface="+mn-lt"/>
                          <a:ea typeface="Times New Roman"/>
                        </a:rPr>
                        <a:t>General Policies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b="1" dirty="0">
                          <a:latin typeface="+mn-lt"/>
                          <a:ea typeface="Times New Roman"/>
                        </a:rPr>
                        <a:t>Records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0">
                <a:tc>
                  <a:txBody>
                    <a:bodyPr/>
                    <a:lstStyle/>
                    <a:p>
                      <a:pPr algn="l" hangingPunct="0">
                        <a:spcAft>
                          <a:spcPts val="0"/>
                        </a:spcAft>
                      </a:pPr>
                      <a:r>
                        <a:rPr lang="en-GB" sz="1400" dirty="0">
                          <a:latin typeface="+mn-lt"/>
                          <a:ea typeface="Times New Roman"/>
                        </a:rPr>
                        <a:t>Legal entity of EQA provider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rPr>
                        <a:t>Legal framework, SLA with any partners, governance.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0">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400" b="0" dirty="0">
                          <a:latin typeface="+mn-lt"/>
                          <a:ea typeface="Times New Roman"/>
                        </a:rPr>
                        <a:t>Management structures</a:t>
                      </a:r>
                    </a:p>
                    <a:p>
                      <a:pPr algn="l" hangingPunct="0">
                        <a:spcAft>
                          <a:spcPts val="0"/>
                        </a:spcAft>
                      </a:pPr>
                      <a:endParaRPr lang="en-GB" sz="1400" b="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rPr>
                        <a:t>Organisational charts, Advisory structure,  Job descriptions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Code of Conduct and Confidentiality Code of Practice</a:t>
                      </a:r>
                    </a:p>
                    <a:p>
                      <a:pPr algn="l" hangingPunct="0">
                        <a:spcAft>
                          <a:spcPts val="0"/>
                        </a:spcAft>
                      </a:pPr>
                      <a:endParaRPr lang="en-GB" sz="1400" b="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0">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[Confidentiality Code of Practice, Standards of behaviour framework policy, Counter Fraud And Corruption Policy, Data Protection and IT Security Policy, Equality, Diversity and Human Rights Policy, Health And Safety Policy, Statutory Registration Policy, Code of Conduct, Information Governance].</a:t>
                      </a:r>
                    </a:p>
                    <a:p>
                      <a:pPr algn="just" hangingPunct="0">
                        <a:spcAft>
                          <a:spcPts val="0"/>
                        </a:spcAft>
                      </a:pPr>
                      <a:r>
                        <a:rPr lang="en-GB" sz="1400" dirty="0">
                          <a:latin typeface="+mn-lt"/>
                          <a:ea typeface="Times New Roman"/>
                        </a:rPr>
                        <a:t>Evidence that staff have read them.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0">
                <a:tc>
                  <a:txBody>
                    <a:bodyPr/>
                    <a:lstStyle/>
                    <a:p>
                      <a:pPr algn="l" hangingPunct="0">
                        <a:spcAft>
                          <a:spcPts val="0"/>
                        </a:spcAft>
                      </a:pPr>
                      <a:r>
                        <a:rPr lang="en-GB" sz="1400" kern="1200" dirty="0">
                          <a:solidFill>
                            <a:schemeClr val="tx1"/>
                          </a:solidFill>
                          <a:latin typeface="+mn-lt"/>
                          <a:ea typeface="+mn-ea"/>
                          <a:cs typeface="+mn-cs"/>
                        </a:rPr>
                        <a:t>Quality management system </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rPr>
                        <a:t>All policies, procedures, instructions, Quality Policy, Quality Manual, Quality objectives and plans, Quality and Accreditation Committee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0">
                <a:tc>
                  <a:txBody>
                    <a:bodyPr/>
                    <a:lstStyle/>
                    <a:p>
                      <a:pPr algn="l" hangingPunct="0">
                        <a:spcAft>
                          <a:spcPts val="0"/>
                        </a:spcAft>
                      </a:pPr>
                      <a:r>
                        <a:rPr lang="en-GB" sz="1400" b="0" dirty="0">
                          <a:latin typeface="+mn-lt"/>
                          <a:ea typeface="Times New Roman"/>
                        </a:rPr>
                        <a:t>Document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just" defTabSz="914400" rtl="0" eaLnBrk="1" fontAlgn="auto" latinLnBrk="0" hangingPunct="0">
                        <a:lnSpc>
                          <a:spcPct val="100000"/>
                        </a:lnSpc>
                        <a:spcBef>
                          <a:spcPts val="0"/>
                        </a:spcBef>
                        <a:spcAft>
                          <a:spcPts val="0"/>
                        </a:spcAft>
                        <a:buClrTx/>
                        <a:buSzTx/>
                        <a:buFontTx/>
                        <a:buNone/>
                        <a:tabLst/>
                        <a:defRPr/>
                      </a:pPr>
                      <a:r>
                        <a:rPr lang="en-GB" sz="1400" b="0" dirty="0">
                          <a:latin typeface="+mn-lt"/>
                          <a:ea typeface="Times New Roman"/>
                        </a:rPr>
                        <a:t>Structure, </a:t>
                      </a:r>
                      <a:r>
                        <a:rPr lang="en-GB" sz="1400" b="0" kern="1200" dirty="0">
                          <a:solidFill>
                            <a:schemeClr val="tx1"/>
                          </a:solidFill>
                          <a:latin typeface="+mn-lt"/>
                          <a:ea typeface="+mn-ea"/>
                          <a:cs typeface="+mn-cs"/>
                        </a:rPr>
                        <a:t>Document approval and issue Document changes , External documents, Public Documents and Marketing material.</a:t>
                      </a:r>
                      <a:endParaRPr lang="en-GB" sz="1400" b="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0">
                <a:tc>
                  <a:txBody>
                    <a:bodyPr/>
                    <a:lstStyle/>
                    <a:p>
                      <a:pPr algn="l" hangingPunct="0">
                        <a:spcAft>
                          <a:spcPts val="0"/>
                        </a:spcAft>
                      </a:pPr>
                      <a:r>
                        <a:rPr lang="en-GB" sz="1400" dirty="0">
                          <a:latin typeface="+mn-lt"/>
                          <a:ea typeface="Times New Roman"/>
                        </a:rPr>
                        <a:t>Review of requests , tenders and contracts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kern="1200" dirty="0">
                          <a:solidFill>
                            <a:schemeClr val="tx1"/>
                          </a:solidFill>
                          <a:latin typeface="+mn-lt"/>
                          <a:ea typeface="+mn-ea"/>
                          <a:cs typeface="+mn-cs"/>
                        </a:rPr>
                        <a:t>The terms of enrolment, the repertoire of services and any deviation.</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0">
                <a:tc>
                  <a:txBody>
                    <a:bodyPr/>
                    <a:lstStyle/>
                    <a:p>
                      <a:pPr algn="l" hangingPunct="0">
                        <a:spcAft>
                          <a:spcPts val="0"/>
                        </a:spcAft>
                      </a:pPr>
                      <a:r>
                        <a:rPr lang="en-GB" sz="1400" kern="1200" dirty="0">
                          <a:solidFill>
                            <a:schemeClr val="tx1"/>
                          </a:solidFill>
                          <a:latin typeface="+mn-lt"/>
                          <a:ea typeface="+mn-ea"/>
                          <a:cs typeface="+mn-cs"/>
                        </a:rPr>
                        <a:t>Subcontracting services </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kern="1200" dirty="0">
                          <a:solidFill>
                            <a:schemeClr val="tx1"/>
                          </a:solidFill>
                          <a:latin typeface="+mn-lt"/>
                          <a:ea typeface="+mn-ea"/>
                          <a:cs typeface="+mn-cs"/>
                        </a:rPr>
                        <a:t>Description of scope, validation questionnaire,  supplier assessment, supplier approval process and forms, user requirement specification and response.</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0">
                <a:tc>
                  <a:txBody>
                    <a:bodyPr/>
                    <a:lstStyle/>
                    <a:p>
                      <a:pPr algn="l" hangingPunct="0">
                        <a:spcAft>
                          <a:spcPts val="0"/>
                        </a:spcAft>
                      </a:pPr>
                      <a:r>
                        <a:rPr lang="en-GB" sz="1400" kern="1200" dirty="0">
                          <a:solidFill>
                            <a:schemeClr val="tx1"/>
                          </a:solidFill>
                          <a:latin typeface="+mn-lt"/>
                          <a:ea typeface="+mn-ea"/>
                          <a:cs typeface="+mn-cs"/>
                        </a:rPr>
                        <a:t>Purchasing Services and supplies </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rPr>
                        <a:t>Supplier assessment, evaluation of goods, supplier  approval, specifications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8"/>
                  </a:ext>
                </a:extLst>
              </a:tr>
              <a:tr h="0">
                <a:tc>
                  <a:txBody>
                    <a:bodyPr/>
                    <a:lstStyle/>
                    <a:p>
                      <a:pPr algn="l" hangingPunct="0">
                        <a:spcAft>
                          <a:spcPts val="0"/>
                        </a:spcAft>
                      </a:pPr>
                      <a:r>
                        <a:rPr lang="en-GB" sz="1400" dirty="0">
                          <a:latin typeface="+mn-lt"/>
                          <a:ea typeface="Times New Roman"/>
                        </a:rPr>
                        <a:t>Service to the customer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rPr>
                        <a:t>Feedback, customer satisfaction surveys, face to face meetings, e-mails, telephone logs.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9"/>
                  </a:ext>
                </a:extLst>
              </a:tr>
              <a:tr h="0">
                <a:tc>
                  <a:txBody>
                    <a:bodyPr/>
                    <a:lstStyle/>
                    <a:p>
                      <a:pPr marL="0" algn="l" hangingPunct="0">
                        <a:spcAft>
                          <a:spcPts val="0"/>
                        </a:spcAft>
                      </a:pPr>
                      <a:r>
                        <a:rPr lang="en-GB" sz="1400" dirty="0">
                          <a:latin typeface="+mn-lt"/>
                          <a:ea typeface="Times New Roman"/>
                        </a:rPr>
                        <a:t>Complaints and appeals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kern="1200" dirty="0">
                          <a:solidFill>
                            <a:schemeClr val="tx1"/>
                          </a:solidFill>
                          <a:latin typeface="+mn-lt"/>
                          <a:ea typeface="+mn-ea"/>
                          <a:cs typeface="+mn-cs"/>
                        </a:rPr>
                        <a:t>Complaint and appeals procedure, Client communication log, Monitoring client queries and complaints </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530656"/>
              </p:ext>
            </p:extLst>
          </p:nvPr>
        </p:nvGraphicFramePr>
        <p:xfrm>
          <a:off x="827584" y="836712"/>
          <a:ext cx="7512496" cy="5547360"/>
        </p:xfrm>
        <a:graphic>
          <a:graphicData uri="http://schemas.openxmlformats.org/drawingml/2006/table">
            <a:tbl>
              <a:tblPr/>
              <a:tblGrid>
                <a:gridCol w="3716709">
                  <a:extLst>
                    <a:ext uri="{9D8B030D-6E8A-4147-A177-3AD203B41FA5}">
                      <a16:colId xmlns:a16="http://schemas.microsoft.com/office/drawing/2014/main" val="20000"/>
                    </a:ext>
                  </a:extLst>
                </a:gridCol>
                <a:gridCol w="3795787">
                  <a:extLst>
                    <a:ext uri="{9D8B030D-6E8A-4147-A177-3AD203B41FA5}">
                      <a16:colId xmlns:a16="http://schemas.microsoft.com/office/drawing/2014/main" val="20001"/>
                    </a:ext>
                  </a:extLst>
                </a:gridCol>
              </a:tblGrid>
              <a:tr h="0">
                <a:tc>
                  <a:txBody>
                    <a:bodyPr/>
                    <a:lstStyle/>
                    <a:p>
                      <a:pPr algn="just" hangingPunct="0">
                        <a:spcAft>
                          <a:spcPts val="0"/>
                        </a:spcAft>
                      </a:pPr>
                      <a:r>
                        <a:rPr lang="en-GB" sz="1400" b="1" u="none" dirty="0">
                          <a:latin typeface="+mn-lt"/>
                          <a:ea typeface="Times New Roman"/>
                        </a:rPr>
                        <a:t>General Policies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b="1" dirty="0">
                          <a:latin typeface="+mn-lt"/>
                          <a:ea typeface="Times New Roman"/>
                        </a:rPr>
                        <a:t>Records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0">
                <a:tc>
                  <a:txBody>
                    <a:bodyPr/>
                    <a:lstStyle/>
                    <a:p>
                      <a:pPr marL="0" algn="l" hangingPunct="0">
                        <a:spcAft>
                          <a:spcPts val="0"/>
                        </a:spcAft>
                      </a:pPr>
                      <a:r>
                        <a:rPr lang="en-GB" sz="1400" kern="1200" dirty="0">
                          <a:solidFill>
                            <a:schemeClr val="tx1"/>
                          </a:solidFill>
                          <a:latin typeface="+mn-lt"/>
                          <a:ea typeface="+mn-ea"/>
                          <a:cs typeface="+mn-cs"/>
                        </a:rPr>
                        <a:t>Control of nonconforming work </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rPr>
                        <a:t>Review of Complaints, management reviews, internal and external audits, QC, EQA, risk assessment, Documentation and communication  of N/Cs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0">
                <a:tc>
                  <a:txBody>
                    <a:bodyPr/>
                    <a:lstStyle/>
                    <a:p>
                      <a:pPr marL="0" algn="l" hangingPunct="0">
                        <a:spcAft>
                          <a:spcPts val="0"/>
                        </a:spcAft>
                      </a:pPr>
                      <a:r>
                        <a:rPr lang="en-GB" sz="1400" kern="1200" dirty="0">
                          <a:solidFill>
                            <a:schemeClr val="tx1"/>
                          </a:solidFill>
                          <a:latin typeface="+mn-lt"/>
                          <a:ea typeface="+mn-ea"/>
                          <a:cs typeface="+mn-cs"/>
                        </a:rPr>
                        <a:t>Improvement</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0">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Quality and Accreditation Group minutes, quality objectives, audits, corrective and preventative actions, management minutes, steering Committee meetings, staff meetings and management review.</a:t>
                      </a:r>
                    </a:p>
                    <a:p>
                      <a:pPr algn="just" hangingPunct="0">
                        <a:spcAft>
                          <a:spcPts val="0"/>
                        </a:spcAft>
                      </a:pP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0">
                <a:tc>
                  <a:txBody>
                    <a:bodyPr/>
                    <a:lstStyle/>
                    <a:p>
                      <a:pPr marL="0" algn="l" hangingPunct="0">
                        <a:spcAft>
                          <a:spcPts val="0"/>
                        </a:spcAft>
                      </a:pPr>
                      <a:r>
                        <a:rPr lang="en-GB" sz="1400" kern="1200" dirty="0">
                          <a:solidFill>
                            <a:schemeClr val="tx1"/>
                          </a:solidFill>
                          <a:latin typeface="+mn-lt"/>
                          <a:ea typeface="+mn-ea"/>
                          <a:cs typeface="+mn-cs"/>
                        </a:rPr>
                        <a:t>Corrective Action / Preventative action</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rPr>
                        <a:t>Risk assessments, Root cause analysis, documentation of CA/ PA, tend analysis, follow up audits.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0">
                <a:tc>
                  <a:txBody>
                    <a:bodyPr/>
                    <a:lstStyle/>
                    <a:p>
                      <a:pPr marL="0" algn="l" hangingPunct="0">
                        <a:spcAft>
                          <a:spcPts val="0"/>
                        </a:spcAft>
                      </a:pPr>
                      <a:r>
                        <a:rPr lang="en-GB" sz="1400" kern="1200" dirty="0">
                          <a:solidFill>
                            <a:schemeClr val="tx1"/>
                          </a:solidFill>
                          <a:latin typeface="+mn-lt"/>
                          <a:ea typeface="+mn-ea"/>
                          <a:cs typeface="+mn-cs"/>
                        </a:rPr>
                        <a:t>Control of records </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rPr>
                        <a:t>Paper or electronic media, policy for control of records including indexing, retrieval and disposal, electronic back up procedure,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0">
                <a:tc>
                  <a:txBody>
                    <a:bodyPr/>
                    <a:lstStyle/>
                    <a:p>
                      <a:pPr marL="0" algn="l" hangingPunct="0">
                        <a:spcAft>
                          <a:spcPts val="0"/>
                        </a:spcAft>
                      </a:pPr>
                      <a:r>
                        <a:rPr lang="en-GB" sz="1400" dirty="0">
                          <a:latin typeface="+mn-lt"/>
                          <a:ea typeface="Times New Roman"/>
                        </a:rPr>
                        <a:t>Audits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rPr>
                        <a:t>Auditor training records, schedule, records of audits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0">
                <a:tc>
                  <a:txBody>
                    <a:bodyPr/>
                    <a:lstStyle/>
                    <a:p>
                      <a:pPr marL="0" algn="l" hangingPunct="0">
                        <a:spcAft>
                          <a:spcPts val="0"/>
                        </a:spcAft>
                      </a:pPr>
                      <a:r>
                        <a:rPr lang="en-GB" sz="1400" dirty="0">
                          <a:latin typeface="+mn-lt"/>
                          <a:ea typeface="Times New Roman"/>
                        </a:rPr>
                        <a:t>Management review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en-GB" sz="1400" kern="1200" dirty="0">
                          <a:solidFill>
                            <a:schemeClr val="tx1"/>
                          </a:solidFill>
                          <a:latin typeface="+mn-lt"/>
                          <a:ea typeface="+mn-ea"/>
                          <a:cs typeface="+mn-cs"/>
                        </a:rPr>
                        <a:t>The suitability of policies &amp; procedures, </a:t>
                      </a:r>
                    </a:p>
                    <a:p>
                      <a:pPr lvl="0"/>
                      <a:r>
                        <a:rPr lang="en-GB" sz="1400" kern="1200" dirty="0">
                          <a:solidFill>
                            <a:schemeClr val="tx1"/>
                          </a:solidFill>
                          <a:latin typeface="+mn-lt"/>
                          <a:ea typeface="+mn-ea"/>
                          <a:cs typeface="+mn-cs"/>
                        </a:rPr>
                        <a:t>Reports from Management &amp; Supervisory personnel, </a:t>
                      </a:r>
                    </a:p>
                    <a:p>
                      <a:pPr lvl="0"/>
                      <a:r>
                        <a:rPr lang="en-GB" sz="1400" kern="1200" dirty="0">
                          <a:solidFill>
                            <a:schemeClr val="tx1"/>
                          </a:solidFill>
                          <a:latin typeface="+mn-lt"/>
                          <a:ea typeface="+mn-ea"/>
                          <a:cs typeface="+mn-cs"/>
                        </a:rPr>
                        <a:t>Audits, CA/PA, Assessments by external bodies , EQA performance reviews, Business plan, Customer, feedback, Complaints and appeals, Quality  improvement.</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bl>
          </a:graphicData>
        </a:graphic>
      </p:graphicFrame>
      <p:sp>
        <p:nvSpPr>
          <p:cNvPr id="3" name="Rectangle 2"/>
          <p:cNvSpPr/>
          <p:nvPr/>
        </p:nvSpPr>
        <p:spPr>
          <a:xfrm>
            <a:off x="1223120" y="188640"/>
            <a:ext cx="7920880" cy="584775"/>
          </a:xfrm>
          <a:prstGeom prst="rect">
            <a:avLst/>
          </a:prstGeom>
        </p:spPr>
        <p:txBody>
          <a:bodyPr wrap="square">
            <a:spAutoFit/>
          </a:bodyPr>
          <a:lstStyle/>
          <a:p>
            <a:r>
              <a:rPr lang="en-GB" sz="3200" dirty="0">
                <a:solidFill>
                  <a:schemeClr val="tx1">
                    <a:lumMod val="50000"/>
                    <a:lumOff val="50000"/>
                  </a:schemeClr>
                </a:solidFill>
              </a:rPr>
              <a:t>General considerations for  accreditation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tx1">
                    <a:lumMod val="50000"/>
                    <a:lumOff val="50000"/>
                  </a:schemeClr>
                </a:solidFill>
              </a:rPr>
              <a:t>General considerations for accreditation </a:t>
            </a:r>
          </a:p>
        </p:txBody>
      </p:sp>
      <p:graphicFrame>
        <p:nvGraphicFramePr>
          <p:cNvPr id="4" name="Table 3"/>
          <p:cNvGraphicFramePr>
            <a:graphicFrameLocks noGrp="1"/>
          </p:cNvGraphicFramePr>
          <p:nvPr>
            <p:extLst>
              <p:ext uri="{D42A27DB-BD31-4B8C-83A1-F6EECF244321}">
                <p14:modId xmlns:p14="http://schemas.microsoft.com/office/powerpoint/2010/main" val="2567476134"/>
              </p:ext>
            </p:extLst>
          </p:nvPr>
        </p:nvGraphicFramePr>
        <p:xfrm>
          <a:off x="1115616" y="1988841"/>
          <a:ext cx="7272808" cy="4009248"/>
        </p:xfrm>
        <a:graphic>
          <a:graphicData uri="http://schemas.openxmlformats.org/drawingml/2006/table">
            <a:tbl>
              <a:tblPr/>
              <a:tblGrid>
                <a:gridCol w="3598126">
                  <a:extLst>
                    <a:ext uri="{9D8B030D-6E8A-4147-A177-3AD203B41FA5}">
                      <a16:colId xmlns:a16="http://schemas.microsoft.com/office/drawing/2014/main" val="20000"/>
                    </a:ext>
                  </a:extLst>
                </a:gridCol>
                <a:gridCol w="3674682">
                  <a:extLst>
                    <a:ext uri="{9D8B030D-6E8A-4147-A177-3AD203B41FA5}">
                      <a16:colId xmlns:a16="http://schemas.microsoft.com/office/drawing/2014/main" val="20001"/>
                    </a:ext>
                  </a:extLst>
                </a:gridCol>
              </a:tblGrid>
              <a:tr h="205433">
                <a:tc>
                  <a:txBody>
                    <a:bodyPr/>
                    <a:lstStyle/>
                    <a:p>
                      <a:pPr algn="just" hangingPunct="0">
                        <a:spcAft>
                          <a:spcPts val="0"/>
                        </a:spcAft>
                      </a:pPr>
                      <a:r>
                        <a:rPr lang="en-GB" sz="1400" b="1" u="none" dirty="0">
                          <a:latin typeface="+mn-lt"/>
                          <a:ea typeface="Times New Roman"/>
                        </a:rPr>
                        <a:t>General Policies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b="1" dirty="0">
                          <a:latin typeface="+mn-lt"/>
                          <a:ea typeface="Times New Roman"/>
                        </a:rPr>
                        <a:t>Records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616300">
                <a:tc>
                  <a:txBody>
                    <a:bodyPr/>
                    <a:lstStyle/>
                    <a:p>
                      <a:pPr marL="0" algn="l" hangingPunct="0">
                        <a:spcAft>
                          <a:spcPts val="0"/>
                        </a:spcAft>
                      </a:pPr>
                      <a:r>
                        <a:rPr lang="en-GB" sz="1400" b="0" kern="1200" dirty="0">
                          <a:solidFill>
                            <a:schemeClr val="tx1"/>
                          </a:solidFill>
                          <a:latin typeface="+mn-lt"/>
                          <a:ea typeface="+mn-ea"/>
                          <a:cs typeface="+mn-cs"/>
                        </a:rPr>
                        <a:t>Personnel</a:t>
                      </a:r>
                      <a:endParaRPr lang="en-GB" sz="1400" b="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rPr>
                        <a:t>Qualifications, competences and Grades of staff authorized to perform set tasks, Job descriptions, staff records, Appraisal records.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410867">
                <a:tc>
                  <a:txBody>
                    <a:bodyPr/>
                    <a:lstStyle/>
                    <a:p>
                      <a:pPr algn="just" hangingPunct="0">
                        <a:spcAft>
                          <a:spcPts val="0"/>
                        </a:spcAft>
                      </a:pPr>
                      <a:r>
                        <a:rPr lang="en-GB" sz="1400" dirty="0">
                          <a:latin typeface="+mn-lt"/>
                          <a:ea typeface="Times New Roman"/>
                        </a:rPr>
                        <a:t>Training and Competency policy        </a:t>
                      </a:r>
                    </a:p>
                    <a:p>
                      <a:pPr marL="228600" algn="just" hangingPunct="0">
                        <a:spcAft>
                          <a:spcPts val="0"/>
                        </a:spcAft>
                      </a:pPr>
                      <a:r>
                        <a:rPr lang="en-GB" sz="1400" b="1" dirty="0">
                          <a:latin typeface="+mn-lt"/>
                          <a:ea typeface="Times New Roman"/>
                        </a:rPr>
                        <a:t>    </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rPr>
                        <a:t>Training and competency records.  Training programme. CPD. Contractor training.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821734">
                <a:tc>
                  <a:txBody>
                    <a:bodyPr/>
                    <a:lstStyle/>
                    <a:p>
                      <a:pPr algn="just" hangingPunct="0">
                        <a:spcAft>
                          <a:spcPts val="0"/>
                        </a:spcAft>
                      </a:pPr>
                      <a:r>
                        <a:rPr lang="en-GB" sz="1400" dirty="0">
                          <a:latin typeface="+mn-lt"/>
                          <a:ea typeface="Times New Roman"/>
                        </a:rPr>
                        <a:t>Equipment , accommodation and environment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400" dirty="0">
                          <a:latin typeface="+mn-lt"/>
                          <a:ea typeface="Times New Roman"/>
                        </a:rPr>
                        <a:t>Health and Safety, Environmental  Policies</a:t>
                      </a:r>
                    </a:p>
                    <a:p>
                      <a:pPr algn="l" hangingPunct="0">
                        <a:spcAft>
                          <a:spcPts val="0"/>
                        </a:spcAft>
                      </a:pPr>
                      <a:r>
                        <a:rPr lang="en-GB" sz="1400" dirty="0">
                          <a:latin typeface="+mn-lt"/>
                          <a:ea typeface="Times New Roman"/>
                        </a:rPr>
                        <a:t>H &amp; S training, Risk assessments, temperature logs, security procedure, premises maintenance log., equipment lists, equipment maintenance.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410867">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400" b="1" dirty="0">
                          <a:latin typeface="+mn-lt"/>
                          <a:ea typeface="Times New Roman"/>
                        </a:rPr>
                        <a:t>May also need to comply with ISO 15189 / 17025 for testing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552492">
                <a:tc>
                  <a:txBody>
                    <a:bodyPr/>
                    <a:lstStyle/>
                    <a:p>
                      <a:pPr algn="l" hangingPunct="0">
                        <a:spcAft>
                          <a:spcPts val="0"/>
                        </a:spcAft>
                      </a:pPr>
                      <a:r>
                        <a:rPr lang="en-GB" sz="1400" kern="1200" dirty="0">
                          <a:solidFill>
                            <a:schemeClr val="tx1"/>
                          </a:solidFill>
                          <a:latin typeface="+mn-lt"/>
                          <a:ea typeface="+mn-ea"/>
                          <a:cs typeface="+mn-cs"/>
                        </a:rPr>
                        <a:t>Methods and method validation </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400" dirty="0">
                          <a:latin typeface="+mn-lt"/>
                          <a:ea typeface="Times New Roman"/>
                        </a:rPr>
                        <a:t>Equipment evaluation reports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448218">
                <a:tc>
                  <a:txBody>
                    <a:bodyPr/>
                    <a:lstStyle/>
                    <a:p>
                      <a:pPr marL="228600" indent="-228600" algn="just" hangingPunct="0">
                        <a:spcAft>
                          <a:spcPts val="0"/>
                        </a:spcAft>
                      </a:pPr>
                      <a:r>
                        <a:rPr lang="en-GB" sz="1400" kern="1200" dirty="0">
                          <a:solidFill>
                            <a:schemeClr val="tx1"/>
                          </a:solidFill>
                          <a:latin typeface="+mn-lt"/>
                          <a:ea typeface="+mn-ea"/>
                          <a:cs typeface="+mn-cs"/>
                        </a:rPr>
                        <a:t>Management of reagents, calibration and quality control material </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rPr>
                        <a:t>Storage records, calibrator traceability, control records.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224109">
                <a:tc>
                  <a:txBody>
                    <a:bodyPr/>
                    <a:lstStyle/>
                    <a:p>
                      <a:pPr algn="just" hangingPunct="0">
                        <a:spcAft>
                          <a:spcPts val="0"/>
                        </a:spcAft>
                      </a:pPr>
                      <a:r>
                        <a:rPr lang="en-GB" sz="1400" kern="1200" dirty="0">
                          <a:solidFill>
                            <a:schemeClr val="tx1"/>
                          </a:solidFill>
                          <a:latin typeface="+mn-lt"/>
                          <a:ea typeface="+mn-ea"/>
                          <a:cs typeface="+mn-cs"/>
                        </a:rPr>
                        <a:t>Traceability</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rPr>
                        <a:t>CRM certificates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r h="224109">
                <a:tc>
                  <a:txBody>
                    <a:bodyPr/>
                    <a:lstStyle/>
                    <a:p>
                      <a:pPr algn="just" hangingPunct="0">
                        <a:spcAft>
                          <a:spcPts val="0"/>
                        </a:spcAft>
                      </a:pPr>
                      <a:r>
                        <a:rPr lang="en-GB" sz="1400" kern="1200" dirty="0">
                          <a:solidFill>
                            <a:schemeClr val="tx1"/>
                          </a:solidFill>
                          <a:latin typeface="+mn-lt"/>
                          <a:ea typeface="+mn-ea"/>
                          <a:cs typeface="+mn-cs"/>
                        </a:rPr>
                        <a:t>Quality Assurance </a:t>
                      </a:r>
                      <a:endParaRPr lang="en-GB" sz="1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rPr>
                        <a:t>IQC, EQA records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ccess quotes Wallpap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829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009650" y="676275"/>
            <a:ext cx="7123113" cy="923925"/>
          </a:xfrm>
        </p:spPr>
        <p:txBody>
          <a:bodyPr>
            <a:normAutofit/>
          </a:bodyPr>
          <a:lstStyle/>
          <a:p>
            <a:r>
              <a:rPr lang="en-GB" sz="3600" dirty="0">
                <a:solidFill>
                  <a:schemeClr val="accent5">
                    <a:lumMod val="50000"/>
                  </a:schemeClr>
                </a:solidFill>
              </a:rPr>
              <a:t>Expectations of EQA Provider</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414020881"/>
              </p:ext>
            </p:extLst>
          </p:nvPr>
        </p:nvGraphicFramePr>
        <p:xfrm>
          <a:off x="1009650" y="1844824"/>
          <a:ext cx="3471863"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1472991207"/>
              </p:ext>
            </p:extLst>
          </p:nvPr>
        </p:nvGraphicFramePr>
        <p:xfrm>
          <a:off x="4662488" y="1809750"/>
          <a:ext cx="3470275" cy="40513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611560" y="6453336"/>
            <a:ext cx="3024336" cy="246221"/>
          </a:xfrm>
          <a:prstGeom prst="rect">
            <a:avLst/>
          </a:prstGeom>
          <a:noFill/>
        </p:spPr>
        <p:txBody>
          <a:bodyPr wrap="square" rtlCol="0">
            <a:spAutoFit/>
          </a:bodyPr>
          <a:lstStyle/>
          <a:p>
            <a:r>
              <a:rPr lang="en-GB" sz="1000" dirty="0"/>
              <a:t>* A Thomas, </a:t>
            </a:r>
            <a:r>
              <a:rPr lang="en-GB" sz="1000" dirty="0" err="1"/>
              <a:t>Accred</a:t>
            </a:r>
            <a:r>
              <a:rPr lang="en-GB" sz="1000" dirty="0"/>
              <a:t> </a:t>
            </a:r>
            <a:r>
              <a:rPr lang="en-GB" sz="1000" dirty="0" err="1"/>
              <a:t>Qual</a:t>
            </a:r>
            <a:r>
              <a:rPr lang="en-GB" sz="1000" dirty="0"/>
              <a:t> </a:t>
            </a:r>
            <a:r>
              <a:rPr lang="en-GB" sz="1000" dirty="0" err="1"/>
              <a:t>Assur</a:t>
            </a:r>
            <a:r>
              <a:rPr lang="en-GB" sz="1000" dirty="0"/>
              <a:t> (2009) 14: 439-444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99218799"/>
              </p:ext>
            </p:extLst>
          </p:nvPr>
        </p:nvGraphicFramePr>
        <p:xfrm>
          <a:off x="1043608" y="836712"/>
          <a:ext cx="734481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395536" y="0"/>
            <a:ext cx="8229600" cy="1143000"/>
          </a:xfrm>
        </p:spPr>
        <p:txBody>
          <a:bodyPr>
            <a:normAutofit/>
          </a:bodyPr>
          <a:lstStyle/>
          <a:p>
            <a:r>
              <a:rPr lang="en-GB" sz="3600" dirty="0">
                <a:solidFill>
                  <a:schemeClr val="accent5">
                    <a:lumMod val="50000"/>
                  </a:schemeClr>
                </a:solidFill>
              </a:rPr>
              <a:t>The roadmap</a:t>
            </a:r>
          </a:p>
        </p:txBody>
      </p:sp>
      <p:sp>
        <p:nvSpPr>
          <p:cNvPr id="9" name="Rectangle 1"/>
          <p:cNvSpPr>
            <a:spLocks noChangeArrowheads="1"/>
          </p:cNvSpPr>
          <p:nvPr/>
        </p:nvSpPr>
        <p:spPr bwMode="auto">
          <a:xfrm>
            <a:off x="546718" y="5013176"/>
            <a:ext cx="856895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tabLst>
                <a:tab pos="450850" algn="l"/>
              </a:tabLst>
            </a:pPr>
            <a:r>
              <a:rPr kumimoji="0" lang="en-GB" sz="1600" b="0" i="0" u="none" strike="noStrike" cap="none" normalizeH="0" baseline="0" dirty="0">
                <a:ln>
                  <a:noFill/>
                </a:ln>
                <a:solidFill>
                  <a:schemeClr val="tx1"/>
                </a:solidFill>
                <a:effectLst/>
                <a:ea typeface="Times New Roman" pitchFamily="18" charset="0"/>
                <a:cs typeface="Arial" pitchFamily="34" charset="0"/>
              </a:rPr>
              <a:t>This document is intended to serve as a starting point for the development of a new EQA Scheme. It is intended to be used as a guide and checklist for the organisation to ensure harmonisation of EQA schemes taking into consideration the planning requirements in ISO17043.   The checklist process is to ensure that the Scheme organiser has considered all the essential requirements relating to “fitness for purpose” of a Scheme  i.e. statistical design, appropriateness of material – both matrix and clinical range, frequency,  and evaluation criteria.</a:t>
            </a:r>
            <a:r>
              <a:rPr lang="en-GB" sz="1600" b="1" dirty="0"/>
              <a:t> </a:t>
            </a:r>
            <a:r>
              <a:rPr kumimoji="0" lang="en-GB" sz="1600" b="0" i="0" u="none" strike="noStrike" cap="none" normalizeH="0" baseline="0" dirty="0">
                <a:ln>
                  <a:noFill/>
                </a:ln>
                <a:solidFill>
                  <a:schemeClr val="tx1"/>
                </a:solidFill>
                <a:effectLst/>
                <a:ea typeface="Times New Roman" pitchFamily="18" charset="0"/>
                <a:cs typeface="Arial" pitchFamily="34" charset="0"/>
              </a:rPr>
              <a:t> </a:t>
            </a:r>
            <a:endParaRPr kumimoji="0" lang="en-GB" sz="160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297427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2514644"/>
              </p:ext>
            </p:extLst>
          </p:nvPr>
        </p:nvGraphicFramePr>
        <p:xfrm>
          <a:off x="107504" y="1700808"/>
          <a:ext cx="8784976" cy="3396992"/>
        </p:xfrm>
        <a:graphic>
          <a:graphicData uri="http://schemas.openxmlformats.org/drawingml/2006/table">
            <a:tbl>
              <a:tblPr/>
              <a:tblGrid>
                <a:gridCol w="3528392">
                  <a:extLst>
                    <a:ext uri="{9D8B030D-6E8A-4147-A177-3AD203B41FA5}">
                      <a16:colId xmlns:a16="http://schemas.microsoft.com/office/drawing/2014/main" val="20000"/>
                    </a:ext>
                  </a:extLst>
                </a:gridCol>
                <a:gridCol w="5256584">
                  <a:extLst>
                    <a:ext uri="{9D8B030D-6E8A-4147-A177-3AD203B41FA5}">
                      <a16:colId xmlns:a16="http://schemas.microsoft.com/office/drawing/2014/main" val="20001"/>
                    </a:ext>
                  </a:extLst>
                </a:gridCol>
              </a:tblGrid>
              <a:tr h="288032">
                <a:tc>
                  <a:txBody>
                    <a:bodyPr/>
                    <a:lstStyle/>
                    <a:p>
                      <a:pPr algn="just" hangingPunct="0">
                        <a:spcAft>
                          <a:spcPts val="0"/>
                        </a:spcAft>
                      </a:pPr>
                      <a:r>
                        <a:rPr lang="en-GB" sz="1200" dirty="0">
                          <a:latin typeface="+mn-lt"/>
                          <a:ea typeface="Times New Roman"/>
                          <a:cs typeface="Times New Roman"/>
                        </a:rPr>
                        <a:t>AREA</a:t>
                      </a: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200" b="1" dirty="0">
                          <a:latin typeface="+mn-lt"/>
                          <a:ea typeface="Times New Roman"/>
                          <a:cs typeface="Times New Roman"/>
                        </a:rPr>
                        <a:t>Examples of what to consider</a:t>
                      </a: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8294">
                <a:tc>
                  <a:txBody>
                    <a:bodyPr/>
                    <a:lstStyle/>
                    <a:p>
                      <a:pPr algn="just" hangingPunct="0">
                        <a:spcAft>
                          <a:spcPts val="0"/>
                        </a:spcAft>
                      </a:pPr>
                      <a:r>
                        <a:rPr lang="en-GB" sz="1200" dirty="0">
                          <a:latin typeface="+mn-lt"/>
                          <a:ea typeface="Batang"/>
                          <a:cs typeface="Times New Roman"/>
                        </a:rPr>
                        <a:t>EQA SCHEME AIM</a:t>
                      </a:r>
                    </a:p>
                    <a:p>
                      <a:pPr algn="just" hangingPunct="0">
                        <a:spcAft>
                          <a:spcPts val="0"/>
                        </a:spcAft>
                      </a:pPr>
                      <a:r>
                        <a:rPr lang="en-GB" sz="1200" dirty="0">
                          <a:latin typeface="+mn-lt"/>
                          <a:ea typeface="Batang"/>
                          <a:cs typeface="Times New Roman"/>
                        </a:rPr>
                        <a:t>specify </a:t>
                      </a:r>
                      <a:r>
                        <a:rPr lang="en-GB" sz="1200" dirty="0" err="1">
                          <a:latin typeface="+mn-lt"/>
                          <a:ea typeface="Batang"/>
                          <a:cs typeface="Times New Roman"/>
                        </a:rPr>
                        <a:t>analyte</a:t>
                      </a:r>
                      <a:r>
                        <a:rPr lang="en-GB" sz="1200" dirty="0">
                          <a:latin typeface="+mn-lt"/>
                          <a:ea typeface="Batang"/>
                          <a:cs typeface="Times New Roman"/>
                        </a:rPr>
                        <a:t>(s)/field of application</a:t>
                      </a:r>
                      <a:endParaRPr lang="en-GB" sz="1200" dirty="0">
                        <a:latin typeface="+mn-lt"/>
                        <a:ea typeface="Times New Roman"/>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spcAft>
                          <a:spcPts val="0"/>
                        </a:spcAft>
                      </a:pPr>
                      <a:r>
                        <a:rPr lang="en-GB" sz="1200" dirty="0">
                          <a:latin typeface="+mn-lt"/>
                          <a:ea typeface="Batang"/>
                          <a:cs typeface="Times New Roman"/>
                        </a:rPr>
                        <a:t>What </a:t>
                      </a:r>
                      <a:r>
                        <a:rPr lang="en-GB" sz="1200" dirty="0" err="1">
                          <a:latin typeface="+mn-lt"/>
                          <a:ea typeface="Batang"/>
                          <a:cs typeface="Times New Roman"/>
                        </a:rPr>
                        <a:t>analytes</a:t>
                      </a:r>
                      <a:r>
                        <a:rPr lang="en-GB" sz="1200" dirty="0">
                          <a:latin typeface="+mn-lt"/>
                          <a:ea typeface="Batang"/>
                          <a:cs typeface="Times New Roman"/>
                        </a:rPr>
                        <a:t> do you want to cover? Is this an analytical performance assessment or does it cover other processes?  Is</a:t>
                      </a:r>
                      <a:r>
                        <a:rPr lang="en-GB" sz="1200" baseline="0" dirty="0">
                          <a:latin typeface="+mn-lt"/>
                          <a:ea typeface="Batang"/>
                          <a:cs typeface="Times New Roman"/>
                        </a:rPr>
                        <a:t> it educational? </a:t>
                      </a:r>
                      <a:endParaRPr lang="en-GB" sz="1200" dirty="0">
                        <a:latin typeface="+mn-lt"/>
                        <a:ea typeface="Times New Roman"/>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354320">
                <a:tc>
                  <a:txBody>
                    <a:bodyPr/>
                    <a:lstStyle/>
                    <a:p>
                      <a:pPr algn="just" hangingPunct="0">
                        <a:spcAft>
                          <a:spcPts val="0"/>
                        </a:spcAft>
                      </a:pPr>
                      <a:r>
                        <a:rPr lang="en-GB" sz="1200">
                          <a:latin typeface="+mn-lt"/>
                          <a:ea typeface="Batang"/>
                          <a:cs typeface="Times New Roman"/>
                        </a:rPr>
                        <a:t>SCHEME CO-ORDINATOR</a:t>
                      </a:r>
                      <a:endParaRPr lang="en-GB" sz="1200">
                        <a:latin typeface="+mn-lt"/>
                        <a:ea typeface="Times New Roman"/>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Batang"/>
                          <a:cs typeface="Times New Roman"/>
                        </a:rPr>
                        <a:t>Who is going to take overall responsibility for clinical and scientific direction  and do they have the expertise in this area?</a:t>
                      </a:r>
                      <a:endParaRPr lang="en-GB" sz="1200" dirty="0">
                        <a:latin typeface="+mn-lt"/>
                        <a:ea typeface="Times New Roman"/>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299023">
                <a:tc>
                  <a:txBody>
                    <a:bodyPr/>
                    <a:lstStyle/>
                    <a:p>
                      <a:pPr algn="just" hangingPunct="0">
                        <a:spcAft>
                          <a:spcPts val="0"/>
                        </a:spcAft>
                      </a:pPr>
                      <a:r>
                        <a:rPr lang="en-GB" sz="1200" dirty="0">
                          <a:latin typeface="+mn-lt"/>
                          <a:ea typeface="Batang"/>
                          <a:cs typeface="Times New Roman"/>
                        </a:rPr>
                        <a:t>SCHEME STAFF</a:t>
                      </a:r>
                      <a:endParaRPr lang="en-GB" sz="1200" dirty="0">
                        <a:latin typeface="+mn-lt"/>
                        <a:ea typeface="Times New Roman"/>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Batang"/>
                          <a:cs typeface="Times New Roman"/>
                        </a:rPr>
                        <a:t>How many staff do I need and what grade?  Do I need any admin staff, biomedical scientists, support staff or statistician? </a:t>
                      </a:r>
                      <a:endParaRPr lang="en-GB" sz="1200" dirty="0">
                        <a:latin typeface="+mn-lt"/>
                        <a:ea typeface="Times New Roman"/>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472887">
                <a:tc>
                  <a:txBody>
                    <a:bodyPr/>
                    <a:lstStyle/>
                    <a:p>
                      <a:pPr algn="l" hangingPunct="0">
                        <a:spcAft>
                          <a:spcPts val="0"/>
                        </a:spcAft>
                      </a:pPr>
                      <a:r>
                        <a:rPr lang="en-GB" sz="1200" cap="all" baseline="0" dirty="0">
                          <a:latin typeface="+mn-lt"/>
                          <a:ea typeface="Batang"/>
                          <a:cs typeface="Times New Roman"/>
                        </a:rPr>
                        <a:t>STEERING COMMITTEE / Advisory Group / National Professional body FOR ENDORSING SCHEME</a:t>
                      </a:r>
                      <a:endParaRPr lang="en-GB" sz="1200" cap="all" baseline="0" dirty="0">
                        <a:latin typeface="+mn-lt"/>
                        <a:ea typeface="Times New Roman"/>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cs typeface="Times New Roman"/>
                        </a:rPr>
                        <a:t>What support and advice can I get?  Can</a:t>
                      </a:r>
                      <a:r>
                        <a:rPr lang="en-GB" sz="1200" baseline="0" dirty="0">
                          <a:latin typeface="+mn-lt"/>
                          <a:ea typeface="Times New Roman"/>
                          <a:cs typeface="Times New Roman"/>
                        </a:rPr>
                        <a:t> I get support from the professional body to define the acceptance criteria / act as advisors/ interpretation etc.?</a:t>
                      </a:r>
                      <a:endParaRPr lang="en-GB" sz="1200" dirty="0">
                        <a:latin typeface="+mn-lt"/>
                        <a:ea typeface="Times New Roman"/>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348294">
                <a:tc>
                  <a:txBody>
                    <a:bodyPr/>
                    <a:lstStyle/>
                    <a:p>
                      <a:pPr algn="just" hangingPunct="0">
                        <a:spcAft>
                          <a:spcPts val="0"/>
                        </a:spcAft>
                      </a:pPr>
                      <a:r>
                        <a:rPr lang="en-GB" sz="1200" dirty="0">
                          <a:latin typeface="+mn-lt"/>
                          <a:ea typeface="Batang"/>
                          <a:cs typeface="Times New Roman"/>
                        </a:rPr>
                        <a:t>ACTIVITY TO BE SUBCONTRACTED</a:t>
                      </a:r>
                      <a:endParaRPr lang="en-GB" sz="1200" dirty="0">
                        <a:latin typeface="+mn-lt"/>
                        <a:ea typeface="Times New Roman"/>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830" algn="just" hangingPunct="0">
                        <a:spcAft>
                          <a:spcPts val="0"/>
                        </a:spcAft>
                      </a:pPr>
                      <a:r>
                        <a:rPr lang="en-GB" sz="1200" dirty="0">
                          <a:latin typeface="+mn-lt"/>
                          <a:ea typeface="Batang"/>
                          <a:cs typeface="Times New Roman"/>
                        </a:rPr>
                        <a:t>What can I do and what do I need to subcontract? Consider any material production, testing or statistical analysis that could be subcontracted.</a:t>
                      </a:r>
                      <a:endParaRPr lang="en-GB" sz="1200" dirty="0">
                        <a:latin typeface="+mn-lt"/>
                        <a:ea typeface="Times New Roman"/>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348294">
                <a:tc>
                  <a:txBody>
                    <a:bodyPr/>
                    <a:lstStyle/>
                    <a:p>
                      <a:pPr algn="just" hangingPunct="0">
                        <a:spcAft>
                          <a:spcPts val="0"/>
                        </a:spcAft>
                      </a:pPr>
                      <a:r>
                        <a:rPr lang="en-GB" sz="1200" dirty="0">
                          <a:latin typeface="+mn-lt"/>
                          <a:ea typeface="Batang"/>
                          <a:cs typeface="Times New Roman"/>
                        </a:rPr>
                        <a:t>COMPETENCE OF  SUBCONTRACTOR (S)</a:t>
                      </a:r>
                      <a:endParaRPr lang="en-GB" sz="1200" dirty="0">
                        <a:latin typeface="+mn-lt"/>
                        <a:ea typeface="Times New Roman"/>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830" algn="just" hangingPunct="0">
                        <a:spcAft>
                          <a:spcPts val="0"/>
                        </a:spcAft>
                      </a:pPr>
                      <a:r>
                        <a:rPr lang="en-GB" sz="1200" dirty="0" err="1">
                          <a:latin typeface="+mn-lt"/>
                          <a:ea typeface="Batang"/>
                          <a:cs typeface="Times New Roman"/>
                        </a:rPr>
                        <a:t>e.g</a:t>
                      </a:r>
                      <a:r>
                        <a:rPr lang="en-GB" sz="1200" baseline="0" dirty="0">
                          <a:latin typeface="+mn-lt"/>
                          <a:ea typeface="Batang"/>
                          <a:cs typeface="Times New Roman"/>
                        </a:rPr>
                        <a:t> if using commercial material is the supplier certified to ISO 13485 for that product?</a:t>
                      </a:r>
                      <a:r>
                        <a:rPr lang="en-GB" sz="1200" dirty="0">
                          <a:latin typeface="+mn-lt"/>
                          <a:ea typeface="Batang"/>
                          <a:cs typeface="Times New Roman"/>
                        </a:rPr>
                        <a:t>  Is the testing lab accredited? </a:t>
                      </a: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348294">
                <a:tc>
                  <a:txBody>
                    <a:bodyPr/>
                    <a:lstStyle/>
                    <a:p>
                      <a:pPr algn="l" hangingPunct="0">
                        <a:spcAft>
                          <a:spcPts val="0"/>
                        </a:spcAft>
                      </a:pPr>
                      <a:r>
                        <a:rPr lang="en-GB" sz="1200" cap="all" dirty="0">
                          <a:latin typeface="+mn-lt"/>
                          <a:ea typeface="Times New Roman"/>
                          <a:cs typeface="Times New Roman"/>
                        </a:rPr>
                        <a:t>Resource required</a:t>
                      </a:r>
                      <a:endParaRPr lang="en-GB" sz="1200" dirty="0">
                        <a:latin typeface="+mn-lt"/>
                        <a:ea typeface="Times New Roman"/>
                        <a:cs typeface="Times New Roman"/>
                      </a:endParaRPr>
                    </a:p>
                  </a:txBody>
                  <a:tcPr marL="57329" marR="5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cs typeface="Times New Roman"/>
                        </a:rPr>
                        <a:t>Testing equipment/ material.  How is funding provided for the pilot? Is it free ?</a:t>
                      </a:r>
                    </a:p>
                    <a:p>
                      <a:pPr algn="l" hangingPunct="0">
                        <a:spcAft>
                          <a:spcPts val="0"/>
                        </a:spcAft>
                      </a:pPr>
                      <a:r>
                        <a:rPr lang="en-GB" sz="1200" dirty="0">
                          <a:latin typeface="+mn-lt"/>
                          <a:ea typeface="Times New Roman"/>
                          <a:cs typeface="Times New Roman"/>
                        </a:rPr>
                        <a:t>What information / resource is available from the manufacturers for a pilot?</a:t>
                      </a:r>
                    </a:p>
                    <a:p>
                      <a:pPr algn="l" hangingPunct="0">
                        <a:spcAft>
                          <a:spcPts val="0"/>
                        </a:spcAft>
                      </a:pPr>
                      <a:r>
                        <a:rPr lang="en-GB" sz="1200" dirty="0">
                          <a:latin typeface="+mn-lt"/>
                          <a:ea typeface="Times New Roman"/>
                          <a:cs typeface="Times New Roman"/>
                        </a:rPr>
                        <a:t>Do I have a mechanism in place to charge the participants?</a:t>
                      </a:r>
                    </a:p>
                    <a:p>
                      <a:pPr algn="l" hangingPunct="0">
                        <a:spcAft>
                          <a:spcPts val="0"/>
                        </a:spcAft>
                      </a:pPr>
                      <a:r>
                        <a:rPr lang="en-GB" sz="1200" dirty="0">
                          <a:latin typeface="+mn-lt"/>
                          <a:ea typeface="Times New Roman"/>
                          <a:cs typeface="Times New Roman"/>
                        </a:rPr>
                        <a:t>Do I need to invest in additional IT equipment/ software or printers?</a:t>
                      </a:r>
                    </a:p>
                  </a:txBody>
                  <a:tcPr marL="57329" marR="5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
        <p:nvSpPr>
          <p:cNvPr id="4" name="Title 3"/>
          <p:cNvSpPr>
            <a:spLocks noGrp="1"/>
          </p:cNvSpPr>
          <p:nvPr>
            <p:ph type="title"/>
          </p:nvPr>
        </p:nvSpPr>
        <p:spPr>
          <a:xfrm>
            <a:off x="421196" y="188640"/>
            <a:ext cx="8229600" cy="1354162"/>
          </a:xfrm>
        </p:spPr>
        <p:txBody>
          <a:bodyPr>
            <a:normAutofit/>
          </a:bodyPr>
          <a:lstStyle/>
          <a:p>
            <a:r>
              <a:rPr lang="en-GB" sz="3100" b="1" dirty="0">
                <a:solidFill>
                  <a:schemeClr val="accent5">
                    <a:lumMod val="50000"/>
                  </a:schemeClr>
                </a:solidFill>
              </a:rPr>
              <a:t> Stage 1: Why your doing it and Who’s going to do What?</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23528" y="1209382"/>
            <a:ext cx="8712968"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GB"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Stakeholders’ interests should be considered in developing a plan - National Professional body, users of the service and in the case of new</a:t>
            </a:r>
            <a:r>
              <a:rPr kumimoji="0" lang="en-GB" sz="11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en-GB" sz="1100" b="0" i="0" u="none" strike="noStrike" cap="none" normalizeH="0" dirty="0" err="1">
                <a:ln>
                  <a:noFill/>
                </a:ln>
                <a:solidFill>
                  <a:schemeClr val="tx1"/>
                </a:solidFill>
                <a:effectLst/>
                <a:latin typeface="Arial" pitchFamily="34" charset="0"/>
                <a:ea typeface="Times New Roman" pitchFamily="18" charset="0"/>
                <a:cs typeface="Arial" pitchFamily="34" charset="0"/>
              </a:rPr>
              <a:t>analytes</a:t>
            </a:r>
            <a:r>
              <a:rPr kumimoji="0" lang="en-GB" sz="1100" b="0" i="0" u="none" strike="noStrike" cap="none" normalizeH="0" dirty="0">
                <a:ln>
                  <a:noFill/>
                </a:ln>
                <a:solidFill>
                  <a:schemeClr val="tx1"/>
                </a:solidFill>
                <a:effectLst/>
                <a:latin typeface="Arial" pitchFamily="34" charset="0"/>
                <a:ea typeface="Times New Roman" pitchFamily="18" charset="0"/>
                <a:cs typeface="Arial" pitchFamily="34" charset="0"/>
              </a:rPr>
              <a:t>, the </a:t>
            </a:r>
            <a:r>
              <a:rPr kumimoji="0" lang="en-GB"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Manufacturers.   The Scheme must be “fit for purpose” and where possible provide stable commutable material with the appropriate concentration of </a:t>
            </a:r>
            <a:r>
              <a:rPr kumimoji="0" lang="en-GB" sz="11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analyte</a:t>
            </a:r>
            <a:r>
              <a:rPr kumimoji="0" lang="en-GB"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(s) that spans the clinical range and fulfils a role in identifying poor methods/ users to ensure a safe and quality Pathology service.  </a:t>
            </a:r>
            <a:endParaRPr kumimoji="0" lang="en-GB"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a:ln>
                  <a:noFill/>
                </a:ln>
                <a:solidFill>
                  <a:schemeClr val="tx1"/>
                </a:solidFill>
                <a:effectLst/>
                <a:latin typeface="Arial" pitchFamily="34" charset="0"/>
                <a:ea typeface="Times New Roman" pitchFamily="18" charset="0"/>
                <a:cs typeface="Arial" pitchFamily="34" charset="0"/>
              </a:rPr>
              <a:t>The following areas should all be considered beforehand:</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4733264"/>
              </p:ext>
            </p:extLst>
          </p:nvPr>
        </p:nvGraphicFramePr>
        <p:xfrm>
          <a:off x="549896" y="2204864"/>
          <a:ext cx="8244916" cy="4221480"/>
        </p:xfrm>
        <a:graphic>
          <a:graphicData uri="http://schemas.openxmlformats.org/drawingml/2006/table">
            <a:tbl>
              <a:tblPr/>
              <a:tblGrid>
                <a:gridCol w="3381371">
                  <a:extLst>
                    <a:ext uri="{9D8B030D-6E8A-4147-A177-3AD203B41FA5}">
                      <a16:colId xmlns:a16="http://schemas.microsoft.com/office/drawing/2014/main" val="20000"/>
                    </a:ext>
                  </a:extLst>
                </a:gridCol>
                <a:gridCol w="4863545">
                  <a:extLst>
                    <a:ext uri="{9D8B030D-6E8A-4147-A177-3AD203B41FA5}">
                      <a16:colId xmlns:a16="http://schemas.microsoft.com/office/drawing/2014/main" val="20001"/>
                    </a:ext>
                  </a:extLst>
                </a:gridCol>
              </a:tblGrid>
              <a:tr h="0">
                <a:tc>
                  <a:txBody>
                    <a:bodyPr/>
                    <a:lstStyle/>
                    <a:p>
                      <a:pPr algn="just" hangingPunct="0">
                        <a:spcAft>
                          <a:spcPts val="0"/>
                        </a:spcAft>
                      </a:pPr>
                      <a:r>
                        <a:rPr lang="en-GB" sz="1100" b="1" cap="all" dirty="0">
                          <a:latin typeface="Arial"/>
                          <a:ea typeface="Times New Roman"/>
                          <a:cs typeface="Times New Roman"/>
                        </a:rPr>
                        <a:t>Area </a:t>
                      </a:r>
                      <a:endParaRPr lang="en-GB"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100" b="1" cap="all" dirty="0">
                          <a:latin typeface="Arial"/>
                          <a:ea typeface="Times New Roman"/>
                          <a:cs typeface="Times New Roman"/>
                        </a:rPr>
                        <a:t>Process</a:t>
                      </a:r>
                      <a:endParaRPr lang="en-GB" sz="11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0">
                <a:tc>
                  <a:txBody>
                    <a:bodyPr/>
                    <a:lstStyle/>
                    <a:p>
                      <a:pPr algn="just" hangingPunct="0">
                        <a:spcAft>
                          <a:spcPts val="0"/>
                        </a:spcAft>
                      </a:pPr>
                      <a:r>
                        <a:rPr lang="en-GB" sz="1400" dirty="0">
                          <a:latin typeface="+mn-lt"/>
                          <a:ea typeface="Times New Roman"/>
                          <a:cs typeface="Times New Roman"/>
                        </a:rPr>
                        <a:t>NUMBER OF PARTICIPANTS LIKELY TO BE INCLUDED IN SCHEME AND TYPE OF SITES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cs typeface="Times New Roman"/>
                        </a:rPr>
                        <a:t>How many participant numbers am I likely to get? What sort of sites do I need to include?  - laboratories, clinics, POCT sites, GP’s.</a:t>
                      </a:r>
                    </a:p>
                    <a:p>
                      <a:pPr algn="l" hangingPunct="0">
                        <a:spcAft>
                          <a:spcPts val="0"/>
                        </a:spcAft>
                      </a:pPr>
                      <a:r>
                        <a:rPr lang="en-GB" sz="1400" dirty="0">
                          <a:latin typeface="+mn-lt"/>
                          <a:ea typeface="Times New Roman"/>
                          <a:cs typeface="Times New Roman"/>
                        </a:rPr>
                        <a:t>Need to also consider amount of material that is able to be prepared at one time </a:t>
                      </a:r>
                      <a:r>
                        <a:rPr lang="en-GB" sz="1400" i="1" dirty="0">
                          <a:latin typeface="+mn-lt"/>
                          <a:ea typeface="Times New Roman"/>
                          <a:cs typeface="Times New Roman"/>
                        </a:rPr>
                        <a:t>(available equipment, available storage on site, staffing etc)</a:t>
                      </a:r>
                      <a:endParaRPr lang="en-GB" sz="14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0">
                <a:tc>
                  <a:txBody>
                    <a:bodyPr/>
                    <a:lstStyle/>
                    <a:p>
                      <a:pPr algn="l" hangingPunct="0">
                        <a:spcAft>
                          <a:spcPts val="0"/>
                        </a:spcAft>
                      </a:pPr>
                      <a:r>
                        <a:rPr lang="en-GB" sz="1400" dirty="0">
                          <a:latin typeface="+mn-lt"/>
                          <a:ea typeface="Times New Roman"/>
                          <a:cs typeface="Times New Roman"/>
                        </a:rPr>
                        <a:t>CRITERIA PARTICIPANTS ARE REQUIRED TO MEET BEFORE  JOINING SCHEME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cs typeface="Times New Roman"/>
                        </a:rPr>
                        <a:t>Consider  need for storage facilities and in the case of POCT – do they need training on kit/ how to undertake EQA material/ use of website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0">
                <a:tc>
                  <a:txBody>
                    <a:bodyPr/>
                    <a:lstStyle/>
                    <a:p>
                      <a:pPr algn="l" hangingPunct="0">
                        <a:spcAft>
                          <a:spcPts val="0"/>
                        </a:spcAft>
                      </a:pPr>
                      <a:r>
                        <a:rPr lang="en-GB" sz="1400" dirty="0">
                          <a:latin typeface="+mn-lt"/>
                          <a:ea typeface="Times New Roman"/>
                          <a:cs typeface="Times New Roman"/>
                        </a:rPr>
                        <a:t>TYPE AND SOURCE OF MATRIX MATERIAL</a:t>
                      </a: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cs typeface="Times New Roman"/>
                        </a:rPr>
                        <a:t>What is the preferred matrix for that test? Is there a recommended sample type for patients i.e. anticoagulant: EDTA plasma, heparin, serum, whole blood.  Does the sample need refrigerating / freezing / protease inhibitors/ acidification?  </a:t>
                      </a:r>
                    </a:p>
                    <a:p>
                      <a:pPr algn="l" hangingPunct="0">
                        <a:spcAft>
                          <a:spcPts val="0"/>
                        </a:spcAft>
                      </a:pPr>
                      <a:r>
                        <a:rPr lang="en-GB" sz="1400" dirty="0">
                          <a:latin typeface="+mn-lt"/>
                          <a:ea typeface="Times New Roman"/>
                          <a:cs typeface="Times New Roman"/>
                        </a:rPr>
                        <a:t>Are there going to be issues regarding available material?  Will I need to “spike in” </a:t>
                      </a:r>
                      <a:r>
                        <a:rPr lang="en-GB" sz="1400" dirty="0" err="1">
                          <a:latin typeface="+mn-lt"/>
                          <a:ea typeface="Times New Roman"/>
                          <a:cs typeface="Times New Roman"/>
                        </a:rPr>
                        <a:t>analytes</a:t>
                      </a:r>
                      <a:r>
                        <a:rPr lang="en-GB" sz="1400" dirty="0">
                          <a:latin typeface="+mn-lt"/>
                          <a:ea typeface="Times New Roman"/>
                          <a:cs typeface="Times New Roman"/>
                        </a:rPr>
                        <a:t>? Look at options – chemicals/ extracts / recombinant proteins.  Are there commutability issues?  Source material/ suppliers.</a:t>
                      </a: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0">
                <a:tc>
                  <a:txBody>
                    <a:bodyPr/>
                    <a:lstStyle/>
                    <a:p>
                      <a:pPr algn="l" hangingPunct="0">
                        <a:spcAft>
                          <a:spcPts val="0"/>
                        </a:spcAft>
                      </a:pPr>
                      <a:r>
                        <a:rPr lang="en-GB" sz="1400" dirty="0">
                          <a:latin typeface="+mn-lt"/>
                          <a:ea typeface="Times New Roman"/>
                          <a:cs typeface="Times New Roman"/>
                        </a:rPr>
                        <a:t>HOW/WHERE IS THIS MATERIAL IS TO BE OBTAINED</a:t>
                      </a: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400" dirty="0">
                          <a:latin typeface="+mn-lt"/>
                          <a:ea typeface="Times New Roman"/>
                          <a:cs typeface="Times New Roman"/>
                        </a:rPr>
                        <a:t>Commercial suppliers, donations from patients or volunteers, note ethical approval may be required for some material etc.</a:t>
                      </a: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
        <p:nvSpPr>
          <p:cNvPr id="6" name="Title 5"/>
          <p:cNvSpPr>
            <a:spLocks noGrp="1"/>
          </p:cNvSpPr>
          <p:nvPr>
            <p:ph type="title"/>
          </p:nvPr>
        </p:nvSpPr>
        <p:spPr>
          <a:xfrm>
            <a:off x="565212" y="116632"/>
            <a:ext cx="8229600" cy="1143000"/>
          </a:xfrm>
        </p:spPr>
        <p:txBody>
          <a:bodyPr>
            <a:normAutofit/>
          </a:bodyPr>
          <a:lstStyle/>
          <a:p>
            <a:pPr lvl="0"/>
            <a:r>
              <a:rPr lang="en-GB" sz="2800" b="1" dirty="0">
                <a:solidFill>
                  <a:schemeClr val="accent5">
                    <a:lumMod val="50000"/>
                  </a:schemeClr>
                </a:solidFill>
                <a:latin typeface="+mn-lt"/>
                <a:ea typeface="Batang" pitchFamily="18" charset="-127"/>
                <a:cs typeface="Arial" pitchFamily="34" charset="0"/>
              </a:rPr>
              <a:t>Stage 2:  What you need to consider – the thinking and talking process</a:t>
            </a:r>
            <a:endParaRPr lang="en-GB" sz="2800" b="1" dirty="0">
              <a:solidFill>
                <a:schemeClr val="accent5">
                  <a:lumMod val="50000"/>
                </a:schemeClr>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92544466"/>
              </p:ext>
            </p:extLst>
          </p:nvPr>
        </p:nvGraphicFramePr>
        <p:xfrm>
          <a:off x="899592" y="980729"/>
          <a:ext cx="7560840" cy="5260067"/>
        </p:xfrm>
        <a:graphic>
          <a:graphicData uri="http://schemas.openxmlformats.org/drawingml/2006/table">
            <a:tbl>
              <a:tblPr/>
              <a:tblGrid>
                <a:gridCol w="2368330">
                  <a:extLst>
                    <a:ext uri="{9D8B030D-6E8A-4147-A177-3AD203B41FA5}">
                      <a16:colId xmlns:a16="http://schemas.microsoft.com/office/drawing/2014/main" val="20000"/>
                    </a:ext>
                  </a:extLst>
                </a:gridCol>
                <a:gridCol w="5192510">
                  <a:extLst>
                    <a:ext uri="{9D8B030D-6E8A-4147-A177-3AD203B41FA5}">
                      <a16:colId xmlns:a16="http://schemas.microsoft.com/office/drawing/2014/main" val="20001"/>
                    </a:ext>
                  </a:extLst>
                </a:gridCol>
              </a:tblGrid>
              <a:tr h="360039">
                <a:tc>
                  <a:txBody>
                    <a:bodyPr/>
                    <a:lstStyle/>
                    <a:p>
                      <a:pPr algn="l" hangingPunct="0">
                        <a:spcAft>
                          <a:spcPts val="0"/>
                        </a:spcAft>
                      </a:pPr>
                      <a:r>
                        <a:rPr lang="en-GB" sz="1200" dirty="0">
                          <a:latin typeface="+mn-lt"/>
                          <a:ea typeface="Times New Roman"/>
                          <a:cs typeface="Times New Roman"/>
                        </a:rPr>
                        <a:t>AREA</a:t>
                      </a: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cs typeface="Times New Roman"/>
                        </a:rPr>
                        <a:t>PROCESS</a:t>
                      </a: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1043245">
                <a:tc>
                  <a:txBody>
                    <a:bodyPr/>
                    <a:lstStyle/>
                    <a:p>
                      <a:pPr algn="just" hangingPunct="0">
                        <a:spcAft>
                          <a:spcPts val="0"/>
                        </a:spcAft>
                      </a:pPr>
                      <a:r>
                        <a:rPr lang="en-GB" sz="1200" dirty="0">
                          <a:latin typeface="+mn-lt"/>
                          <a:ea typeface="Batang"/>
                          <a:cs typeface="Times New Roman"/>
                        </a:rPr>
                        <a:t>IDENTIFY THE CLINICAL SIGNIFICANCE OF THE TEST(s) YOU WANT TO EQA</a:t>
                      </a:r>
                      <a:endParaRPr lang="en-GB" sz="1200" dirty="0">
                        <a:latin typeface="+mn-lt"/>
                        <a:ea typeface="Times New Roman"/>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830" algn="just" hangingPunct="0">
                        <a:spcAft>
                          <a:spcPts val="0"/>
                        </a:spcAft>
                      </a:pPr>
                      <a:r>
                        <a:rPr lang="en-GB" sz="1200" dirty="0">
                          <a:latin typeface="+mn-lt"/>
                          <a:ea typeface="Batang"/>
                          <a:cs typeface="Times New Roman"/>
                        </a:rPr>
                        <a:t>Consider what the tests are being used for </a:t>
                      </a:r>
                      <a:r>
                        <a:rPr lang="en-GB" sz="1200" dirty="0" err="1">
                          <a:latin typeface="+mn-lt"/>
                          <a:ea typeface="Batang"/>
                          <a:cs typeface="Times New Roman"/>
                        </a:rPr>
                        <a:t>i.e</a:t>
                      </a:r>
                      <a:r>
                        <a:rPr lang="en-GB" sz="1200" dirty="0">
                          <a:latin typeface="+mn-lt"/>
                          <a:ea typeface="Batang"/>
                          <a:cs typeface="Times New Roman"/>
                        </a:rPr>
                        <a:t>, diagnosis, monitoring, screening - rare diseases, routine screening.</a:t>
                      </a:r>
                      <a:endParaRPr lang="en-GB" sz="1200" dirty="0">
                        <a:latin typeface="+mn-lt"/>
                        <a:ea typeface="Times New Roman"/>
                        <a:cs typeface="Times New Roman"/>
                      </a:endParaRPr>
                    </a:p>
                  </a:txBody>
                  <a:tcPr marL="61164" marR="611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1043245">
                <a:tc>
                  <a:txBody>
                    <a:bodyPr/>
                    <a:lstStyle/>
                    <a:p>
                      <a:pPr algn="l" hangingPunct="0">
                        <a:spcAft>
                          <a:spcPts val="0"/>
                        </a:spcAft>
                      </a:pPr>
                      <a:r>
                        <a:rPr lang="en-GB" sz="1200" dirty="0">
                          <a:latin typeface="+mn-lt"/>
                          <a:ea typeface="Times New Roman"/>
                          <a:cs typeface="Times New Roman"/>
                        </a:rPr>
                        <a:t>RANGE TO BE COVERED BY SCHEME (UNITS)</a:t>
                      </a: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cs typeface="Times New Roman"/>
                        </a:rPr>
                        <a:t>How is the test being used and what analytical</a:t>
                      </a:r>
                      <a:r>
                        <a:rPr lang="en-GB" sz="1200" baseline="0" dirty="0">
                          <a:latin typeface="+mn-lt"/>
                          <a:ea typeface="Times New Roman"/>
                          <a:cs typeface="Times New Roman"/>
                        </a:rPr>
                        <a:t> </a:t>
                      </a:r>
                      <a:r>
                        <a:rPr lang="en-GB" sz="1200" dirty="0">
                          <a:latin typeface="+mn-lt"/>
                          <a:ea typeface="Times New Roman"/>
                          <a:cs typeface="Times New Roman"/>
                        </a:rPr>
                        <a:t>range do I need to cover ?- do I need to consider range in healthy and disease states?</a:t>
                      </a:r>
                    </a:p>
                    <a:p>
                      <a:pPr algn="l" hangingPunct="0">
                        <a:spcAft>
                          <a:spcPts val="0"/>
                        </a:spcAft>
                      </a:pPr>
                      <a:r>
                        <a:rPr lang="en-GB" sz="1200" dirty="0">
                          <a:latin typeface="+mn-lt"/>
                          <a:ea typeface="Times New Roman"/>
                          <a:cs typeface="Times New Roman"/>
                        </a:rPr>
                        <a:t>Look at the  kit/analysers on the market with regards to analytical range, sensitivity, cut-offs, and decide on what you need to cover.  The range required may impinge on material availability – you may have to compromise - see above </a:t>
                      </a:r>
                    </a:p>
                  </a:txBody>
                  <a:tcPr marL="63944" marR="639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1406769">
                <a:tc>
                  <a:txBody>
                    <a:bodyPr/>
                    <a:lstStyle/>
                    <a:p>
                      <a:pPr algn="l" hangingPunct="0">
                        <a:spcAft>
                          <a:spcPts val="0"/>
                        </a:spcAft>
                      </a:pPr>
                      <a:r>
                        <a:rPr lang="en-GB" sz="1200" dirty="0">
                          <a:latin typeface="+mn-lt"/>
                          <a:ea typeface="Times New Roman"/>
                          <a:cs typeface="Times New Roman"/>
                        </a:rPr>
                        <a:t>EQUIPMENT / KIT / CONSUMMABLES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cs typeface="Times New Roman"/>
                        </a:rPr>
                        <a:t>Consider where and how you are going to evaluate the material.  Is it  going to be undertaken in-house or subcontracted? Can the method be adapted for your existing equipment? Is the test available from one or more manufacturers? Can one method be used to evaluate the material or will a range of methods need assessing?</a:t>
                      </a:r>
                    </a:p>
                    <a:p>
                      <a:pPr algn="l" hangingPunct="0">
                        <a:spcAft>
                          <a:spcPts val="0"/>
                        </a:spcAft>
                      </a:pPr>
                      <a:r>
                        <a:rPr lang="en-GB" sz="1200" dirty="0">
                          <a:latin typeface="+mn-lt"/>
                          <a:ea typeface="Times New Roman"/>
                          <a:cs typeface="Times New Roman"/>
                        </a:rPr>
                        <a:t>List -Analysers, kits, QC ,to be able to run tests in-house ,consumables </a:t>
                      </a:r>
                      <a:r>
                        <a:rPr lang="en-GB" sz="1200" i="1" dirty="0">
                          <a:latin typeface="+mn-lt"/>
                          <a:ea typeface="Times New Roman"/>
                          <a:cs typeface="Times New Roman"/>
                        </a:rPr>
                        <a:t>(including amounts required)</a:t>
                      </a:r>
                      <a:r>
                        <a:rPr lang="en-GB" sz="1200" dirty="0">
                          <a:latin typeface="+mn-lt"/>
                          <a:ea typeface="Times New Roman"/>
                          <a:cs typeface="Times New Roman"/>
                        </a:rPr>
                        <a:t> in preparation / evaluating the material.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1406769">
                <a:tc>
                  <a:txBody>
                    <a:bodyPr/>
                    <a:lstStyle/>
                    <a:p>
                      <a:pPr algn="l" hangingPunct="0">
                        <a:spcAft>
                          <a:spcPts val="0"/>
                        </a:spcAft>
                      </a:pPr>
                      <a:r>
                        <a:rPr lang="en-GB" sz="1200" dirty="0">
                          <a:latin typeface="+mn-lt"/>
                          <a:ea typeface="Times New Roman"/>
                          <a:cs typeface="Times New Roman"/>
                        </a:rPr>
                        <a:t>POTENTIAL  MAJOR  SOURCES OF ERROR </a:t>
                      </a:r>
                    </a:p>
                  </a:txBody>
                  <a:tcPr marL="57329" marR="5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spcAft>
                          <a:spcPts val="0"/>
                        </a:spcAft>
                      </a:pPr>
                      <a:r>
                        <a:rPr lang="en-GB" sz="1200" dirty="0">
                          <a:latin typeface="+mn-lt"/>
                          <a:ea typeface="Times New Roman"/>
                          <a:cs typeface="Times New Roman"/>
                        </a:rPr>
                        <a:t>Consider potential sources of error e.g.</a:t>
                      </a:r>
                    </a:p>
                    <a:p>
                      <a:pPr algn="l" hangingPunct="0">
                        <a:spcAft>
                          <a:spcPts val="0"/>
                        </a:spcAft>
                      </a:pPr>
                      <a:r>
                        <a:rPr lang="en-GB" sz="1200" dirty="0">
                          <a:latin typeface="+mn-lt"/>
                          <a:ea typeface="Times New Roman"/>
                          <a:cs typeface="Times New Roman"/>
                        </a:rPr>
                        <a:t>Matrix effects - commutability / not sensitive to errors/ too sensitive / </a:t>
                      </a:r>
                      <a:r>
                        <a:rPr lang="en-GB" sz="1200" dirty="0" err="1">
                          <a:latin typeface="+mn-lt"/>
                          <a:ea typeface="Times New Roman"/>
                          <a:cs typeface="Times New Roman"/>
                        </a:rPr>
                        <a:t>interferants</a:t>
                      </a:r>
                      <a:r>
                        <a:rPr lang="en-GB" sz="1200" dirty="0">
                          <a:latin typeface="+mn-lt"/>
                          <a:ea typeface="Times New Roman"/>
                          <a:cs typeface="Times New Roman"/>
                        </a:rPr>
                        <a:t>.  Pre- analytical sample handling, </a:t>
                      </a:r>
                      <a:r>
                        <a:rPr lang="en-GB" sz="1200" dirty="0" err="1">
                          <a:latin typeface="+mn-lt"/>
                          <a:ea typeface="Times New Roman"/>
                          <a:cs typeface="Times New Roman"/>
                        </a:rPr>
                        <a:t>analyte</a:t>
                      </a:r>
                      <a:r>
                        <a:rPr lang="en-GB" sz="1200" dirty="0">
                          <a:latin typeface="+mn-lt"/>
                          <a:ea typeface="Times New Roman"/>
                          <a:cs typeface="Times New Roman"/>
                        </a:rPr>
                        <a:t> unstable in certain conditions, correct storage, different units, different reference ranges, different sensitivity and cut-off ,experience of staff, correct testing procedure used. </a:t>
                      </a:r>
                    </a:p>
                  </a:txBody>
                  <a:tcPr marL="57329" marR="5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457200" y="274638"/>
            <a:ext cx="8229600" cy="562074"/>
          </a:xfrm>
        </p:spPr>
        <p:txBody>
          <a:bodyPr>
            <a:normAutofit/>
          </a:bodyPr>
          <a:lstStyle/>
          <a:p>
            <a:r>
              <a:rPr lang="en-GB" sz="2800" b="1" dirty="0">
                <a:solidFill>
                  <a:schemeClr val="accent5">
                    <a:lumMod val="50000"/>
                  </a:schemeClr>
                </a:solidFill>
                <a:ea typeface="Batang" pitchFamily="18" charset="-127"/>
                <a:cs typeface="Arial" pitchFamily="34" charset="0"/>
              </a:rPr>
              <a:t>Stage 2: </a:t>
            </a:r>
            <a:endParaRPr lang="en-GB" sz="2800" dirty="0"/>
          </a:p>
        </p:txBody>
      </p:sp>
    </p:spTree>
  </p:cSld>
  <p:clrMapOvr>
    <a:masterClrMapping/>
  </p:clrMapOvr>
</p:sld>
</file>

<file path=ppt/theme/theme1.xml><?xml version="1.0" encoding="utf-8"?>
<a:theme xmlns:a="http://schemas.openxmlformats.org/drawingml/2006/main" name="How to establish participant performa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How to establish participant performance</Template>
  <TotalTime>1407</TotalTime>
  <Words>6030</Words>
  <Application>Microsoft Office PowerPoint</Application>
  <PresentationFormat>On-screen Show (4:3)</PresentationFormat>
  <Paragraphs>857</Paragraphs>
  <Slides>45</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1" baseType="lpstr">
      <vt:lpstr>Batang</vt:lpstr>
      <vt:lpstr>Arial</vt:lpstr>
      <vt:lpstr>Calibri</vt:lpstr>
      <vt:lpstr>Times New Roman</vt:lpstr>
      <vt:lpstr>How to establish participant performance</vt:lpstr>
      <vt:lpstr>Document</vt:lpstr>
      <vt:lpstr>PowerPoint Presentation</vt:lpstr>
      <vt:lpstr>Resources - http://www.ifcc.org/media/335752/IFCC%20Resource%20table_Version_2015_12_15.pdf  </vt:lpstr>
      <vt:lpstr>Types of EQA Schemes</vt:lpstr>
      <vt:lpstr>Types of EQA Schemes – which one are you ?</vt:lpstr>
      <vt:lpstr>Expectations of EQA Provider</vt:lpstr>
      <vt:lpstr>The roadmap</vt:lpstr>
      <vt:lpstr> Stage 1: Why your doing it and Who’s going to do What?</vt:lpstr>
      <vt:lpstr>Stage 2:  What you need to consider – the thinking and talking process</vt:lpstr>
      <vt:lpstr>Stage 2: </vt:lpstr>
      <vt:lpstr>PowerPoint Presentation</vt:lpstr>
      <vt:lpstr>Stage 3: Practical Evaluation stage – what you need to do</vt:lpstr>
      <vt:lpstr>Commutability – pilot POCT Creat</vt:lpstr>
      <vt:lpstr>PowerPoint Presentation</vt:lpstr>
      <vt:lpstr>PowerPoint Presentation</vt:lpstr>
      <vt:lpstr>PowerPoint Presentation</vt:lpstr>
      <vt:lpstr>Stage 4: The “provisional” design</vt:lpstr>
      <vt:lpstr>Stage 5: The Pilot</vt:lpstr>
      <vt:lpstr>Method Performance / Interferences / Specificity of Methods – pilot DOA</vt:lpstr>
      <vt:lpstr>PowerPoint Presentation</vt:lpstr>
      <vt:lpstr>Storage – pilot POCT Creat</vt:lpstr>
      <vt:lpstr>PowerPoint Presentation</vt:lpstr>
      <vt:lpstr>Stage 5: The Pilot </vt:lpstr>
      <vt:lpstr>Target values used in Quantitative EQA</vt:lpstr>
      <vt:lpstr>Results</vt:lpstr>
      <vt:lpstr>Determine your Performance specifications. </vt:lpstr>
      <vt:lpstr>Analytical goal Hierarchy </vt:lpstr>
      <vt:lpstr>Performance Specification – pilot DOA </vt:lpstr>
      <vt:lpstr>Performance specification – pilot DOA Qualitative</vt:lpstr>
      <vt:lpstr>PowerPoint Presentation</vt:lpstr>
      <vt:lpstr>Your Report</vt:lpstr>
      <vt:lpstr>PowerPoint Presentation</vt:lpstr>
      <vt:lpstr>PowerPoint Presentation</vt:lpstr>
      <vt:lpstr>PowerPoint Presentation</vt:lpstr>
      <vt:lpstr>All evidence, documents and forms listed may differ between the designs of the  EQA schemes. The tables below list the ones generally required:  some schemes may require less or more.</vt:lpstr>
      <vt:lpstr>Stage 6  - forms and documentation needed</vt:lpstr>
      <vt:lpstr>Stage 7: The “final” design</vt:lpstr>
      <vt:lpstr>Scheme design - DOA</vt:lpstr>
      <vt:lpstr>Scheme design - DOA</vt:lpstr>
      <vt:lpstr>EQA and Laboratory in partnership</vt:lpstr>
      <vt:lpstr>Key elements of National EQA </vt:lpstr>
      <vt:lpstr>PowerPoint Presentation</vt:lpstr>
      <vt:lpstr>General considerations for  accreditation</vt:lpstr>
      <vt:lpstr>PowerPoint Presentation</vt:lpstr>
      <vt:lpstr>General considerations for accreditation </vt:lpstr>
      <vt:lpstr>PowerPoint Presentation</vt:lpstr>
    </vt:vector>
  </TitlesOfParts>
  <Company>CVUHB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organise National EQA</dc:title>
  <dc:creator>CVUHB</dc:creator>
  <cp:lastModifiedBy>user</cp:lastModifiedBy>
  <cp:revision>140</cp:revision>
  <cp:lastPrinted>2018-02-23T18:34:52Z</cp:lastPrinted>
  <dcterms:created xsi:type="dcterms:W3CDTF">2015-04-20T16:31:08Z</dcterms:created>
  <dcterms:modified xsi:type="dcterms:W3CDTF">2018-05-02T13:59:03Z</dcterms:modified>
</cp:coreProperties>
</file>