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70" r:id="rId12"/>
    <p:sldId id="268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95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69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FA042-82EF-4FD9-853C-2BFB78D97B9A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15D2C-9032-4E5B-8614-6664250E89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28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92630F-2E05-4CCC-8C4B-7A3FAE319024}" type="slidenum">
              <a:rPr lang="en-GB">
                <a:latin typeface="Calibri" panose="020F0502020204030204" pitchFamily="34" charset="0"/>
              </a:rPr>
              <a:pPr eaLnBrk="1" hangingPunct="1"/>
              <a:t>3</a:t>
            </a:fld>
            <a:endParaRPr lang="en-GB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927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B3EB2E-CA32-40DA-9696-4E1CB1FA9339}" type="slidenum">
              <a:rPr lang="en-GB">
                <a:latin typeface="Calibri" panose="020F0502020204030204" pitchFamily="34" charset="0"/>
              </a:rPr>
              <a:pPr eaLnBrk="1" hangingPunct="1"/>
              <a:t>13</a:t>
            </a:fld>
            <a:endParaRPr lang="en-GB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743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B630E34-C27D-478F-9A31-0F523F426114}" type="slidenum">
              <a:rPr lang="en-GB">
                <a:latin typeface="Calibri" panose="020F0502020204030204" pitchFamily="34" charset="0"/>
              </a:rPr>
              <a:pPr eaLnBrk="1" hangingPunct="1"/>
              <a:t>14</a:t>
            </a:fld>
            <a:endParaRPr lang="en-GB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7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5B2CE9-280A-478F-A181-8AED8571D8BA}" type="slidenum">
              <a:rPr lang="en-GB">
                <a:latin typeface="Calibri" panose="020F0502020204030204" pitchFamily="34" charset="0"/>
              </a:rPr>
              <a:pPr eaLnBrk="1" hangingPunct="1"/>
              <a:t>15</a:t>
            </a:fld>
            <a:endParaRPr lang="en-GB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293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9C2EBB-A0FC-43F3-A77A-B715592D44E6}" type="slidenum">
              <a:rPr lang="en-GB">
                <a:latin typeface="Calibri" panose="020F0502020204030204" pitchFamily="34" charset="0"/>
              </a:rPr>
              <a:pPr eaLnBrk="1" hangingPunct="1"/>
              <a:t>16</a:t>
            </a:fld>
            <a:endParaRPr lang="en-GB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294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6ACCBD0-9AB0-4D6B-B2F1-2A17009EA4C6}" type="slidenum">
              <a:rPr lang="en-GB">
                <a:latin typeface="Calibri" panose="020F0502020204030204" pitchFamily="34" charset="0"/>
              </a:rPr>
              <a:pPr eaLnBrk="1" hangingPunct="1"/>
              <a:t>17</a:t>
            </a:fld>
            <a:endParaRPr lang="en-GB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028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5ED005-F082-4953-8497-FCEDC17F6DF2}" type="slidenum">
              <a:rPr lang="en-GB">
                <a:latin typeface="Calibri" panose="020F0502020204030204" pitchFamily="34" charset="0"/>
              </a:rPr>
              <a:pPr eaLnBrk="1" hangingPunct="1"/>
              <a:t>18</a:t>
            </a:fld>
            <a:endParaRPr lang="en-GB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632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D6C2615-566A-4FCD-83A3-A88AAC162FA0}" type="slidenum">
              <a:rPr lang="en-GB">
                <a:latin typeface="Calibri" panose="020F0502020204030204" pitchFamily="34" charset="0"/>
              </a:rPr>
              <a:pPr eaLnBrk="1" hangingPunct="1"/>
              <a:t>19</a:t>
            </a:fld>
            <a:endParaRPr lang="en-GB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133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FF2F77D-C00C-46F8-BEAA-3B6A30F162A8}" type="slidenum">
              <a:rPr lang="en-GB">
                <a:latin typeface="Calibri" panose="020F0502020204030204" pitchFamily="34" charset="0"/>
              </a:rPr>
              <a:pPr eaLnBrk="1" hangingPunct="1"/>
              <a:t>20</a:t>
            </a:fld>
            <a:endParaRPr lang="en-GB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251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B30E88B-FCAA-424F-8900-8B744FD83272}" type="slidenum">
              <a:rPr lang="en-GB">
                <a:latin typeface="Calibri" panose="020F0502020204030204" pitchFamily="34" charset="0"/>
              </a:rPr>
              <a:pPr eaLnBrk="1" hangingPunct="1"/>
              <a:t>21</a:t>
            </a:fld>
            <a:endParaRPr lang="en-GB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5629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4395AF-F418-4B5B-861F-77513EE05756}" type="slidenum">
              <a:rPr lang="en-GB">
                <a:latin typeface="Calibri" panose="020F0502020204030204" pitchFamily="34" charset="0"/>
              </a:rPr>
              <a:pPr eaLnBrk="1" hangingPunct="1"/>
              <a:t>22</a:t>
            </a:fld>
            <a:endParaRPr lang="en-GB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018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945F878-A613-4A28-B87A-560D3C2EFE00}" type="slidenum">
              <a:rPr lang="en-GB">
                <a:latin typeface="Calibri" panose="020F0502020204030204" pitchFamily="34" charset="0"/>
              </a:rPr>
              <a:pPr eaLnBrk="1" hangingPunct="1"/>
              <a:t>4</a:t>
            </a:fld>
            <a:endParaRPr lang="en-GB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9897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556A0D-5393-4DA0-BB37-DB5047B29C2B}" type="slidenum">
              <a:rPr lang="en-GB">
                <a:latin typeface="Calibri" panose="020F0502020204030204" pitchFamily="34" charset="0"/>
              </a:rPr>
              <a:pPr eaLnBrk="1" hangingPunct="1"/>
              <a:t>23</a:t>
            </a:fld>
            <a:endParaRPr lang="en-GB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174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41CD5D-FE94-4990-8E0A-669BC19F290F}" type="slidenum">
              <a:rPr lang="en-GB">
                <a:latin typeface="Calibri" panose="020F0502020204030204" pitchFamily="34" charset="0"/>
              </a:rPr>
              <a:pPr eaLnBrk="1" hangingPunct="1"/>
              <a:t>24</a:t>
            </a:fld>
            <a:endParaRPr lang="en-GB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8133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185621-26C0-4EA3-8E34-9880A1BAC140}" type="slidenum">
              <a:rPr lang="en-GB">
                <a:latin typeface="Calibri" panose="020F0502020204030204" pitchFamily="34" charset="0"/>
              </a:rPr>
              <a:pPr eaLnBrk="1" hangingPunct="1"/>
              <a:t>25</a:t>
            </a:fld>
            <a:endParaRPr lang="en-GB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6597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B78C5DB-337E-44BA-AD6D-88284EC060E2}" type="slidenum">
              <a:rPr lang="en-GB">
                <a:latin typeface="Calibri" panose="020F0502020204030204" pitchFamily="34" charset="0"/>
              </a:rPr>
              <a:pPr eaLnBrk="1" hangingPunct="1"/>
              <a:t>26</a:t>
            </a:fld>
            <a:endParaRPr lang="en-GB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9625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185621-26C0-4EA3-8E34-9880A1BAC140}" type="slidenum">
              <a:rPr lang="en-GB">
                <a:latin typeface="Calibri" panose="020F0502020204030204" pitchFamily="34" charset="0"/>
              </a:rPr>
              <a:pPr eaLnBrk="1" hangingPunct="1"/>
              <a:t>27</a:t>
            </a:fld>
            <a:endParaRPr lang="en-GB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5906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1217DA5-5A3A-496F-967A-C071231AB7AD}" type="slidenum">
              <a:rPr lang="en-GB" altLang="en-US">
                <a:latin typeface="Calibri" panose="020F0502020204030204" pitchFamily="34" charset="0"/>
              </a:rPr>
              <a:pPr eaLnBrk="1" hangingPunct="1"/>
              <a:t>28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4919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B6632E-962C-4B7B-9F03-19C7A4FCBD5E}" type="slidenum">
              <a:rPr lang="en-GB" altLang="en-US">
                <a:latin typeface="Calibri" panose="020F0502020204030204" pitchFamily="34" charset="0"/>
              </a:rPr>
              <a:pPr eaLnBrk="1" hangingPunct="1"/>
              <a:t>29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9144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4BB9D98-CB4F-4E68-8960-F2A525B6B53B}" type="slidenum">
              <a:rPr lang="en-GB" altLang="en-US">
                <a:latin typeface="Calibri" panose="020F0502020204030204" pitchFamily="34" charset="0"/>
              </a:rPr>
              <a:pPr eaLnBrk="1" hangingPunct="1"/>
              <a:t>30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2752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36337C6-3973-4A61-BA05-91718685F8A1}" type="slidenum">
              <a:rPr lang="en-GB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6448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678470C-9E4A-42B6-BBE2-7A9DB7151A9D}" type="slidenum">
              <a:rPr lang="en-GB">
                <a:latin typeface="Calibri" panose="020F0502020204030204" pitchFamily="34" charset="0"/>
              </a:rPr>
              <a:pPr eaLnBrk="1" hangingPunct="1"/>
              <a:t>34</a:t>
            </a:fld>
            <a:endParaRPr lang="en-GB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868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637E0E9-F4F6-40EE-843C-4FA100A225B0}" type="slidenum">
              <a:rPr lang="en-GB">
                <a:latin typeface="Calibri" panose="020F0502020204030204" pitchFamily="34" charset="0"/>
              </a:rPr>
              <a:pPr eaLnBrk="1" hangingPunct="1"/>
              <a:t>5</a:t>
            </a:fld>
            <a:endParaRPr lang="en-GB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675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DF21CA5-97A2-44D8-9B97-1D2507A9B85D}" type="slidenum">
              <a:rPr lang="en-GB">
                <a:latin typeface="Calibri" panose="020F0502020204030204" pitchFamily="34" charset="0"/>
              </a:rPr>
              <a:pPr eaLnBrk="1" hangingPunct="1"/>
              <a:t>6</a:t>
            </a:fld>
            <a:endParaRPr lang="en-GB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734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5ED8CA-EC1C-4DF0-8222-740A82B92189}" type="slidenum">
              <a:rPr lang="en-GB">
                <a:latin typeface="Calibri" panose="020F0502020204030204" pitchFamily="34" charset="0"/>
              </a:rPr>
              <a:pPr eaLnBrk="1" hangingPunct="1"/>
              <a:t>7</a:t>
            </a:fld>
            <a:endParaRPr lang="en-GB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325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74F89F-73DB-40DA-81CB-945CA032CC65}" type="slidenum">
              <a:rPr lang="en-GB">
                <a:latin typeface="Calibri" panose="020F0502020204030204" pitchFamily="34" charset="0"/>
              </a:rPr>
              <a:pPr eaLnBrk="1" hangingPunct="1"/>
              <a:t>8</a:t>
            </a:fld>
            <a:endParaRPr lang="en-GB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240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FFC371-F4A4-4F29-8600-24416BEE8C69}" type="slidenum">
              <a:rPr lang="en-GB">
                <a:latin typeface="Calibri" panose="020F0502020204030204" pitchFamily="34" charset="0"/>
              </a:rPr>
              <a:pPr eaLnBrk="1" hangingPunct="1"/>
              <a:t>10</a:t>
            </a:fld>
            <a:endParaRPr lang="en-GB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225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F157E8-DDB7-4FCC-9D60-CE2D66E6B138}" type="slidenum">
              <a:rPr lang="en-GB">
                <a:latin typeface="Calibri" panose="020F0502020204030204" pitchFamily="34" charset="0"/>
              </a:rPr>
              <a:pPr eaLnBrk="1" hangingPunct="1"/>
              <a:t>11</a:t>
            </a:fld>
            <a:endParaRPr lang="en-GB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38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1730B9-90AA-4547-AD4A-CFB448109AB3}" type="slidenum">
              <a:rPr lang="en-GB">
                <a:latin typeface="Calibri" panose="020F0502020204030204" pitchFamily="34" charset="0"/>
              </a:rPr>
              <a:pPr eaLnBrk="1" hangingPunct="1"/>
              <a:t>12</a:t>
            </a:fld>
            <a:endParaRPr lang="en-GB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902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49FB-AA1C-4F4F-8062-7D3FE5EBC395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A1A4-A3C8-4D40-B5BC-367FE8F8A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475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49FB-AA1C-4F4F-8062-7D3FE5EBC395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A1A4-A3C8-4D40-B5BC-367FE8F8A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743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49FB-AA1C-4F4F-8062-7D3FE5EBC395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A1A4-A3C8-4D40-B5BC-367FE8F8A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16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49FB-AA1C-4F4F-8062-7D3FE5EBC395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A1A4-A3C8-4D40-B5BC-367FE8F8A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44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49FB-AA1C-4F4F-8062-7D3FE5EBC395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A1A4-A3C8-4D40-B5BC-367FE8F8A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38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49FB-AA1C-4F4F-8062-7D3FE5EBC395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A1A4-A3C8-4D40-B5BC-367FE8F8A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89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49FB-AA1C-4F4F-8062-7D3FE5EBC395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A1A4-A3C8-4D40-B5BC-367FE8F8A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68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49FB-AA1C-4F4F-8062-7D3FE5EBC395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A1A4-A3C8-4D40-B5BC-367FE8F8A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077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49FB-AA1C-4F4F-8062-7D3FE5EBC395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A1A4-A3C8-4D40-B5BC-367FE8F8A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67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49FB-AA1C-4F4F-8062-7D3FE5EBC395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A1A4-A3C8-4D40-B5BC-367FE8F8A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20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49FB-AA1C-4F4F-8062-7D3FE5EBC395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A1A4-A3C8-4D40-B5BC-367FE8F8A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95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49FB-AA1C-4F4F-8062-7D3FE5EBC395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BA1A4-A3C8-4D40-B5BC-367FE8F8A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00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beastall@google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alanhbwu.com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829" y="679904"/>
            <a:ext cx="1658112" cy="1045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0763" y="1840017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Developing a quality system:</a:t>
            </a:r>
            <a:b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finding your place on the quality ladder</a:t>
            </a:r>
            <a:b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0763" y="3978030"/>
            <a:ext cx="9144000" cy="2205055"/>
          </a:xfrm>
        </p:spPr>
        <p:txBody>
          <a:bodyPr>
            <a:normAutofit/>
          </a:bodyPr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Graham H Beastall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gbeastall@googlemail.com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:\Users\USER\Desktop\Madhlopa 20160930_053950.jpg">
            <a:extLst>
              <a:ext uri="{FF2B5EF4-FFF2-40B4-BE49-F238E27FC236}">
                <a16:creationId xmlns:a16="http://schemas.microsoft.com/office/drawing/2014/main" id="{05F284ED-D1CA-44FA-BE5E-2C1B61FFDDEF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209" y="634545"/>
            <a:ext cx="1658112" cy="162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ollege of Medicine">
            <a:extLst>
              <a:ext uri="{FF2B5EF4-FFF2-40B4-BE49-F238E27FC236}">
                <a16:creationId xmlns:a16="http://schemas.microsoft.com/office/drawing/2014/main" id="{DFF4B381-004D-4558-A53E-AB67D12F3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2" y="680035"/>
            <a:ext cx="593407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58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/>
          </p:nvPr>
        </p:nvSpPr>
        <p:spPr>
          <a:xfrm>
            <a:off x="838201" y="202859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Laboratory medicine: the total testing process (TTP)</a:t>
            </a:r>
          </a:p>
        </p:txBody>
      </p:sp>
      <p:sp>
        <p:nvSpPr>
          <p:cNvPr id="4" name="Oval 3"/>
          <p:cNvSpPr/>
          <p:nvPr/>
        </p:nvSpPr>
        <p:spPr>
          <a:xfrm>
            <a:off x="6096001" y="2133601"/>
            <a:ext cx="3313113" cy="3167063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208213" y="4581525"/>
            <a:ext cx="1223962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Patient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4224338" y="1844675"/>
            <a:ext cx="1511300" cy="914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Need for laboratory medicine</a:t>
            </a:r>
          </a:p>
        </p:txBody>
      </p:sp>
      <p:sp>
        <p:nvSpPr>
          <p:cNvPr id="7" name="Oval 6"/>
          <p:cNvSpPr/>
          <p:nvPr/>
        </p:nvSpPr>
        <p:spPr>
          <a:xfrm>
            <a:off x="6816726" y="1412876"/>
            <a:ext cx="1706563" cy="16557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4a </a:t>
            </a:r>
          </a:p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Pre-analytical</a:t>
            </a:r>
          </a:p>
        </p:txBody>
      </p:sp>
      <p:sp>
        <p:nvSpPr>
          <p:cNvPr id="10" name="Oval 9"/>
          <p:cNvSpPr/>
          <p:nvPr/>
        </p:nvSpPr>
        <p:spPr>
          <a:xfrm>
            <a:off x="8472488" y="3357563"/>
            <a:ext cx="1706562" cy="1655762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4b Analytical</a:t>
            </a:r>
          </a:p>
        </p:txBody>
      </p:sp>
      <p:sp>
        <p:nvSpPr>
          <p:cNvPr id="11" name="Oval 10"/>
          <p:cNvSpPr/>
          <p:nvPr/>
        </p:nvSpPr>
        <p:spPr>
          <a:xfrm>
            <a:off x="5808663" y="4005263"/>
            <a:ext cx="1706562" cy="1655762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4c</a:t>
            </a:r>
          </a:p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Post-analytical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03613" y="3284538"/>
            <a:ext cx="1223962" cy="91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Doctor</a:t>
            </a:r>
          </a:p>
        </p:txBody>
      </p:sp>
      <p:sp>
        <p:nvSpPr>
          <p:cNvPr id="21514" name="TextBox 12"/>
          <p:cNvSpPr txBox="1">
            <a:spLocks noChangeArrowheads="1"/>
          </p:cNvSpPr>
          <p:nvPr/>
        </p:nvSpPr>
        <p:spPr bwMode="auto">
          <a:xfrm>
            <a:off x="7128634" y="3213101"/>
            <a:ext cx="12875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dirty="0"/>
              <a:t>Laboratory</a:t>
            </a:r>
          </a:p>
          <a:p>
            <a:pPr algn="ctr" eaLnBrk="1" hangingPunct="1"/>
            <a:r>
              <a:rPr lang="en-GB" dirty="0"/>
              <a:t>medicine </a:t>
            </a:r>
          </a:p>
          <a:p>
            <a:pPr algn="ctr" eaLnBrk="1" hangingPunct="1"/>
            <a:r>
              <a:rPr lang="en-GB" dirty="0"/>
              <a:t>phases</a:t>
            </a:r>
          </a:p>
        </p:txBody>
      </p:sp>
      <p:sp>
        <p:nvSpPr>
          <p:cNvPr id="14" name="Curved Left Arrow 13"/>
          <p:cNvSpPr/>
          <p:nvPr/>
        </p:nvSpPr>
        <p:spPr>
          <a:xfrm rot="13112943">
            <a:off x="2532063" y="3376613"/>
            <a:ext cx="495300" cy="1085850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Curved Left Arrow 14"/>
          <p:cNvSpPr/>
          <p:nvPr/>
        </p:nvSpPr>
        <p:spPr>
          <a:xfrm rot="13112943">
            <a:off x="3427413" y="1952625"/>
            <a:ext cx="495300" cy="1085850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Curved Left Arrow 17"/>
          <p:cNvSpPr/>
          <p:nvPr/>
        </p:nvSpPr>
        <p:spPr>
          <a:xfrm rot="2197124">
            <a:off x="3706813" y="4260850"/>
            <a:ext cx="495300" cy="1085850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Curved Left Arrow 18"/>
          <p:cNvSpPr/>
          <p:nvPr/>
        </p:nvSpPr>
        <p:spPr>
          <a:xfrm rot="6521166">
            <a:off x="4787901" y="4030663"/>
            <a:ext cx="495300" cy="1343025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Curved Left Arrow 19"/>
          <p:cNvSpPr/>
          <p:nvPr/>
        </p:nvSpPr>
        <p:spPr>
          <a:xfrm rot="15444711">
            <a:off x="6084888" y="1108075"/>
            <a:ext cx="495300" cy="1085850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1520" name="TextBox 20"/>
          <p:cNvSpPr txBox="1">
            <a:spLocks noChangeArrowheads="1"/>
          </p:cNvSpPr>
          <p:nvPr/>
        </p:nvSpPr>
        <p:spPr bwMode="auto">
          <a:xfrm>
            <a:off x="2640013" y="3789363"/>
            <a:ext cx="360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1</a:t>
            </a:r>
          </a:p>
        </p:txBody>
      </p:sp>
      <p:sp>
        <p:nvSpPr>
          <p:cNvPr id="21521" name="TextBox 21"/>
          <p:cNvSpPr txBox="1">
            <a:spLocks noChangeArrowheads="1"/>
          </p:cNvSpPr>
          <p:nvPr/>
        </p:nvSpPr>
        <p:spPr bwMode="auto">
          <a:xfrm>
            <a:off x="3575051" y="2420939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2</a:t>
            </a:r>
          </a:p>
        </p:txBody>
      </p:sp>
      <p:sp>
        <p:nvSpPr>
          <p:cNvPr id="21522" name="TextBox 22"/>
          <p:cNvSpPr txBox="1">
            <a:spLocks noChangeArrowheads="1"/>
          </p:cNvSpPr>
          <p:nvPr/>
        </p:nvSpPr>
        <p:spPr bwMode="auto">
          <a:xfrm>
            <a:off x="6167438" y="1628775"/>
            <a:ext cx="360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3</a:t>
            </a:r>
          </a:p>
        </p:txBody>
      </p:sp>
      <p:sp>
        <p:nvSpPr>
          <p:cNvPr id="21523" name="TextBox 23"/>
          <p:cNvSpPr txBox="1">
            <a:spLocks noChangeArrowheads="1"/>
          </p:cNvSpPr>
          <p:nvPr/>
        </p:nvSpPr>
        <p:spPr bwMode="auto">
          <a:xfrm>
            <a:off x="4943476" y="4437064"/>
            <a:ext cx="352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5</a:t>
            </a:r>
          </a:p>
        </p:txBody>
      </p:sp>
      <p:sp>
        <p:nvSpPr>
          <p:cNvPr id="21524" name="TextBox 24"/>
          <p:cNvSpPr txBox="1">
            <a:spLocks noChangeArrowheads="1"/>
          </p:cNvSpPr>
          <p:nvPr/>
        </p:nvSpPr>
        <p:spPr bwMode="auto">
          <a:xfrm>
            <a:off x="3719513" y="4508500"/>
            <a:ext cx="360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91516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>
          <a:xfrm>
            <a:off x="838201" y="250373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Laboratory medicine: three phases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66989" y="1916114"/>
            <a:ext cx="2376487" cy="6492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Pre-analytical</a:t>
            </a:r>
          </a:p>
        </p:txBody>
      </p:sp>
      <p:sp>
        <p:nvSpPr>
          <p:cNvPr id="5" name="Rectangle 4"/>
          <p:cNvSpPr/>
          <p:nvPr/>
        </p:nvSpPr>
        <p:spPr>
          <a:xfrm>
            <a:off x="4943475" y="1916114"/>
            <a:ext cx="2376488" cy="649287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Analytical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9964" y="1916114"/>
            <a:ext cx="2376487" cy="649287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Post analytical</a:t>
            </a:r>
          </a:p>
        </p:txBody>
      </p:sp>
      <p:sp>
        <p:nvSpPr>
          <p:cNvPr id="7" name="Rectangle 6"/>
          <p:cNvSpPr/>
          <p:nvPr/>
        </p:nvSpPr>
        <p:spPr>
          <a:xfrm>
            <a:off x="2566989" y="2997201"/>
            <a:ext cx="2376487" cy="143986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Test selection</a:t>
            </a:r>
          </a:p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Specimen collection</a:t>
            </a:r>
          </a:p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Specimen transport</a:t>
            </a:r>
          </a:p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Specimen reception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566989" y="4941889"/>
            <a:ext cx="2376487" cy="93503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46-68% Lab errors*</a:t>
            </a:r>
          </a:p>
        </p:txBody>
      </p:sp>
      <p:sp>
        <p:nvSpPr>
          <p:cNvPr id="9" name="Rectangle 8"/>
          <p:cNvSpPr/>
          <p:nvPr/>
        </p:nvSpPr>
        <p:spPr>
          <a:xfrm>
            <a:off x="4943475" y="2997201"/>
            <a:ext cx="2376488" cy="1439863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Specimen processing</a:t>
            </a:r>
          </a:p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Analysis</a:t>
            </a:r>
          </a:p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Quality control</a:t>
            </a:r>
          </a:p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Result validation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19964" y="2997201"/>
            <a:ext cx="2376487" cy="1439863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Data into knowledge</a:t>
            </a:r>
          </a:p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Clinical reporting</a:t>
            </a:r>
          </a:p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Clinical liaison</a:t>
            </a:r>
          </a:p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Clinical follow-up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43475" y="4941889"/>
            <a:ext cx="2376488" cy="935037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&lt;10% Lab errors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19964" y="4941889"/>
            <a:ext cx="2376487" cy="935037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18-47% Lab errors*</a:t>
            </a:r>
          </a:p>
        </p:txBody>
      </p:sp>
      <p:cxnSp>
        <p:nvCxnSpPr>
          <p:cNvPr id="14" name="Straight Connector 13"/>
          <p:cNvCxnSpPr>
            <a:stCxn id="4" idx="2"/>
            <a:endCxn id="7" idx="0"/>
          </p:cNvCxnSpPr>
          <p:nvPr/>
        </p:nvCxnSpPr>
        <p:spPr>
          <a:xfrm>
            <a:off x="3756025" y="2565400"/>
            <a:ext cx="0" cy="431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2"/>
            <a:endCxn id="8" idx="0"/>
          </p:cNvCxnSpPr>
          <p:nvPr/>
        </p:nvCxnSpPr>
        <p:spPr>
          <a:xfrm>
            <a:off x="3756025" y="4437064"/>
            <a:ext cx="0" cy="504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2"/>
            <a:endCxn id="9" idx="0"/>
          </p:cNvCxnSpPr>
          <p:nvPr/>
        </p:nvCxnSpPr>
        <p:spPr>
          <a:xfrm>
            <a:off x="6132513" y="2565400"/>
            <a:ext cx="0" cy="431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2"/>
            <a:endCxn id="11" idx="0"/>
          </p:cNvCxnSpPr>
          <p:nvPr/>
        </p:nvCxnSpPr>
        <p:spPr>
          <a:xfrm>
            <a:off x="6132513" y="4437064"/>
            <a:ext cx="0" cy="504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566989" y="1700213"/>
            <a:ext cx="70580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2"/>
            <a:endCxn id="10" idx="0"/>
          </p:cNvCxnSpPr>
          <p:nvPr/>
        </p:nvCxnSpPr>
        <p:spPr>
          <a:xfrm>
            <a:off x="8509000" y="2565400"/>
            <a:ext cx="0" cy="431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0" idx="2"/>
            <a:endCxn id="12" idx="0"/>
          </p:cNvCxnSpPr>
          <p:nvPr/>
        </p:nvCxnSpPr>
        <p:spPr>
          <a:xfrm>
            <a:off x="8509000" y="4437064"/>
            <a:ext cx="0" cy="504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7" name="TextBox 29"/>
          <p:cNvSpPr txBox="1">
            <a:spLocks noChangeArrowheads="1"/>
          </p:cNvSpPr>
          <p:nvPr/>
        </p:nvSpPr>
        <p:spPr bwMode="auto">
          <a:xfrm>
            <a:off x="5951539" y="6381751"/>
            <a:ext cx="4084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1400" dirty="0"/>
              <a:t>* </a:t>
            </a:r>
            <a:r>
              <a:rPr lang="en-GB" sz="1400" dirty="0" err="1"/>
              <a:t>Plebani</a:t>
            </a:r>
            <a:r>
              <a:rPr lang="en-GB" sz="1400" dirty="0"/>
              <a:t> M. </a:t>
            </a:r>
            <a:r>
              <a:rPr lang="en-GB" sz="1400" i="1" dirty="0" err="1"/>
              <a:t>Clin</a:t>
            </a:r>
            <a:r>
              <a:rPr lang="en-GB" sz="1400" i="1" dirty="0"/>
              <a:t> </a:t>
            </a:r>
            <a:r>
              <a:rPr lang="en-GB" sz="1400" i="1" dirty="0" err="1"/>
              <a:t>Chem</a:t>
            </a:r>
            <a:r>
              <a:rPr lang="en-GB" sz="1400" i="1" dirty="0"/>
              <a:t> Lab Me</a:t>
            </a:r>
            <a:r>
              <a:rPr lang="en-GB" sz="1400" dirty="0"/>
              <a:t>d 2006; </a:t>
            </a:r>
            <a:r>
              <a:rPr lang="en-GB" sz="1400" b="1" dirty="0"/>
              <a:t>44</a:t>
            </a:r>
            <a:r>
              <a:rPr lang="en-GB" sz="1400" dirty="0"/>
              <a:t>: 750-9</a:t>
            </a:r>
          </a:p>
        </p:txBody>
      </p:sp>
    </p:spTree>
    <p:extLst>
      <p:ext uri="{BB962C8B-B14F-4D97-AF65-F5344CB8AC3E}">
        <p14:creationId xmlns:p14="http://schemas.microsoft.com/office/powerpoint/2010/main" val="198817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1123951"/>
            <a:ext cx="6119813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4"/>
          <p:cNvSpPr>
            <a:spLocks noGrp="1"/>
          </p:cNvSpPr>
          <p:nvPr>
            <p:ph type="title"/>
          </p:nvPr>
        </p:nvSpPr>
        <p:spPr>
          <a:xfrm>
            <a:off x="1944688" y="125413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Laboratory medicine: quality ladder</a:t>
            </a:r>
          </a:p>
        </p:txBody>
      </p:sp>
    </p:spTree>
    <p:extLst>
      <p:ext uri="{BB962C8B-B14F-4D97-AF65-F5344CB8AC3E}">
        <p14:creationId xmlns:p14="http://schemas.microsoft.com/office/powerpoint/2010/main" val="2111920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1123951"/>
            <a:ext cx="6119813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404101" y="5516563"/>
            <a:ext cx="2447925" cy="9144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Analytical quality</a:t>
            </a:r>
          </a:p>
        </p:txBody>
      </p:sp>
      <p:sp>
        <p:nvSpPr>
          <p:cNvPr id="14" name="Right Arrow 13"/>
          <p:cNvSpPr/>
          <p:nvPr/>
        </p:nvSpPr>
        <p:spPr>
          <a:xfrm rot="10800000">
            <a:off x="6311900" y="5732464"/>
            <a:ext cx="1092200" cy="484187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629" name="Title 14"/>
          <p:cNvSpPr>
            <a:spLocks noGrp="1"/>
          </p:cNvSpPr>
          <p:nvPr>
            <p:ph type="title"/>
          </p:nvPr>
        </p:nvSpPr>
        <p:spPr>
          <a:xfrm>
            <a:off x="1944688" y="125413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Laboratory medicine: quality ladder -1</a:t>
            </a:r>
          </a:p>
        </p:txBody>
      </p:sp>
    </p:spTree>
    <p:extLst>
      <p:ext uri="{BB962C8B-B14F-4D97-AF65-F5344CB8AC3E}">
        <p14:creationId xmlns:p14="http://schemas.microsoft.com/office/powerpoint/2010/main" val="3589420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Analytical quality: stages</a:t>
            </a:r>
          </a:p>
        </p:txBody>
      </p:sp>
      <p:sp>
        <p:nvSpPr>
          <p:cNvPr id="3" name="Oval 2"/>
          <p:cNvSpPr/>
          <p:nvPr/>
        </p:nvSpPr>
        <p:spPr>
          <a:xfrm>
            <a:off x="5232401" y="2997201"/>
            <a:ext cx="1706563" cy="1655763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Analytical</a:t>
            </a:r>
          </a:p>
        </p:txBody>
      </p:sp>
      <p:sp>
        <p:nvSpPr>
          <p:cNvPr id="6" name="Oval 5"/>
          <p:cNvSpPr/>
          <p:nvPr/>
        </p:nvSpPr>
        <p:spPr>
          <a:xfrm>
            <a:off x="4151314" y="1700214"/>
            <a:ext cx="3889375" cy="407828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4943476" y="1557338"/>
            <a:ext cx="2232025" cy="914400"/>
          </a:xfrm>
          <a:prstGeom prst="round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IQC</a:t>
            </a: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Internal quality control </a:t>
            </a: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Variability, imprecision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319963" y="3284538"/>
            <a:ext cx="2520950" cy="914400"/>
          </a:xfrm>
          <a:prstGeom prst="round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EQA</a:t>
            </a: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External quality assessment</a:t>
            </a: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Accuracy, trueness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351088" y="3357563"/>
            <a:ext cx="2520950" cy="914400"/>
          </a:xfrm>
          <a:prstGeom prst="round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Action limits</a:t>
            </a: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Determine acceptability of analytical data</a:t>
            </a:r>
          </a:p>
          <a:p>
            <a:pPr algn="ctr">
              <a:defRPr/>
            </a:pP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5016501" y="5157788"/>
            <a:ext cx="2232025" cy="9144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Analytical goals</a:t>
            </a: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Are assays fit for clinical purpose?</a:t>
            </a:r>
          </a:p>
          <a:p>
            <a:pPr algn="ctr"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701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Analytical quality: laboratory support</a:t>
            </a:r>
          </a:p>
        </p:txBody>
      </p:sp>
      <p:sp>
        <p:nvSpPr>
          <p:cNvPr id="3" name="Oval 2"/>
          <p:cNvSpPr/>
          <p:nvPr/>
        </p:nvSpPr>
        <p:spPr>
          <a:xfrm>
            <a:off x="5232401" y="2997201"/>
            <a:ext cx="1706563" cy="1655763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Analytical</a:t>
            </a:r>
          </a:p>
        </p:txBody>
      </p:sp>
      <p:sp>
        <p:nvSpPr>
          <p:cNvPr id="6" name="Oval 5"/>
          <p:cNvSpPr/>
          <p:nvPr/>
        </p:nvSpPr>
        <p:spPr>
          <a:xfrm>
            <a:off x="4151314" y="1700214"/>
            <a:ext cx="3889375" cy="407828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4943476" y="1557338"/>
            <a:ext cx="2232025" cy="914400"/>
          </a:xfrm>
          <a:prstGeom prst="round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IQC</a:t>
            </a: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Internal quality control </a:t>
            </a: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Variability, imprecision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319963" y="3284538"/>
            <a:ext cx="2520950" cy="914400"/>
          </a:xfrm>
          <a:prstGeom prst="round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EQA</a:t>
            </a: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External quality assessment</a:t>
            </a: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Accuracy, trueness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351088" y="3357563"/>
            <a:ext cx="2520950" cy="914400"/>
          </a:xfrm>
          <a:prstGeom prst="round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Action limits</a:t>
            </a: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Determine acceptability of analytical data</a:t>
            </a:r>
          </a:p>
          <a:p>
            <a:pPr algn="ctr">
              <a:defRPr/>
            </a:pP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5016501" y="5157788"/>
            <a:ext cx="2232025" cy="9144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Analytical goals</a:t>
            </a: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Are assays fit for clinical purpose?</a:t>
            </a:r>
          </a:p>
          <a:p>
            <a:pPr algn="ctr"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67663" y="1628775"/>
            <a:ext cx="1873250" cy="863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Daily 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monitoring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67663" y="4941888"/>
            <a:ext cx="1873250" cy="863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Formal 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review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79651" y="1628775"/>
            <a:ext cx="1871663" cy="863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Audit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51088" y="5013325"/>
            <a:ext cx="1873250" cy="863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Target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setting</a:t>
            </a:r>
          </a:p>
        </p:txBody>
      </p:sp>
    </p:spTree>
    <p:extLst>
      <p:ext uri="{BB962C8B-B14F-4D97-AF65-F5344CB8AC3E}">
        <p14:creationId xmlns:p14="http://schemas.microsoft.com/office/powerpoint/2010/main" val="905082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847850" y="274638"/>
            <a:ext cx="8496300" cy="1143000"/>
          </a:xfrm>
        </p:spPr>
        <p:txBody>
          <a:bodyPr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Analytical quality: what can go wrong?</a:t>
            </a:r>
          </a:p>
        </p:txBody>
      </p:sp>
      <p:sp>
        <p:nvSpPr>
          <p:cNvPr id="3" name="Oval 2"/>
          <p:cNvSpPr/>
          <p:nvPr/>
        </p:nvSpPr>
        <p:spPr>
          <a:xfrm>
            <a:off x="5232401" y="2997201"/>
            <a:ext cx="1706563" cy="1655763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Analytical</a:t>
            </a:r>
          </a:p>
        </p:txBody>
      </p:sp>
      <p:sp>
        <p:nvSpPr>
          <p:cNvPr id="6" name="Oval 5"/>
          <p:cNvSpPr/>
          <p:nvPr/>
        </p:nvSpPr>
        <p:spPr>
          <a:xfrm>
            <a:off x="4151314" y="1700214"/>
            <a:ext cx="3889375" cy="407828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4943476" y="1557338"/>
            <a:ext cx="2232025" cy="914400"/>
          </a:xfrm>
          <a:prstGeom prst="round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IQC</a:t>
            </a: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Internal quality control </a:t>
            </a: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Variability, imprecision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319963" y="3284538"/>
            <a:ext cx="2520950" cy="914400"/>
          </a:xfrm>
          <a:prstGeom prst="round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EQA</a:t>
            </a: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External quality assessment</a:t>
            </a: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Accuracy, trueness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351088" y="3357563"/>
            <a:ext cx="2520950" cy="914400"/>
          </a:xfrm>
          <a:prstGeom prst="round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Action limits</a:t>
            </a: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Determine acceptability of analytical data</a:t>
            </a:r>
          </a:p>
          <a:p>
            <a:pPr algn="ctr">
              <a:defRPr/>
            </a:pP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5016501" y="5157788"/>
            <a:ext cx="2232025" cy="914400"/>
          </a:xfrm>
          <a:prstGeom prst="round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Analytical goals</a:t>
            </a: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Are assays fit for clinical purpose?</a:t>
            </a:r>
          </a:p>
          <a:p>
            <a:pPr algn="ctr"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96226" y="1628775"/>
            <a:ext cx="2232025" cy="863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 can’t be repeated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96225" y="4941888"/>
            <a:ext cx="2160588" cy="863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Inaccurate 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3750" y="1628775"/>
            <a:ext cx="2160588" cy="863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Wrong decision.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Patient safety issue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35189" y="5013325"/>
            <a:ext cx="2160587" cy="863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Assay not fit for purpose</a:t>
            </a:r>
          </a:p>
        </p:txBody>
      </p:sp>
    </p:spTree>
    <p:extLst>
      <p:ext uri="{BB962C8B-B14F-4D97-AF65-F5344CB8AC3E}">
        <p14:creationId xmlns:p14="http://schemas.microsoft.com/office/powerpoint/2010/main" val="3508662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1123951"/>
            <a:ext cx="6119813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404101" y="5516563"/>
            <a:ext cx="2447925" cy="9144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Analytical quality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2351088" y="4437063"/>
            <a:ext cx="2449512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2. Pre-analytical quality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800600" y="4651376"/>
            <a:ext cx="977900" cy="4857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ight Arrow 13"/>
          <p:cNvSpPr/>
          <p:nvPr/>
        </p:nvSpPr>
        <p:spPr>
          <a:xfrm rot="10800000">
            <a:off x="6311900" y="5732464"/>
            <a:ext cx="1092200" cy="484187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799" name="Title 14"/>
          <p:cNvSpPr>
            <a:spLocks noGrp="1"/>
          </p:cNvSpPr>
          <p:nvPr>
            <p:ph type="title"/>
          </p:nvPr>
        </p:nvSpPr>
        <p:spPr>
          <a:xfrm>
            <a:off x="1944688" y="125413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Laboratory medicine: quality ladder - 2</a:t>
            </a:r>
          </a:p>
        </p:txBody>
      </p:sp>
    </p:spTree>
    <p:extLst>
      <p:ext uri="{BB962C8B-B14F-4D97-AF65-F5344CB8AC3E}">
        <p14:creationId xmlns:p14="http://schemas.microsoft.com/office/powerpoint/2010/main" val="1340228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Pre-analytical phase: stages</a:t>
            </a:r>
          </a:p>
        </p:txBody>
      </p:sp>
      <p:sp>
        <p:nvSpPr>
          <p:cNvPr id="3" name="Oval 2"/>
          <p:cNvSpPr/>
          <p:nvPr/>
        </p:nvSpPr>
        <p:spPr>
          <a:xfrm>
            <a:off x="5303838" y="3141663"/>
            <a:ext cx="1706562" cy="165576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Pre-analytical</a:t>
            </a:r>
          </a:p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phase</a:t>
            </a:r>
          </a:p>
        </p:txBody>
      </p:sp>
      <p:sp>
        <p:nvSpPr>
          <p:cNvPr id="4" name="Oval 3"/>
          <p:cNvSpPr/>
          <p:nvPr/>
        </p:nvSpPr>
        <p:spPr>
          <a:xfrm>
            <a:off x="4224339" y="2060576"/>
            <a:ext cx="3794125" cy="388937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5016501" y="1773238"/>
            <a:ext cx="2232025" cy="1008062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  <a:p>
            <a:pPr algn="ctr"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Test selection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Right test, right patient, answer clinical question. </a:t>
            </a: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Clear on request form</a:t>
            </a:r>
          </a:p>
          <a:p>
            <a:pPr algn="ctr">
              <a:defRPr/>
            </a:pP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7391400" y="3429000"/>
            <a:ext cx="2305050" cy="98583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Sample collection</a:t>
            </a: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Right sample, right time, right tube, right collection.</a:t>
            </a: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Clear on request form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943475" y="5157788"/>
            <a:ext cx="2305050" cy="1008062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Sample transport</a:t>
            </a: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Priority status, timing, temperature, special requirements</a:t>
            </a:r>
          </a:p>
          <a:p>
            <a:pPr algn="ctr"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82889" y="3500438"/>
            <a:ext cx="2160587" cy="1008062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Sample receipt</a:t>
            </a: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Booking, processing, schedule for analysis, storage, disposal</a:t>
            </a:r>
          </a:p>
          <a:p>
            <a:pPr algn="ctr"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25" name="TextBox 8"/>
          <p:cNvSpPr txBox="1">
            <a:spLocks noChangeArrowheads="1"/>
          </p:cNvSpPr>
          <p:nvPr/>
        </p:nvSpPr>
        <p:spPr bwMode="auto">
          <a:xfrm>
            <a:off x="2208214" y="6308725"/>
            <a:ext cx="7693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Steps before the sample reaches the lab: ‘pre-pre-analytical’: most errors</a:t>
            </a:r>
          </a:p>
        </p:txBody>
      </p:sp>
    </p:spTree>
    <p:extLst>
      <p:ext uri="{BB962C8B-B14F-4D97-AF65-F5344CB8AC3E}">
        <p14:creationId xmlns:p14="http://schemas.microsoft.com/office/powerpoint/2010/main" val="119830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Pre-analytical phase: laboratory support</a:t>
            </a:r>
          </a:p>
        </p:txBody>
      </p:sp>
      <p:sp>
        <p:nvSpPr>
          <p:cNvPr id="3" name="Oval 2"/>
          <p:cNvSpPr/>
          <p:nvPr/>
        </p:nvSpPr>
        <p:spPr>
          <a:xfrm>
            <a:off x="5303838" y="3141663"/>
            <a:ext cx="1706562" cy="165576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Pre-analytical</a:t>
            </a:r>
          </a:p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phase</a:t>
            </a:r>
          </a:p>
        </p:txBody>
      </p:sp>
      <p:sp>
        <p:nvSpPr>
          <p:cNvPr id="4" name="Oval 3"/>
          <p:cNvSpPr/>
          <p:nvPr/>
        </p:nvSpPr>
        <p:spPr>
          <a:xfrm>
            <a:off x="4224339" y="2060576"/>
            <a:ext cx="3794125" cy="388937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5016501" y="1773238"/>
            <a:ext cx="2232025" cy="1008062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  <a:p>
            <a:pPr algn="ctr"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Test selection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Right test, right patient, answer clinical question. </a:t>
            </a: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Clear on request form</a:t>
            </a:r>
          </a:p>
          <a:p>
            <a:pPr algn="ctr">
              <a:defRPr/>
            </a:pP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7391400" y="3429000"/>
            <a:ext cx="2305050" cy="98583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Sample collection</a:t>
            </a: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Right sample, right time, right tube, right collection.</a:t>
            </a: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Clear on request form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943475" y="5157788"/>
            <a:ext cx="2305050" cy="1008062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Sample transport</a:t>
            </a: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Priority status, timing, temperature, special requirements</a:t>
            </a:r>
          </a:p>
          <a:p>
            <a:pPr algn="ctr"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82889" y="3500438"/>
            <a:ext cx="2160587" cy="1008062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Sample receipt</a:t>
            </a: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Booking, processing, schedule for analysis, storage, disposal</a:t>
            </a:r>
          </a:p>
          <a:p>
            <a:pPr algn="ctr"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5189" y="1773238"/>
            <a:ext cx="2232025" cy="10080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Discussion with users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63751" y="5157788"/>
            <a:ext cx="2232025" cy="10080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Regular audit &amp; feedback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96226" y="1773238"/>
            <a:ext cx="2232025" cy="10080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Instructions and guidance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96226" y="5084763"/>
            <a:ext cx="2232025" cy="10080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Educational 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3835301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Outline of talk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quality in laboratory medicine?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quality ladder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does quality matter?</a:t>
            </a:r>
          </a:p>
        </p:txBody>
      </p:sp>
    </p:spTree>
    <p:extLst>
      <p:ext uri="{BB962C8B-B14F-4D97-AF65-F5344CB8AC3E}">
        <p14:creationId xmlns:p14="http://schemas.microsoft.com/office/powerpoint/2010/main" val="2739087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Pre-analytical phase: what can go wrong?</a:t>
            </a:r>
          </a:p>
        </p:txBody>
      </p:sp>
      <p:sp>
        <p:nvSpPr>
          <p:cNvPr id="3" name="Oval 2"/>
          <p:cNvSpPr/>
          <p:nvPr/>
        </p:nvSpPr>
        <p:spPr>
          <a:xfrm>
            <a:off x="5303838" y="3141663"/>
            <a:ext cx="1706562" cy="165576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Pre-analytical</a:t>
            </a:r>
          </a:p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phase</a:t>
            </a:r>
          </a:p>
        </p:txBody>
      </p:sp>
      <p:sp>
        <p:nvSpPr>
          <p:cNvPr id="4" name="Oval 3"/>
          <p:cNvSpPr/>
          <p:nvPr/>
        </p:nvSpPr>
        <p:spPr>
          <a:xfrm>
            <a:off x="4224339" y="2060576"/>
            <a:ext cx="3794125" cy="388937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5016501" y="1773238"/>
            <a:ext cx="2232025" cy="1008062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  <a:p>
            <a:pPr algn="ctr"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Test selection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Right test, right patient, answer clinical question. </a:t>
            </a: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Clear on request form</a:t>
            </a:r>
          </a:p>
          <a:p>
            <a:pPr algn="ctr">
              <a:defRPr/>
            </a:pP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7391400" y="3429000"/>
            <a:ext cx="2305050" cy="98583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Sample collection</a:t>
            </a: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Right sample, right time, right tube, right collection.</a:t>
            </a: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Clear on request form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943475" y="5157788"/>
            <a:ext cx="2305050" cy="1008062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Sample transport</a:t>
            </a: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Priority status, timing, temperature, special requirements</a:t>
            </a:r>
          </a:p>
          <a:p>
            <a:pPr algn="ctr"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82889" y="3500438"/>
            <a:ext cx="2160587" cy="1008062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Sample receipt</a:t>
            </a: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Booking, processing, schedule for analysis, storage, disposal</a:t>
            </a:r>
          </a:p>
          <a:p>
            <a:pPr algn="ctr"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5189" y="1773238"/>
            <a:ext cx="2232025" cy="10080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Wrong outcome. Patient safety issue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63751" y="5157788"/>
            <a:ext cx="2232025" cy="10080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Specimen compromised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96226" y="1773238"/>
            <a:ext cx="2232025" cy="10080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Inappropriate investigation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96226" y="5084763"/>
            <a:ext cx="2232025" cy="10080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Incorrect 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specimen</a:t>
            </a:r>
          </a:p>
        </p:txBody>
      </p:sp>
    </p:spTree>
    <p:extLst>
      <p:ext uri="{BB962C8B-B14F-4D97-AF65-F5344CB8AC3E}">
        <p14:creationId xmlns:p14="http://schemas.microsoft.com/office/powerpoint/2010/main" val="1201019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1123951"/>
            <a:ext cx="6119813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391401" y="3387725"/>
            <a:ext cx="2449513" cy="9144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3. Post-analytical quality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7404101" y="5516563"/>
            <a:ext cx="2447925" cy="9144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Analytical quality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2351088" y="4437063"/>
            <a:ext cx="2449512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2. Pre-analytical quality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800600" y="4651376"/>
            <a:ext cx="977900" cy="4857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10800000">
            <a:off x="6311900" y="3602039"/>
            <a:ext cx="1092200" cy="484187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ight Arrow 13"/>
          <p:cNvSpPr/>
          <p:nvPr/>
        </p:nvSpPr>
        <p:spPr>
          <a:xfrm rot="10800000">
            <a:off x="6311900" y="5732464"/>
            <a:ext cx="1092200" cy="484187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0969" name="Title 14"/>
          <p:cNvSpPr>
            <a:spLocks noGrp="1"/>
          </p:cNvSpPr>
          <p:nvPr>
            <p:ph type="title"/>
          </p:nvPr>
        </p:nvSpPr>
        <p:spPr>
          <a:xfrm>
            <a:off x="1944688" y="125413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Laboratory medicine: quality ladder - 3</a:t>
            </a:r>
          </a:p>
        </p:txBody>
      </p:sp>
    </p:spTree>
    <p:extLst>
      <p:ext uri="{BB962C8B-B14F-4D97-AF65-F5344CB8AC3E}">
        <p14:creationId xmlns:p14="http://schemas.microsoft.com/office/powerpoint/2010/main" val="2967041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Post-analytical phase: stages</a:t>
            </a:r>
          </a:p>
        </p:txBody>
      </p:sp>
      <p:sp>
        <p:nvSpPr>
          <p:cNvPr id="3" name="Oval 2"/>
          <p:cNvSpPr/>
          <p:nvPr/>
        </p:nvSpPr>
        <p:spPr>
          <a:xfrm>
            <a:off x="5303838" y="3141663"/>
            <a:ext cx="1706562" cy="1655762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Post-analytical</a:t>
            </a:r>
          </a:p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phase</a:t>
            </a:r>
          </a:p>
        </p:txBody>
      </p:sp>
      <p:sp>
        <p:nvSpPr>
          <p:cNvPr id="4" name="Oval 3"/>
          <p:cNvSpPr/>
          <p:nvPr/>
        </p:nvSpPr>
        <p:spPr>
          <a:xfrm>
            <a:off x="4224339" y="2060576"/>
            <a:ext cx="3794125" cy="388937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3575051" y="1844676"/>
            <a:ext cx="2232025" cy="1008063"/>
          </a:xfrm>
          <a:prstGeom prst="round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  <a:p>
            <a:pPr algn="ctr"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Follow-up</a:t>
            </a: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Treatment, further tests, referral, discharge</a:t>
            </a:r>
          </a:p>
          <a:p>
            <a:pPr algn="ctr">
              <a:defRPr/>
            </a:pP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7391400" y="3429000"/>
            <a:ext cx="2305050" cy="985838"/>
          </a:xfrm>
          <a:prstGeom prst="round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Reporting</a:t>
            </a: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Auto / manual report with comments as appropriate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527800" y="5157788"/>
            <a:ext cx="2305050" cy="1008062"/>
          </a:xfrm>
          <a:prstGeom prst="round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Critical values</a:t>
            </a: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Proactive reporting  outside agreed limits</a:t>
            </a:r>
          </a:p>
          <a:p>
            <a:pPr algn="ctr"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82889" y="3500438"/>
            <a:ext cx="2160587" cy="1008062"/>
          </a:xfrm>
          <a:prstGeom prst="round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GB" sz="14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93" name="TextBox 8"/>
          <p:cNvSpPr txBox="1">
            <a:spLocks noChangeArrowheads="1"/>
          </p:cNvSpPr>
          <p:nvPr/>
        </p:nvSpPr>
        <p:spPr bwMode="auto">
          <a:xfrm>
            <a:off x="2208213" y="6308725"/>
            <a:ext cx="7353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Steps after the report leaves the lab: ‘post-post-analytical’: most errors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600826" y="1844676"/>
            <a:ext cx="2232025" cy="1008063"/>
          </a:xfrm>
          <a:prstGeom prst="round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  <a:p>
            <a:pPr algn="ctr"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Test validation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Meets reporting criteria</a:t>
            </a:r>
          </a:p>
          <a:p>
            <a:pPr algn="ctr">
              <a:defRPr/>
            </a:pP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3575051" y="5157788"/>
            <a:ext cx="2232025" cy="1008062"/>
          </a:xfrm>
          <a:prstGeom prst="round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  <a:p>
            <a:pPr algn="ctr"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Interpretation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Reference intervals </a:t>
            </a: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Link to clinical question </a:t>
            </a:r>
          </a:p>
          <a:p>
            <a:pPr algn="ctr">
              <a:defRPr/>
            </a:pP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893367" y="3569434"/>
            <a:ext cx="208582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receipt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accessed within 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 time frame</a:t>
            </a:r>
          </a:p>
        </p:txBody>
      </p:sp>
    </p:spTree>
    <p:extLst>
      <p:ext uri="{BB962C8B-B14F-4D97-AF65-F5344CB8AC3E}">
        <p14:creationId xmlns:p14="http://schemas.microsoft.com/office/powerpoint/2010/main" val="1573107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Post-analytical phase: laboratory support</a:t>
            </a:r>
          </a:p>
        </p:txBody>
      </p:sp>
      <p:sp>
        <p:nvSpPr>
          <p:cNvPr id="3" name="Oval 2"/>
          <p:cNvSpPr/>
          <p:nvPr/>
        </p:nvSpPr>
        <p:spPr>
          <a:xfrm>
            <a:off x="5303838" y="3141663"/>
            <a:ext cx="1706562" cy="1655762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Post-analytical</a:t>
            </a:r>
          </a:p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phase</a:t>
            </a:r>
          </a:p>
        </p:txBody>
      </p:sp>
      <p:sp>
        <p:nvSpPr>
          <p:cNvPr id="4" name="Oval 3"/>
          <p:cNvSpPr/>
          <p:nvPr/>
        </p:nvSpPr>
        <p:spPr>
          <a:xfrm>
            <a:off x="4224339" y="2060576"/>
            <a:ext cx="3794125" cy="388937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3575051" y="1844676"/>
            <a:ext cx="2232025" cy="1008063"/>
          </a:xfrm>
          <a:prstGeom prst="round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  <a:p>
            <a:pPr algn="ctr"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Follow-up</a:t>
            </a: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Treatment, further tests, referral, discharge</a:t>
            </a:r>
          </a:p>
          <a:p>
            <a:pPr algn="ctr">
              <a:defRPr/>
            </a:pP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7391400" y="3429000"/>
            <a:ext cx="2305050" cy="985838"/>
          </a:xfrm>
          <a:prstGeom prst="round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Reporting</a:t>
            </a: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Auto / manual report with comments as appropriate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527800" y="5157788"/>
            <a:ext cx="2305050" cy="1008062"/>
          </a:xfrm>
          <a:prstGeom prst="round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Critical values</a:t>
            </a: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Proactive reporting  outside agreed limits</a:t>
            </a:r>
          </a:p>
          <a:p>
            <a:pPr algn="ctr"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82889" y="3500438"/>
            <a:ext cx="2160587" cy="1008062"/>
          </a:xfrm>
          <a:prstGeom prst="round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Report receipt</a:t>
            </a: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Report accessed within appropriate time frame</a:t>
            </a:r>
          </a:p>
          <a:p>
            <a:pPr algn="ctr"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7" name="TextBox 8"/>
          <p:cNvSpPr txBox="1">
            <a:spLocks noChangeArrowheads="1"/>
          </p:cNvSpPr>
          <p:nvPr/>
        </p:nvSpPr>
        <p:spPr bwMode="auto">
          <a:xfrm>
            <a:off x="2208213" y="6308725"/>
            <a:ext cx="7353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Steps after the report leaves the lab: ‘post-post-analytical’: most errors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600826" y="1844676"/>
            <a:ext cx="2232025" cy="1008063"/>
          </a:xfrm>
          <a:prstGeom prst="round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  <a:p>
            <a:pPr algn="ctr"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Test validation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Meets reporting criteria</a:t>
            </a:r>
          </a:p>
          <a:p>
            <a:pPr algn="ctr">
              <a:defRPr/>
            </a:pP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3575051" y="5157788"/>
            <a:ext cx="2232025" cy="1008062"/>
          </a:xfrm>
          <a:prstGeom prst="round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  <a:p>
            <a:pPr algn="ctr"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Interpretation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Reference intervals. Link to clinical question </a:t>
            </a:r>
          </a:p>
          <a:p>
            <a:pPr algn="ctr">
              <a:defRPr/>
            </a:pP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774826" y="2133600"/>
            <a:ext cx="1584325" cy="11509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Clinical 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audit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74826" y="4724401"/>
            <a:ext cx="1584325" cy="11525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Educational support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975726" y="2060576"/>
            <a:ext cx="1584325" cy="11525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Discussion with users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975726" y="4581525"/>
            <a:ext cx="1584325" cy="11509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Guidance and advice</a:t>
            </a:r>
          </a:p>
        </p:txBody>
      </p:sp>
    </p:spTree>
    <p:extLst>
      <p:ext uri="{BB962C8B-B14F-4D97-AF65-F5344CB8AC3E}">
        <p14:creationId xmlns:p14="http://schemas.microsoft.com/office/powerpoint/2010/main" val="3011907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2"/>
          <p:cNvSpPr>
            <a:spLocks noGrp="1"/>
          </p:cNvSpPr>
          <p:nvPr>
            <p:ph type="title"/>
          </p:nvPr>
        </p:nvSpPr>
        <p:spPr>
          <a:xfrm>
            <a:off x="1872456" y="270669"/>
            <a:ext cx="8569325" cy="1143000"/>
          </a:xfrm>
        </p:spPr>
        <p:txBody>
          <a:bodyPr/>
          <a:lstStyle/>
          <a:p>
            <a:pPr eaLnBrk="1" hangingPunct="1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Post-analytical phase: what can go wrong?</a:t>
            </a:r>
          </a:p>
        </p:txBody>
      </p:sp>
      <p:sp>
        <p:nvSpPr>
          <p:cNvPr id="3" name="Oval 2"/>
          <p:cNvSpPr/>
          <p:nvPr/>
        </p:nvSpPr>
        <p:spPr>
          <a:xfrm>
            <a:off x="5303838" y="3141663"/>
            <a:ext cx="1706562" cy="1655762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Post-analytical</a:t>
            </a:r>
          </a:p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phase</a:t>
            </a:r>
          </a:p>
        </p:txBody>
      </p:sp>
      <p:sp>
        <p:nvSpPr>
          <p:cNvPr id="4" name="Oval 3"/>
          <p:cNvSpPr/>
          <p:nvPr/>
        </p:nvSpPr>
        <p:spPr>
          <a:xfrm>
            <a:off x="4224339" y="2060576"/>
            <a:ext cx="3794125" cy="388937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3575051" y="1844676"/>
            <a:ext cx="2232025" cy="1008063"/>
          </a:xfrm>
          <a:prstGeom prst="round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  <a:p>
            <a:pPr algn="ctr"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Follow-up</a:t>
            </a: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Treatment, further tests, referral, discharge</a:t>
            </a:r>
          </a:p>
          <a:p>
            <a:pPr algn="ctr">
              <a:defRPr/>
            </a:pP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7391400" y="3429000"/>
            <a:ext cx="2305050" cy="985838"/>
          </a:xfrm>
          <a:prstGeom prst="round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Reporting</a:t>
            </a: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Auto / manual report with comments as appropriate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527800" y="5157788"/>
            <a:ext cx="2305050" cy="1008062"/>
          </a:xfrm>
          <a:prstGeom prst="round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Critical values</a:t>
            </a: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Proactive reporting  outside agreed limits</a:t>
            </a:r>
          </a:p>
          <a:p>
            <a:pPr algn="ctr"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82889" y="3500438"/>
            <a:ext cx="2160587" cy="1008062"/>
          </a:xfrm>
          <a:prstGeom prst="round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Report receipt</a:t>
            </a: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Report accessed within  appropriate time frame</a:t>
            </a:r>
          </a:p>
          <a:p>
            <a:pPr algn="ctr"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41" name="TextBox 8"/>
          <p:cNvSpPr txBox="1">
            <a:spLocks noChangeArrowheads="1"/>
          </p:cNvSpPr>
          <p:nvPr/>
        </p:nvSpPr>
        <p:spPr bwMode="auto">
          <a:xfrm>
            <a:off x="2208213" y="6308725"/>
            <a:ext cx="7353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Steps after the report leaves the lab: ‘post-post-analytical’: most errors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600826" y="1844676"/>
            <a:ext cx="2232025" cy="1008063"/>
          </a:xfrm>
          <a:prstGeom prst="round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  <a:p>
            <a:pPr algn="ctr"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Test validation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Meets reporting criteria</a:t>
            </a:r>
          </a:p>
          <a:p>
            <a:pPr algn="ctr">
              <a:defRPr/>
            </a:pP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3575051" y="5157788"/>
            <a:ext cx="2232025" cy="1008062"/>
          </a:xfrm>
          <a:prstGeom prst="round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  <a:p>
            <a:pPr algn="ctr"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Interpretation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Reference intervals. Link to clinical question </a:t>
            </a:r>
          </a:p>
          <a:p>
            <a:pPr algn="ctr">
              <a:defRPr/>
            </a:pP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774826" y="2133600"/>
            <a:ext cx="1584325" cy="11509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Wrong action. Patient safety issue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74826" y="4724401"/>
            <a:ext cx="1584325" cy="11525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Incorrect interpretation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975726" y="2060576"/>
            <a:ext cx="1584325" cy="11525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Invalid 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975726" y="4581525"/>
            <a:ext cx="1584325" cy="11509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Vital result overlooked</a:t>
            </a:r>
          </a:p>
        </p:txBody>
      </p:sp>
    </p:spTree>
    <p:extLst>
      <p:ext uri="{BB962C8B-B14F-4D97-AF65-F5344CB8AC3E}">
        <p14:creationId xmlns:p14="http://schemas.microsoft.com/office/powerpoint/2010/main" val="2165293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1123951"/>
            <a:ext cx="6119813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391401" y="3387725"/>
            <a:ext cx="2449513" cy="9144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3. Post-analytical quality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7404101" y="5516563"/>
            <a:ext cx="2447925" cy="9144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Analytical quality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2351088" y="2473325"/>
            <a:ext cx="2449512" cy="9144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4. Quality management / </a:t>
            </a:r>
          </a:p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lab accreditation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351088" y="4437063"/>
            <a:ext cx="2449512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2. Pre-analytical quality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800600" y="2687639"/>
            <a:ext cx="977900" cy="48418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4800600" y="4651376"/>
            <a:ext cx="977900" cy="4857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10800000">
            <a:off x="6311900" y="3602039"/>
            <a:ext cx="1092200" cy="484187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ight Arrow 13"/>
          <p:cNvSpPr/>
          <p:nvPr/>
        </p:nvSpPr>
        <p:spPr>
          <a:xfrm rot="10800000">
            <a:off x="6311900" y="5732464"/>
            <a:ext cx="1092200" cy="484187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8139" name="Title 14"/>
          <p:cNvSpPr>
            <a:spLocks noGrp="1"/>
          </p:cNvSpPr>
          <p:nvPr>
            <p:ph type="title"/>
          </p:nvPr>
        </p:nvSpPr>
        <p:spPr>
          <a:xfrm>
            <a:off x="1944688" y="125413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Laboratory medicine: quality ladder - 4</a:t>
            </a:r>
          </a:p>
        </p:txBody>
      </p:sp>
    </p:spTree>
    <p:extLst>
      <p:ext uri="{BB962C8B-B14F-4D97-AF65-F5344CB8AC3E}">
        <p14:creationId xmlns:p14="http://schemas.microsoft.com/office/powerpoint/2010/main" val="3346052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2"/>
          <p:cNvSpPr>
            <a:spLocks noGrp="1"/>
          </p:cNvSpPr>
          <p:nvPr>
            <p:ph type="title"/>
          </p:nvPr>
        </p:nvSpPr>
        <p:spPr>
          <a:xfrm>
            <a:off x="838201" y="267833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Laboratory medicine: tying the TTP together</a:t>
            </a:r>
          </a:p>
        </p:txBody>
      </p:sp>
      <p:sp>
        <p:nvSpPr>
          <p:cNvPr id="4" name="Oval 3"/>
          <p:cNvSpPr/>
          <p:nvPr/>
        </p:nvSpPr>
        <p:spPr>
          <a:xfrm>
            <a:off x="6096001" y="2133601"/>
            <a:ext cx="3313113" cy="3167063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208213" y="4581525"/>
            <a:ext cx="1223962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Patient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4224338" y="1844675"/>
            <a:ext cx="1511300" cy="914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Need for laboratory medicine</a:t>
            </a:r>
          </a:p>
        </p:txBody>
      </p:sp>
      <p:sp>
        <p:nvSpPr>
          <p:cNvPr id="7" name="Oval 6"/>
          <p:cNvSpPr/>
          <p:nvPr/>
        </p:nvSpPr>
        <p:spPr>
          <a:xfrm>
            <a:off x="6816726" y="1412876"/>
            <a:ext cx="1706563" cy="16557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Pre-analytical</a:t>
            </a:r>
          </a:p>
        </p:txBody>
      </p:sp>
      <p:sp>
        <p:nvSpPr>
          <p:cNvPr id="10" name="Oval 9"/>
          <p:cNvSpPr/>
          <p:nvPr/>
        </p:nvSpPr>
        <p:spPr>
          <a:xfrm>
            <a:off x="8472488" y="3357563"/>
            <a:ext cx="1706562" cy="1655762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Analytical</a:t>
            </a:r>
          </a:p>
        </p:txBody>
      </p:sp>
      <p:sp>
        <p:nvSpPr>
          <p:cNvPr id="11" name="Oval 10"/>
          <p:cNvSpPr/>
          <p:nvPr/>
        </p:nvSpPr>
        <p:spPr>
          <a:xfrm>
            <a:off x="5808663" y="4005263"/>
            <a:ext cx="1706562" cy="1655762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Post-analytical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03613" y="3284538"/>
            <a:ext cx="1223962" cy="91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Doctor</a:t>
            </a:r>
          </a:p>
        </p:txBody>
      </p:sp>
      <p:sp>
        <p:nvSpPr>
          <p:cNvPr id="49162" name="TextBox 12"/>
          <p:cNvSpPr txBox="1">
            <a:spLocks noChangeArrowheads="1"/>
          </p:cNvSpPr>
          <p:nvPr/>
        </p:nvSpPr>
        <p:spPr bwMode="auto">
          <a:xfrm>
            <a:off x="7032625" y="3213101"/>
            <a:ext cx="1479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dirty="0"/>
              <a:t>4 Laboratory</a:t>
            </a:r>
          </a:p>
          <a:p>
            <a:pPr algn="ctr" eaLnBrk="1" hangingPunct="1"/>
            <a:r>
              <a:rPr lang="en-GB" dirty="0"/>
              <a:t>medicine </a:t>
            </a:r>
          </a:p>
          <a:p>
            <a:pPr algn="ctr" eaLnBrk="1" hangingPunct="1"/>
            <a:r>
              <a:rPr lang="en-GB" dirty="0"/>
              <a:t>phases</a:t>
            </a:r>
          </a:p>
        </p:txBody>
      </p:sp>
      <p:sp>
        <p:nvSpPr>
          <p:cNvPr id="14" name="Curved Left Arrow 13"/>
          <p:cNvSpPr/>
          <p:nvPr/>
        </p:nvSpPr>
        <p:spPr>
          <a:xfrm rot="13112943">
            <a:off x="2532063" y="3376613"/>
            <a:ext cx="495300" cy="1085850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Curved Left Arrow 14"/>
          <p:cNvSpPr/>
          <p:nvPr/>
        </p:nvSpPr>
        <p:spPr>
          <a:xfrm rot="13112943">
            <a:off x="3427413" y="1952625"/>
            <a:ext cx="495300" cy="1085850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Curved Left Arrow 17"/>
          <p:cNvSpPr/>
          <p:nvPr/>
        </p:nvSpPr>
        <p:spPr>
          <a:xfrm rot="2197124">
            <a:off x="3706813" y="4260850"/>
            <a:ext cx="495300" cy="1085850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Curved Left Arrow 18"/>
          <p:cNvSpPr/>
          <p:nvPr/>
        </p:nvSpPr>
        <p:spPr>
          <a:xfrm rot="6521166">
            <a:off x="4787901" y="4030663"/>
            <a:ext cx="495300" cy="1343025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Curved Left Arrow 19"/>
          <p:cNvSpPr/>
          <p:nvPr/>
        </p:nvSpPr>
        <p:spPr>
          <a:xfrm rot="15444711">
            <a:off x="6084888" y="1108075"/>
            <a:ext cx="495300" cy="1085850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49168" name="TextBox 20"/>
          <p:cNvSpPr txBox="1">
            <a:spLocks noChangeArrowheads="1"/>
          </p:cNvSpPr>
          <p:nvPr/>
        </p:nvSpPr>
        <p:spPr bwMode="auto">
          <a:xfrm>
            <a:off x="2640013" y="3789363"/>
            <a:ext cx="360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1</a:t>
            </a:r>
          </a:p>
        </p:txBody>
      </p:sp>
      <p:sp>
        <p:nvSpPr>
          <p:cNvPr id="49169" name="TextBox 21"/>
          <p:cNvSpPr txBox="1">
            <a:spLocks noChangeArrowheads="1"/>
          </p:cNvSpPr>
          <p:nvPr/>
        </p:nvSpPr>
        <p:spPr bwMode="auto">
          <a:xfrm>
            <a:off x="3575051" y="2420939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2</a:t>
            </a:r>
          </a:p>
        </p:txBody>
      </p:sp>
      <p:sp>
        <p:nvSpPr>
          <p:cNvPr id="49170" name="TextBox 22"/>
          <p:cNvSpPr txBox="1">
            <a:spLocks noChangeArrowheads="1"/>
          </p:cNvSpPr>
          <p:nvPr/>
        </p:nvSpPr>
        <p:spPr bwMode="auto">
          <a:xfrm>
            <a:off x="6167438" y="1628775"/>
            <a:ext cx="360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3</a:t>
            </a:r>
          </a:p>
        </p:txBody>
      </p:sp>
      <p:sp>
        <p:nvSpPr>
          <p:cNvPr id="49171" name="TextBox 23"/>
          <p:cNvSpPr txBox="1">
            <a:spLocks noChangeArrowheads="1"/>
          </p:cNvSpPr>
          <p:nvPr/>
        </p:nvSpPr>
        <p:spPr bwMode="auto">
          <a:xfrm>
            <a:off x="4943476" y="4437064"/>
            <a:ext cx="352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5</a:t>
            </a:r>
          </a:p>
        </p:txBody>
      </p:sp>
      <p:sp>
        <p:nvSpPr>
          <p:cNvPr id="49172" name="TextBox 24"/>
          <p:cNvSpPr txBox="1">
            <a:spLocks noChangeArrowheads="1"/>
          </p:cNvSpPr>
          <p:nvPr/>
        </p:nvSpPr>
        <p:spPr bwMode="auto">
          <a:xfrm>
            <a:off x="3719513" y="4508500"/>
            <a:ext cx="360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6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63751" y="1341439"/>
            <a:ext cx="8208963" cy="4751387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9174" name="TextBox 26"/>
          <p:cNvSpPr txBox="1">
            <a:spLocks noChangeArrowheads="1"/>
          </p:cNvSpPr>
          <p:nvPr/>
        </p:nvSpPr>
        <p:spPr bwMode="auto">
          <a:xfrm>
            <a:off x="3575051" y="5661025"/>
            <a:ext cx="5339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b="1" dirty="0">
                <a:solidFill>
                  <a:srgbClr val="7030A0"/>
                </a:solidFill>
              </a:rPr>
              <a:t>Quality management  / laboratory accreditation</a:t>
            </a:r>
          </a:p>
        </p:txBody>
      </p:sp>
    </p:spTree>
    <p:extLst>
      <p:ext uri="{BB962C8B-B14F-4D97-AF65-F5344CB8AC3E}">
        <p14:creationId xmlns:p14="http://schemas.microsoft.com/office/powerpoint/2010/main" val="3767323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1123951"/>
            <a:ext cx="6119813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391401" y="3387725"/>
            <a:ext cx="2449513" cy="9144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3. Post-analytical quality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7404101" y="5516563"/>
            <a:ext cx="2447925" cy="9144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Analytical quality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2351088" y="2473325"/>
            <a:ext cx="2449512" cy="9144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4. Quality management / </a:t>
            </a:r>
          </a:p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lab accreditation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351088" y="4437063"/>
            <a:ext cx="2449512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2. Pre-analytical quality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800600" y="2687639"/>
            <a:ext cx="977900" cy="48418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4800600" y="4651376"/>
            <a:ext cx="977900" cy="4857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10800000">
            <a:off x="6311900" y="3602039"/>
            <a:ext cx="1092200" cy="484187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ight Arrow 13"/>
          <p:cNvSpPr/>
          <p:nvPr/>
        </p:nvSpPr>
        <p:spPr>
          <a:xfrm rot="10800000">
            <a:off x="6311900" y="5732464"/>
            <a:ext cx="1092200" cy="484187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8139" name="Title 14"/>
          <p:cNvSpPr>
            <a:spLocks noGrp="1"/>
          </p:cNvSpPr>
          <p:nvPr>
            <p:ph type="title"/>
          </p:nvPr>
        </p:nvSpPr>
        <p:spPr>
          <a:xfrm>
            <a:off x="1415143" y="125413"/>
            <a:ext cx="9241971" cy="1143000"/>
          </a:xfrm>
        </p:spPr>
        <p:txBody>
          <a:bodyPr/>
          <a:lstStyle/>
          <a:p>
            <a:pPr algn="ctr" eaLnBrk="1" hangingPunct="1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Where is your laboratory on the: quality ladder?</a:t>
            </a:r>
          </a:p>
        </p:txBody>
      </p:sp>
      <p:pic>
        <p:nvPicPr>
          <p:cNvPr id="2050" name="Picture 2" descr="http://www.clker.com/cliparts/X/T/9/x/b/t/question-mark-blu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06" y="4894263"/>
            <a:ext cx="1532618" cy="153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clker.com/cliparts/X/T/9/x/b/t/question-mark-blu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104" y="1397114"/>
            <a:ext cx="1532618" cy="153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8728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476251"/>
            <a:ext cx="8639175" cy="1895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74825" y="4365626"/>
            <a:ext cx="8642350" cy="20161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Developing quality competence in the medical laboratory (DQCML): outline</a:t>
            </a:r>
          </a:p>
        </p:txBody>
      </p:sp>
      <p:sp>
        <p:nvSpPr>
          <p:cNvPr id="7" name="Rectangle 6"/>
          <p:cNvSpPr/>
          <p:nvPr/>
        </p:nvSpPr>
        <p:spPr>
          <a:xfrm>
            <a:off x="1774825" y="2781301"/>
            <a:ext cx="8642350" cy="11525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Education &amp; Management Division (EMD)</a:t>
            </a:r>
          </a:p>
        </p:txBody>
      </p:sp>
    </p:spTree>
    <p:extLst>
      <p:ext uri="{BB962C8B-B14F-4D97-AF65-F5344CB8AC3E}">
        <p14:creationId xmlns:p14="http://schemas.microsoft.com/office/powerpoint/2010/main" val="2080722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424113" y="5876925"/>
            <a:ext cx="3382962" cy="3381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Internal quality control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424113" y="5300664"/>
            <a:ext cx="3382962" cy="339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External quality assessment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424113" y="4724401"/>
            <a:ext cx="3384550" cy="339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Local liaison 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424113" y="4149725"/>
            <a:ext cx="3382962" cy="3381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International liaison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424113" y="3573464"/>
            <a:ext cx="3382962" cy="338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Accreditation preparation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424113" y="2997200"/>
            <a:ext cx="3382962" cy="3381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Quality management system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424114" y="1484314"/>
            <a:ext cx="1584325" cy="13239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GB" sz="1600" dirty="0"/>
          </a:p>
          <a:p>
            <a:pPr algn="ctr"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Accreditation</a:t>
            </a:r>
          </a:p>
          <a:p>
            <a:pPr algn="ctr"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individual lab</a:t>
            </a:r>
          </a:p>
          <a:p>
            <a:pPr algn="ctr"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</a:p>
          <a:p>
            <a:pPr algn="ctr">
              <a:defRPr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Laboratory medicine: the quality ladder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2135188" y="2133600"/>
            <a:ext cx="0" cy="38877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20" idx="1"/>
          </p:cNvCxnSpPr>
          <p:nvPr/>
        </p:nvCxnSpPr>
        <p:spPr>
          <a:xfrm>
            <a:off x="2135189" y="2133600"/>
            <a:ext cx="288925" cy="12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135189" y="3141663"/>
            <a:ext cx="288925" cy="12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135189" y="6021389"/>
            <a:ext cx="288925" cy="142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135189" y="5445125"/>
            <a:ext cx="288925" cy="142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135189" y="4868864"/>
            <a:ext cx="288925" cy="142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135189" y="4292600"/>
            <a:ext cx="288925" cy="142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135189" y="3716339"/>
            <a:ext cx="288925" cy="142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87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Definition of quality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Dictionary:</a:t>
            </a:r>
          </a:p>
          <a:p>
            <a:pPr lvl="1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‘Degree or grade of excellence’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International Standards Organisation (ISO 9000)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‘Degree to which a set of inherent characteristics fulfils requirements’</a:t>
            </a:r>
          </a:p>
          <a:p>
            <a:pPr marL="457200" lvl="1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scherprogression.com/wp-content/uploads/2011/08/Quality-PD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102" y="4101874"/>
            <a:ext cx="2756126" cy="275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873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424113" y="5876925"/>
            <a:ext cx="3382962" cy="3381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Internal quality control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424113" y="5300664"/>
            <a:ext cx="3382962" cy="339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External quality assessment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424113" y="4724401"/>
            <a:ext cx="3384550" cy="339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Local liaison 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424113" y="4149725"/>
            <a:ext cx="3382962" cy="3381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International liaison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424113" y="3573464"/>
            <a:ext cx="3382962" cy="338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Accreditation preparation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424113" y="2997200"/>
            <a:ext cx="3382962" cy="3381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Quality management system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424114" y="1484314"/>
            <a:ext cx="1584325" cy="13239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GB" sz="1600" dirty="0"/>
          </a:p>
          <a:p>
            <a:pPr algn="ctr"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Accreditation</a:t>
            </a:r>
          </a:p>
          <a:p>
            <a:pPr algn="ctr"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individual lab</a:t>
            </a:r>
          </a:p>
          <a:p>
            <a:pPr algn="ctr"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</a:p>
          <a:p>
            <a:pPr algn="ctr">
              <a:defRPr/>
            </a:pPr>
            <a:endParaRPr lang="en-GB" sz="1600" dirty="0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440238" y="1484314"/>
            <a:ext cx="1943100" cy="5857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Rest of world</a:t>
            </a:r>
          </a:p>
          <a:p>
            <a:pPr algn="ctr"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ISO 15189</a:t>
            </a:r>
          </a:p>
        </p:txBody>
      </p:sp>
      <p:sp>
        <p:nvSpPr>
          <p:cNvPr id="18442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DQCML: the full programme</a:t>
            </a:r>
          </a:p>
        </p:txBody>
      </p:sp>
      <p:sp>
        <p:nvSpPr>
          <p:cNvPr id="41" name="Rectangle 40"/>
          <p:cNvSpPr/>
          <p:nvPr/>
        </p:nvSpPr>
        <p:spPr>
          <a:xfrm rot="16200000">
            <a:off x="4656138" y="4437063"/>
            <a:ext cx="3240088" cy="3603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Visiting lecturer programme </a:t>
            </a:r>
          </a:p>
        </p:txBody>
      </p:sp>
      <p:sp>
        <p:nvSpPr>
          <p:cNvPr id="42" name="Rectangle 41"/>
          <p:cNvSpPr/>
          <p:nvPr/>
        </p:nvSpPr>
        <p:spPr>
          <a:xfrm rot="16200000">
            <a:off x="5303838" y="4437063"/>
            <a:ext cx="3240088" cy="360363"/>
          </a:xfrm>
          <a:prstGeom prst="rect">
            <a:avLst/>
          </a:prstGeom>
          <a:solidFill>
            <a:srgbClr val="CC99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Distance learning  </a:t>
            </a: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4440238" y="2205038"/>
            <a:ext cx="1943100" cy="58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Africa</a:t>
            </a:r>
          </a:p>
          <a:p>
            <a:pPr algn="ctr"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SLMTA/SLIPTA</a:t>
            </a:r>
          </a:p>
        </p:txBody>
      </p:sp>
      <p:cxnSp>
        <p:nvCxnSpPr>
          <p:cNvPr id="49" name="Straight Arrow Connector 48"/>
          <p:cNvCxnSpPr>
            <a:stCxn id="20" idx="3"/>
            <a:endCxn id="21" idx="1"/>
          </p:cNvCxnSpPr>
          <p:nvPr/>
        </p:nvCxnSpPr>
        <p:spPr>
          <a:xfrm flipV="1">
            <a:off x="4008438" y="1778000"/>
            <a:ext cx="431800" cy="3683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0" idx="3"/>
            <a:endCxn id="47" idx="1"/>
          </p:cNvCxnSpPr>
          <p:nvPr/>
        </p:nvCxnSpPr>
        <p:spPr>
          <a:xfrm>
            <a:off x="4008438" y="2146300"/>
            <a:ext cx="431800" cy="35083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 rot="16200000">
            <a:off x="6563520" y="5049045"/>
            <a:ext cx="2016125" cy="3603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Analytical quality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 rot="16200000">
            <a:off x="7572376" y="3825876"/>
            <a:ext cx="2016125" cy="358775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 management </a:t>
            </a: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 rot="16200000">
            <a:off x="8400258" y="2493170"/>
            <a:ext cx="2376487" cy="358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GB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Mentoring lab director  </a:t>
            </a:r>
          </a:p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6743701" y="2205038"/>
            <a:ext cx="2447925" cy="58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EB to facilitate</a:t>
            </a:r>
          </a:p>
          <a:p>
            <a:pPr algn="ctr"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WHO, ASLM, Other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6743701" y="1484314"/>
            <a:ext cx="2447925" cy="5857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EB to facilitate</a:t>
            </a:r>
          </a:p>
          <a:p>
            <a:pPr algn="ctr"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ILAC, WHO, Other</a:t>
            </a:r>
          </a:p>
        </p:txBody>
      </p:sp>
      <p:cxnSp>
        <p:nvCxnSpPr>
          <p:cNvPr id="30" name="Straight Connector 29"/>
          <p:cNvCxnSpPr>
            <a:stCxn id="21" idx="3"/>
            <a:endCxn id="26" idx="1"/>
          </p:cNvCxnSpPr>
          <p:nvPr/>
        </p:nvCxnSpPr>
        <p:spPr>
          <a:xfrm flipV="1">
            <a:off x="6383338" y="1776414"/>
            <a:ext cx="360362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47" idx="3"/>
            <a:endCxn id="25" idx="1"/>
          </p:cNvCxnSpPr>
          <p:nvPr/>
        </p:nvCxnSpPr>
        <p:spPr>
          <a:xfrm>
            <a:off x="6383338" y="2497138"/>
            <a:ext cx="3603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 rot="16200000">
            <a:off x="6923882" y="5049045"/>
            <a:ext cx="2016125" cy="3603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C-AQ + </a:t>
            </a:r>
            <a:r>
              <a:rPr lang="en-GB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</a:t>
            </a:r>
            <a:r>
              <a:rPr lang="en-GB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society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rot="16200000">
            <a:off x="7930354" y="3825081"/>
            <a:ext cx="2016125" cy="360363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C-CLM + region </a:t>
            </a: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16200000">
            <a:off x="8759824" y="2492376"/>
            <a:ext cx="2376487" cy="360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GB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‘One to one’ support  </a:t>
            </a:r>
          </a:p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2135188" y="2133600"/>
            <a:ext cx="0" cy="38877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20" idx="1"/>
          </p:cNvCxnSpPr>
          <p:nvPr/>
        </p:nvCxnSpPr>
        <p:spPr>
          <a:xfrm>
            <a:off x="2135189" y="2133600"/>
            <a:ext cx="288925" cy="12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135189" y="3141663"/>
            <a:ext cx="288925" cy="12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135189" y="6021389"/>
            <a:ext cx="288925" cy="142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135189" y="5445125"/>
            <a:ext cx="288925" cy="142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135189" y="4868864"/>
            <a:ext cx="288925" cy="142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135189" y="4292600"/>
            <a:ext cx="288925" cy="142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135189" y="3716339"/>
            <a:ext cx="288925" cy="142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533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Outline of talk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quality in laboratory medicine?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quality ladder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Why does quality matter?</a:t>
            </a:r>
          </a:p>
        </p:txBody>
      </p:sp>
    </p:spTree>
    <p:extLst>
      <p:ext uri="{BB962C8B-B14F-4D97-AF65-F5344CB8AC3E}">
        <p14:creationId xmlns:p14="http://schemas.microsoft.com/office/powerpoint/2010/main" val="11248631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Patient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First rule of medicine: ‘Do no harm’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Poor quality laboratory medicine can harm patients: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Missed or delayed diagnosis / treatment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Incorrect diagnosis / treatment</a:t>
            </a:r>
          </a:p>
          <a:p>
            <a:pPr lvl="1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Unforseen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clinical events</a:t>
            </a:r>
          </a:p>
          <a:p>
            <a:pPr lvl="2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Side effects, morbidity, even death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791" y="4320417"/>
            <a:ext cx="6964418" cy="23389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0333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2060576"/>
            <a:ext cx="3170238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Graham\Desktop\boo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4" y="2060576"/>
            <a:ext cx="2820987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Alan Wu Headsh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33376"/>
            <a:ext cx="17399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    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Alan Wu publications</a:t>
            </a:r>
          </a:p>
        </p:txBody>
      </p:sp>
      <p:sp>
        <p:nvSpPr>
          <p:cNvPr id="2054" name="TextBox 10"/>
          <p:cNvSpPr txBox="1">
            <a:spLocks noChangeArrowheads="1"/>
          </p:cNvSpPr>
          <p:nvPr/>
        </p:nvSpPr>
        <p:spPr bwMode="auto">
          <a:xfrm>
            <a:off x="8040689" y="6308725"/>
            <a:ext cx="22766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www.alanhbwu.com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1111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Laboratory input to clinical effectiveness</a:t>
            </a:r>
          </a:p>
        </p:txBody>
      </p:sp>
      <p:sp>
        <p:nvSpPr>
          <p:cNvPr id="3" name="Octagon 2"/>
          <p:cNvSpPr/>
          <p:nvPr/>
        </p:nvSpPr>
        <p:spPr>
          <a:xfrm>
            <a:off x="5386387" y="3220947"/>
            <a:ext cx="1419225" cy="1347787"/>
          </a:xfrm>
          <a:prstGeom prst="octag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Lab Input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79651" y="1590677"/>
            <a:ext cx="2808287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Direct patient care (medical doctors)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79650" y="5205415"/>
            <a:ext cx="2808288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Reflective testing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90763" y="2816229"/>
            <a:ext cx="2808288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Interpretive comments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cumulative reports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90763" y="4035424"/>
            <a:ext cx="2808288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Critical result reporting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141896" y="1590677"/>
            <a:ext cx="2808287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Clinical advisory service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141896" y="2816229"/>
            <a:ext cx="2808287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Multidisciplinary team  participation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141896" y="4039956"/>
            <a:ext cx="2808287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Clinical audit 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leadership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141896" y="5205415"/>
            <a:ext cx="2808287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Clinical practice guideline implementation</a:t>
            </a:r>
          </a:p>
        </p:txBody>
      </p:sp>
      <p:cxnSp>
        <p:nvCxnSpPr>
          <p:cNvPr id="15" name="Straight Connector 14"/>
          <p:cNvCxnSpPr>
            <a:stCxn id="8" idx="1"/>
            <a:endCxn id="3" idx="7"/>
          </p:cNvCxnSpPr>
          <p:nvPr/>
        </p:nvCxnSpPr>
        <p:spPr>
          <a:xfrm flipH="1">
            <a:off x="6410859" y="2047877"/>
            <a:ext cx="731037" cy="11730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1"/>
            <a:endCxn id="3" idx="0"/>
          </p:cNvCxnSpPr>
          <p:nvPr/>
        </p:nvCxnSpPr>
        <p:spPr>
          <a:xfrm flipH="1">
            <a:off x="6805612" y="3273429"/>
            <a:ext cx="336284" cy="3422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0" idx="1"/>
          </p:cNvCxnSpPr>
          <p:nvPr/>
        </p:nvCxnSpPr>
        <p:spPr>
          <a:xfrm>
            <a:off x="6805612" y="4173981"/>
            <a:ext cx="336284" cy="3231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" idx="2"/>
          </p:cNvCxnSpPr>
          <p:nvPr/>
        </p:nvCxnSpPr>
        <p:spPr>
          <a:xfrm>
            <a:off x="6410859" y="4568734"/>
            <a:ext cx="742150" cy="11379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3"/>
            <a:endCxn id="3" idx="5"/>
          </p:cNvCxnSpPr>
          <p:nvPr/>
        </p:nvCxnSpPr>
        <p:spPr>
          <a:xfrm>
            <a:off x="5099051" y="3273429"/>
            <a:ext cx="287336" cy="3422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3"/>
            <a:endCxn id="3" idx="4"/>
          </p:cNvCxnSpPr>
          <p:nvPr/>
        </p:nvCxnSpPr>
        <p:spPr>
          <a:xfrm flipV="1">
            <a:off x="5099051" y="4173981"/>
            <a:ext cx="287336" cy="3186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3" idx="3"/>
            <a:endCxn id="5" idx="3"/>
          </p:cNvCxnSpPr>
          <p:nvPr/>
        </p:nvCxnSpPr>
        <p:spPr>
          <a:xfrm flipH="1">
            <a:off x="5087938" y="4568734"/>
            <a:ext cx="693202" cy="10938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42" name="Straight Connector 26641"/>
          <p:cNvCxnSpPr>
            <a:stCxn id="4" idx="3"/>
            <a:endCxn id="3" idx="6"/>
          </p:cNvCxnSpPr>
          <p:nvPr/>
        </p:nvCxnSpPr>
        <p:spPr>
          <a:xfrm>
            <a:off x="5087938" y="2047877"/>
            <a:ext cx="693202" cy="11730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3" name="Rectangle 26642"/>
          <p:cNvSpPr/>
          <p:nvPr/>
        </p:nvSpPr>
        <p:spPr>
          <a:xfrm>
            <a:off x="2290763" y="6347012"/>
            <a:ext cx="7659420" cy="40879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Successful input is predicated on a high quality laboratory service</a:t>
            </a:r>
          </a:p>
        </p:txBody>
      </p:sp>
    </p:spTree>
    <p:extLst>
      <p:ext uri="{BB962C8B-B14F-4D97-AF65-F5344CB8AC3E}">
        <p14:creationId xmlns:p14="http://schemas.microsoft.com/office/powerpoint/2010/main" val="16751611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Laboratory quality and governance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2226832" y="1818042"/>
            <a:ext cx="7777779" cy="65621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Hospital / employer governance structure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3341" y="3061448"/>
            <a:ext cx="3151991" cy="71000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Laboratory quality policy &amp; quality objectives</a:t>
            </a:r>
          </a:p>
        </p:txBody>
      </p:sp>
      <p:sp>
        <p:nvSpPr>
          <p:cNvPr id="6" name="Rectangle 5"/>
          <p:cNvSpPr/>
          <p:nvPr/>
        </p:nvSpPr>
        <p:spPr>
          <a:xfrm>
            <a:off x="8029687" y="3061448"/>
            <a:ext cx="3151991" cy="71000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Laboratory quality reports</a:t>
            </a:r>
          </a:p>
        </p:txBody>
      </p:sp>
      <p:sp>
        <p:nvSpPr>
          <p:cNvPr id="7" name="Rectangle 6"/>
          <p:cNvSpPr/>
          <p:nvPr/>
        </p:nvSpPr>
        <p:spPr>
          <a:xfrm>
            <a:off x="2226832" y="4358641"/>
            <a:ext cx="3151991" cy="71000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Laboratory quality standards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2620" y="4358641"/>
            <a:ext cx="3151991" cy="71000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Evidence of meeting quality standards</a:t>
            </a:r>
          </a:p>
        </p:txBody>
      </p:sp>
      <p:sp>
        <p:nvSpPr>
          <p:cNvPr id="9" name="Rectangle 8"/>
          <p:cNvSpPr/>
          <p:nvPr/>
        </p:nvSpPr>
        <p:spPr>
          <a:xfrm>
            <a:off x="4520004" y="5655834"/>
            <a:ext cx="3151991" cy="7100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Marketing laboratory services</a:t>
            </a:r>
          </a:p>
        </p:txBody>
      </p:sp>
      <p:cxnSp>
        <p:nvCxnSpPr>
          <p:cNvPr id="15" name="Straight Arrow Connector 14"/>
          <p:cNvCxnSpPr>
            <a:endCxn id="5" idx="0"/>
          </p:cNvCxnSpPr>
          <p:nvPr/>
        </p:nvCxnSpPr>
        <p:spPr>
          <a:xfrm>
            <a:off x="2759336" y="2474259"/>
            <a:ext cx="1" cy="58718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9605682" y="2474259"/>
            <a:ext cx="1" cy="58270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59336" y="3810000"/>
            <a:ext cx="962809" cy="51009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421853" y="4713643"/>
            <a:ext cx="138773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8567569" y="3808235"/>
            <a:ext cx="1038113" cy="51362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802827" y="5107194"/>
            <a:ext cx="629323" cy="85881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7759848" y="5105429"/>
            <a:ext cx="668767" cy="89736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0067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Quality and laboratory reputation</a:t>
            </a:r>
          </a:p>
        </p:txBody>
      </p:sp>
      <p:pic>
        <p:nvPicPr>
          <p:cNvPr id="1026" name="Picture 2" descr="http://www.willowanddaisy.com/ekmps/shops/lucknam/images/double-weave-oval-shopping-basket-116-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820" y="1378554"/>
            <a:ext cx="4485421" cy="541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 rot="10800000">
            <a:off x="1140310" y="2463293"/>
            <a:ext cx="602967" cy="3054633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08790" y="5830645"/>
            <a:ext cx="56541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As laboratory quality improves, reputation grows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leading to a ‘basket full’ of opportunity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538" y="1961375"/>
            <a:ext cx="2222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Laboratory quality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62902" y="1599171"/>
            <a:ext cx="1936376" cy="9144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User satisfaction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91587" y="2580587"/>
            <a:ext cx="1936376" cy="9144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New customers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62025" y="4645558"/>
            <a:ext cx="1936376" cy="9144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Clinical trials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23399" y="3630274"/>
            <a:ext cx="1936376" cy="9144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Research collaboration</a:t>
            </a:r>
          </a:p>
        </p:txBody>
      </p:sp>
      <p:sp>
        <p:nvSpPr>
          <p:cNvPr id="8" name="Curved Left Arrow 7"/>
          <p:cNvSpPr/>
          <p:nvPr/>
        </p:nvSpPr>
        <p:spPr>
          <a:xfrm rot="19656637">
            <a:off x="8619436" y="1688160"/>
            <a:ext cx="731520" cy="2255417"/>
          </a:xfrm>
          <a:prstGeom prst="curvedLef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Curved Left Arrow 12"/>
          <p:cNvSpPr/>
          <p:nvPr/>
        </p:nvSpPr>
        <p:spPr>
          <a:xfrm rot="15712511">
            <a:off x="7608670" y="3796001"/>
            <a:ext cx="544381" cy="1427543"/>
          </a:xfrm>
          <a:prstGeom prst="curvedLef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Curved Left Arrow 13"/>
          <p:cNvSpPr/>
          <p:nvPr/>
        </p:nvSpPr>
        <p:spPr>
          <a:xfrm rot="17483011">
            <a:off x="7604903" y="1969167"/>
            <a:ext cx="860515" cy="2379807"/>
          </a:xfrm>
          <a:prstGeom prst="curvedLef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Curved Left Arrow 14"/>
          <p:cNvSpPr/>
          <p:nvPr/>
        </p:nvSpPr>
        <p:spPr>
          <a:xfrm rot="16200000">
            <a:off x="6956534" y="2323274"/>
            <a:ext cx="731520" cy="2952535"/>
          </a:xfrm>
          <a:prstGeom prst="curvedLef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4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Different perceptions of a quality test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36295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Manufacturer	“CE marked”</a:t>
            </a:r>
          </a:p>
          <a:p>
            <a:pPr eaLnBrk="1" hangingPunct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Lab director	“allows us to maintain accreditation”</a:t>
            </a:r>
          </a:p>
          <a:p>
            <a:pPr eaLnBrk="1" hangingPunct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Lab manager	“inexpensive, requires unskilled staff”</a:t>
            </a:r>
          </a:p>
          <a:p>
            <a:pPr eaLnBrk="1" hangingPunct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Technologist	“never fails IQC”</a:t>
            </a:r>
          </a:p>
          <a:p>
            <a:pPr eaLnBrk="1" hangingPunct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Lab consultant	“high clinical sensitivity &amp; specificity”</a:t>
            </a:r>
          </a:p>
          <a:p>
            <a:pPr eaLnBrk="1" hangingPunct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A&amp;E physician	“available at the bedside - whole blood”</a:t>
            </a:r>
          </a:p>
          <a:p>
            <a:pPr eaLnBrk="1" hangingPunct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Paediatrician	“requires very small sample volume”</a:t>
            </a:r>
          </a:p>
          <a:p>
            <a:pPr eaLnBrk="1" hangingPunct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Patient		“gives a quick answer / clear result”</a:t>
            </a:r>
          </a:p>
          <a:p>
            <a:pPr eaLnBrk="1" hangingPunct="1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	Adapted from Callum Fraser  2001</a:t>
            </a:r>
          </a:p>
          <a:p>
            <a:pPr eaLnBrk="1" hangingPunct="1"/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4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Quality in different settings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92313" y="1628776"/>
            <a:ext cx="8229600" cy="4525963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GB">
                <a:solidFill>
                  <a:schemeClr val="bg1"/>
                </a:solidFill>
              </a:rPr>
              <a:t>    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Blood glucose measurement in same patient</a:t>
            </a:r>
          </a:p>
          <a:p>
            <a:pPr eaLnBrk="1" hangingPunct="1"/>
            <a:endParaRPr lang="en-GB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071814" y="2565400"/>
            <a:ext cx="3455987" cy="719138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b="1">
                <a:solidFill>
                  <a:schemeClr val="bg1"/>
                </a:solidFill>
              </a:rPr>
              <a:t>Technologist in laboratory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071814" y="3644900"/>
            <a:ext cx="3455987" cy="719138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b="1">
                <a:solidFill>
                  <a:schemeClr val="bg1"/>
                </a:solidFill>
              </a:rPr>
              <a:t>Nurse in diabetic clinic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071814" y="4724400"/>
            <a:ext cx="3455987" cy="719138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b="1">
                <a:solidFill>
                  <a:schemeClr val="bg1"/>
                </a:solidFill>
                <a:latin typeface="Arial" charset="0"/>
                <a:cs typeface="Arial" charset="0"/>
              </a:rPr>
              <a:t>Diabetic patient in own home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071814" y="5876926"/>
            <a:ext cx="5953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2400"/>
              <a:t>Current requirements for quality standards</a:t>
            </a:r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7535864" y="2565400"/>
            <a:ext cx="485775" cy="2952750"/>
          </a:xfrm>
          <a:prstGeom prst="upDownArrow">
            <a:avLst>
              <a:gd name="adj1" fmla="val 50000"/>
              <a:gd name="adj2" fmla="val 121569"/>
            </a:avLst>
          </a:prstGeom>
          <a:solidFill>
            <a:schemeClr val="bg2">
              <a:lumMod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Arial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8616951" y="2708275"/>
            <a:ext cx="1408113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2000"/>
              <a:t>ISO 15189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8472488" y="4941888"/>
            <a:ext cx="1624012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2000"/>
              <a:t>No Standard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8616950" y="3860800"/>
            <a:ext cx="14097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2000"/>
              <a:t>ISO 22870</a:t>
            </a:r>
          </a:p>
        </p:txBody>
      </p:sp>
    </p:spTree>
    <p:extLst>
      <p:ext uri="{BB962C8B-B14F-4D97-AF65-F5344CB8AC3E}">
        <p14:creationId xmlns:p14="http://schemas.microsoft.com/office/powerpoint/2010/main" val="1059134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How much quality?</a:t>
            </a: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3792538" y="1844675"/>
            <a:ext cx="0" cy="40322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3863975" y="1844675"/>
            <a:ext cx="3455988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063750" y="3141663"/>
            <a:ext cx="1050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%Quality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143250" y="1628775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100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7588250" y="1865314"/>
            <a:ext cx="214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/>
              <a:t>Perfection - target?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3792538" y="2852738"/>
            <a:ext cx="3598862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7608888" y="2636839"/>
            <a:ext cx="1979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Highest - practice</a:t>
            </a: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3792539" y="4868863"/>
            <a:ext cx="3671887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7659688" y="4673600"/>
            <a:ext cx="208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Minimum - defined</a:t>
            </a: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3863976" y="3860800"/>
            <a:ext cx="35274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7659688" y="3665539"/>
            <a:ext cx="2017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Median - practice 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3267075" y="4673600"/>
            <a:ext cx="3241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3267075" y="3665538"/>
            <a:ext cx="3145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3267075" y="2655888"/>
            <a:ext cx="3064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4008438" y="4941888"/>
            <a:ext cx="3167062" cy="8636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/>
              <a:t>Substandard</a:t>
            </a: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4008438" y="3933826"/>
            <a:ext cx="3167062" cy="8413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dirty="0">
                <a:latin typeface="Arial" charset="0"/>
                <a:cs typeface="Arial" charset="0"/>
              </a:rPr>
              <a:t>Adequate</a:t>
            </a: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4008438" y="2924176"/>
            <a:ext cx="3167062" cy="84137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>
                <a:solidFill>
                  <a:schemeClr val="bg1"/>
                </a:solidFill>
              </a:rPr>
              <a:t>Good</a:t>
            </a: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4008438" y="1916114"/>
            <a:ext cx="3167062" cy="8413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4872038" y="2133600"/>
            <a:ext cx="1338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>
                <a:solidFill>
                  <a:schemeClr val="bg1"/>
                </a:solidFill>
              </a:rPr>
              <a:t>Aspiration?</a:t>
            </a:r>
          </a:p>
        </p:txBody>
      </p:sp>
      <p:sp>
        <p:nvSpPr>
          <p:cNvPr id="24598" name="AutoShape 22"/>
          <p:cNvSpPr>
            <a:spLocks noChangeArrowheads="1"/>
          </p:cNvSpPr>
          <p:nvPr/>
        </p:nvSpPr>
        <p:spPr bwMode="auto">
          <a:xfrm>
            <a:off x="6527801" y="1989138"/>
            <a:ext cx="485775" cy="4032250"/>
          </a:xfrm>
          <a:prstGeom prst="upArrow">
            <a:avLst>
              <a:gd name="adj1" fmla="val 50000"/>
              <a:gd name="adj2" fmla="val 207516"/>
            </a:avLst>
          </a:prstGeom>
          <a:solidFill>
            <a:schemeClr val="bg2">
              <a:lumMod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  <a:cs typeface="Arial" charset="0"/>
            </a:endParaRP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5880101" y="6021388"/>
            <a:ext cx="3335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Continuous quality improvement</a:t>
            </a:r>
          </a:p>
        </p:txBody>
      </p:sp>
    </p:spTree>
    <p:extLst>
      <p:ext uri="{BB962C8B-B14F-4D97-AF65-F5344CB8AC3E}">
        <p14:creationId xmlns:p14="http://schemas.microsoft.com/office/powerpoint/2010/main" val="4141778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Resourcing quality</a:t>
            </a: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2855913" y="2133601"/>
            <a:ext cx="0" cy="3889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2855913" y="6021388"/>
            <a:ext cx="6335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89" name="Freeform 5"/>
          <p:cNvSpPr>
            <a:spLocks/>
          </p:cNvSpPr>
          <p:nvPr/>
        </p:nvSpPr>
        <p:spPr bwMode="auto">
          <a:xfrm>
            <a:off x="2927350" y="2276476"/>
            <a:ext cx="5905500" cy="3673475"/>
          </a:xfrm>
          <a:custGeom>
            <a:avLst/>
            <a:gdLst>
              <a:gd name="T0" fmla="*/ 0 w 3720"/>
              <a:gd name="T1" fmla="*/ 2147483647 h 2314"/>
              <a:gd name="T2" fmla="*/ 2147483647 w 3720"/>
              <a:gd name="T3" fmla="*/ 2147483647 h 2314"/>
              <a:gd name="T4" fmla="*/ 2147483647 w 3720"/>
              <a:gd name="T5" fmla="*/ 2147483647 h 2314"/>
              <a:gd name="T6" fmla="*/ 2147483647 w 3720"/>
              <a:gd name="T7" fmla="*/ 0 h 2314"/>
              <a:gd name="T8" fmla="*/ 0 60000 65536"/>
              <a:gd name="T9" fmla="*/ 0 60000 65536"/>
              <a:gd name="T10" fmla="*/ 0 60000 65536"/>
              <a:gd name="T11" fmla="*/ 0 60000 65536"/>
              <a:gd name="T12" fmla="*/ 0 w 3720"/>
              <a:gd name="T13" fmla="*/ 0 h 2314"/>
              <a:gd name="T14" fmla="*/ 3720 w 3720"/>
              <a:gd name="T15" fmla="*/ 2314 h 23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20" h="2314">
                <a:moveTo>
                  <a:pt x="0" y="2314"/>
                </a:moveTo>
                <a:cubicBezTo>
                  <a:pt x="317" y="1758"/>
                  <a:pt x="635" y="1202"/>
                  <a:pt x="998" y="862"/>
                </a:cubicBezTo>
                <a:cubicBezTo>
                  <a:pt x="1361" y="522"/>
                  <a:pt x="1723" y="416"/>
                  <a:pt x="2177" y="272"/>
                </a:cubicBezTo>
                <a:cubicBezTo>
                  <a:pt x="2631" y="128"/>
                  <a:pt x="3175" y="64"/>
                  <a:pt x="3720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303838" y="6237288"/>
            <a:ext cx="128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2000"/>
              <a:t>Resource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135188" y="1700213"/>
            <a:ext cx="982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2000"/>
              <a:t>Quality</a:t>
            </a: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2855913" y="3573463"/>
            <a:ext cx="1727200" cy="0"/>
          </a:xfrm>
          <a:prstGeom prst="line">
            <a:avLst/>
          </a:prstGeom>
          <a:noFill/>
          <a:ln w="3810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4583113" y="3573464"/>
            <a:ext cx="0" cy="2447925"/>
          </a:xfrm>
          <a:prstGeom prst="line">
            <a:avLst/>
          </a:prstGeom>
          <a:noFill/>
          <a:ln w="3810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4872038" y="4797426"/>
            <a:ext cx="42370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b="1" dirty="0">
                <a:solidFill>
                  <a:srgbClr val="008000"/>
                </a:solidFill>
              </a:rPr>
              <a:t>Direct relationship between resource</a:t>
            </a:r>
          </a:p>
          <a:p>
            <a:pPr eaLnBrk="1" hangingPunct="1"/>
            <a:r>
              <a:rPr lang="en-GB" b="1" dirty="0">
                <a:solidFill>
                  <a:srgbClr val="008000"/>
                </a:solidFill>
              </a:rPr>
              <a:t>applied and quality of product</a:t>
            </a:r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4583113" y="3644900"/>
            <a:ext cx="1873250" cy="0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4583113" y="2636838"/>
            <a:ext cx="1873250" cy="0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6456363" y="2708275"/>
            <a:ext cx="0" cy="863600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4943476" y="3860801"/>
            <a:ext cx="34804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quality possible</a:t>
            </a:r>
          </a:p>
          <a:p>
            <a:pPr>
              <a:defRPr/>
            </a:pP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greater resource required 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5735638" y="3644900"/>
            <a:ext cx="0" cy="215900"/>
          </a:xfrm>
          <a:prstGeom prst="line">
            <a:avLst/>
          </a:prstGeom>
          <a:noFill/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4583114" y="5157788"/>
            <a:ext cx="217487" cy="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4583114" y="2708275"/>
            <a:ext cx="1587" cy="863600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6527800" y="2708275"/>
            <a:ext cx="2376488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H="1">
            <a:off x="6456363" y="2205039"/>
            <a:ext cx="0" cy="503237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6456364" y="2205038"/>
            <a:ext cx="2447925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>
            <a:off x="8904288" y="2205039"/>
            <a:ext cx="0" cy="503237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6959601" y="2852738"/>
            <a:ext cx="32624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b="1" dirty="0">
                <a:solidFill>
                  <a:srgbClr val="FF0000"/>
                </a:solidFill>
              </a:rPr>
              <a:t>Little gain in quality despite</a:t>
            </a:r>
          </a:p>
          <a:p>
            <a:pPr eaLnBrk="1" hangingPunct="1"/>
            <a:r>
              <a:rPr lang="en-GB" b="1" dirty="0">
                <a:solidFill>
                  <a:srgbClr val="FF0000"/>
                </a:solidFill>
              </a:rPr>
              <a:t>considerable extra resource</a:t>
            </a: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8112125" y="2708275"/>
            <a:ext cx="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298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Assuring quality in every laboratory 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992314" y="1700213"/>
            <a:ext cx="222408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b="1"/>
              <a:t>Availability</a:t>
            </a:r>
          </a:p>
          <a:p>
            <a:pPr eaLnBrk="1" hangingPunct="1"/>
            <a:endParaRPr lang="en-GB" b="1"/>
          </a:p>
          <a:p>
            <a:pPr eaLnBrk="1" hangingPunct="1"/>
            <a:r>
              <a:rPr lang="en-GB" b="1"/>
              <a:t>Appropriateness</a:t>
            </a:r>
          </a:p>
          <a:p>
            <a:pPr eaLnBrk="1" hangingPunct="1"/>
            <a:endParaRPr lang="en-GB" b="1"/>
          </a:p>
          <a:p>
            <a:pPr eaLnBrk="1" hangingPunct="1"/>
            <a:r>
              <a:rPr lang="en-GB" b="1"/>
              <a:t>Accuracy</a:t>
            </a:r>
          </a:p>
          <a:p>
            <a:pPr eaLnBrk="1" hangingPunct="1"/>
            <a:endParaRPr lang="en-GB" b="1"/>
          </a:p>
          <a:p>
            <a:pPr eaLnBrk="1" hangingPunct="1"/>
            <a:r>
              <a:rPr lang="en-GB" b="1"/>
              <a:t>Reproducibility</a:t>
            </a:r>
          </a:p>
          <a:p>
            <a:pPr eaLnBrk="1" hangingPunct="1"/>
            <a:endParaRPr lang="en-GB" b="1"/>
          </a:p>
          <a:p>
            <a:pPr eaLnBrk="1" hangingPunct="1"/>
            <a:r>
              <a:rPr lang="en-GB" b="1"/>
              <a:t>Timeliness</a:t>
            </a:r>
          </a:p>
          <a:p>
            <a:pPr eaLnBrk="1" hangingPunct="1"/>
            <a:endParaRPr lang="en-GB" b="1"/>
          </a:p>
          <a:p>
            <a:pPr eaLnBrk="1" hangingPunct="1"/>
            <a:r>
              <a:rPr lang="en-GB" b="1"/>
              <a:t>Clinical advice</a:t>
            </a:r>
          </a:p>
          <a:p>
            <a:pPr eaLnBrk="1" hangingPunct="1"/>
            <a:endParaRPr lang="en-GB" b="1"/>
          </a:p>
          <a:p>
            <a:pPr eaLnBrk="1" hangingPunct="1"/>
            <a:r>
              <a:rPr lang="en-GB" b="1"/>
              <a:t>Governance</a:t>
            </a:r>
          </a:p>
          <a:p>
            <a:pPr eaLnBrk="1" hangingPunct="1"/>
            <a:endParaRPr lang="en-GB" b="1"/>
          </a:p>
          <a:p>
            <a:pPr eaLnBrk="1" hangingPunct="1"/>
            <a:r>
              <a:rPr lang="en-GB" b="1"/>
              <a:t>Cost effectiveness</a:t>
            </a:r>
          </a:p>
          <a:p>
            <a:pPr eaLnBrk="1" hangingPunct="1"/>
            <a:endParaRPr lang="en-GB" b="1">
              <a:latin typeface="Calibri" panose="020F0502020204030204" pitchFamily="34" charset="0"/>
            </a:endParaRPr>
          </a:p>
          <a:p>
            <a:pPr eaLnBrk="1" hangingPunct="1"/>
            <a:endParaRPr lang="en-GB" b="1">
              <a:latin typeface="Calibri" panose="020F0502020204030204" pitchFamily="34" charset="0"/>
            </a:endParaRP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4667250" y="1928814"/>
            <a:ext cx="0" cy="3817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4367214" y="1916113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4367214" y="2420938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4367214" y="2997200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4367214" y="3500438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4367214" y="4076700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4367214" y="4581525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4367214" y="5157788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4367214" y="5734050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7588250" y="17922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b="1">
              <a:latin typeface="Calibri" panose="020F0502020204030204" pitchFamily="34" charset="0"/>
            </a:endParaRP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8112125" y="1412875"/>
            <a:ext cx="226695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b="1"/>
              <a:t>Professional staff</a:t>
            </a:r>
          </a:p>
          <a:p>
            <a:pPr eaLnBrk="1" hangingPunct="1"/>
            <a:endParaRPr lang="en-GB" b="1"/>
          </a:p>
          <a:p>
            <a:pPr eaLnBrk="1" hangingPunct="1"/>
            <a:r>
              <a:rPr lang="en-GB" b="1"/>
              <a:t>Environment</a:t>
            </a:r>
          </a:p>
          <a:p>
            <a:pPr eaLnBrk="1" hangingPunct="1"/>
            <a:endParaRPr lang="en-GB" b="1"/>
          </a:p>
          <a:p>
            <a:pPr eaLnBrk="1" hangingPunct="1"/>
            <a:r>
              <a:rPr lang="en-GB" b="1"/>
              <a:t>Organisation</a:t>
            </a:r>
          </a:p>
          <a:p>
            <a:pPr eaLnBrk="1" hangingPunct="1"/>
            <a:endParaRPr lang="en-GB" b="1"/>
          </a:p>
          <a:p>
            <a:pPr eaLnBrk="1" hangingPunct="1"/>
            <a:r>
              <a:rPr lang="en-GB" b="1"/>
              <a:t>Equipment</a:t>
            </a:r>
          </a:p>
          <a:p>
            <a:pPr eaLnBrk="1" hangingPunct="1"/>
            <a:endParaRPr lang="en-GB" b="1"/>
          </a:p>
          <a:p>
            <a:pPr eaLnBrk="1" hangingPunct="1"/>
            <a:r>
              <a:rPr lang="en-GB" b="1"/>
              <a:t>Records</a:t>
            </a:r>
          </a:p>
          <a:p>
            <a:pPr eaLnBrk="1" hangingPunct="1"/>
            <a:endParaRPr lang="en-GB" b="1"/>
          </a:p>
          <a:p>
            <a:pPr eaLnBrk="1" hangingPunct="1"/>
            <a:r>
              <a:rPr lang="en-GB" b="1"/>
              <a:t>Audit</a:t>
            </a:r>
          </a:p>
          <a:p>
            <a:pPr eaLnBrk="1" hangingPunct="1"/>
            <a:endParaRPr lang="en-GB" b="1"/>
          </a:p>
          <a:p>
            <a:pPr eaLnBrk="1" hangingPunct="1"/>
            <a:r>
              <a:rPr lang="en-GB" b="1"/>
              <a:t>Development</a:t>
            </a:r>
          </a:p>
          <a:p>
            <a:pPr eaLnBrk="1" hangingPunct="1"/>
            <a:endParaRPr lang="en-GB" b="1"/>
          </a:p>
          <a:p>
            <a:pPr eaLnBrk="1" hangingPunct="1"/>
            <a:r>
              <a:rPr lang="en-GB" b="1"/>
              <a:t>Training / CPD</a:t>
            </a:r>
          </a:p>
          <a:p>
            <a:pPr eaLnBrk="1" hangingPunct="1"/>
            <a:endParaRPr lang="en-GB" b="1"/>
          </a:p>
          <a:p>
            <a:pPr eaLnBrk="1" hangingPunct="1"/>
            <a:r>
              <a:rPr lang="en-GB" b="1"/>
              <a:t>Quality management</a:t>
            </a:r>
          </a:p>
          <a:p>
            <a:pPr eaLnBrk="1" hangingPunct="1"/>
            <a:endParaRPr lang="en-GB" b="1">
              <a:latin typeface="Calibri" panose="020F0502020204030204" pitchFamily="34" charset="0"/>
            </a:endParaRPr>
          </a:p>
          <a:p>
            <a:pPr eaLnBrk="1" hangingPunct="1"/>
            <a:endParaRPr lang="en-GB" b="1">
              <a:latin typeface="Calibri" panose="020F0502020204030204" pitchFamily="34" charset="0"/>
            </a:endParaRPr>
          </a:p>
          <a:p>
            <a:pPr eaLnBrk="1" hangingPunct="1"/>
            <a:endParaRPr lang="en-GB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7535863" y="1557338"/>
            <a:ext cx="0" cy="4464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7535864" y="1557338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7535864" y="2133600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7535864" y="2708275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7535864" y="3284538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7535864" y="3860800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7535864" y="4365625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>
            <a:off x="7535864" y="4868863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>
            <a:off x="7535864" y="5445125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>
            <a:off x="7535864" y="6021388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4727575" y="2349500"/>
            <a:ext cx="2736850" cy="30241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sz="2400" b="1" dirty="0">
                <a:solidFill>
                  <a:srgbClr val="000000"/>
                </a:solidFill>
              </a:rPr>
              <a:t>QUALITY</a:t>
            </a:r>
          </a:p>
          <a:p>
            <a:pPr algn="ctr">
              <a:defRPr/>
            </a:pPr>
            <a:endParaRPr lang="en-GB" sz="2400" b="1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GB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GB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GB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GB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GB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GB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5375275" y="5643563"/>
            <a:ext cx="1504950" cy="646112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b="1">
                <a:solidFill>
                  <a:schemeClr val="bg1"/>
                </a:solidFill>
              </a:rPr>
              <a:t>Patient/user</a:t>
            </a:r>
          </a:p>
          <a:p>
            <a:pPr algn="ctr" eaLnBrk="1" hangingPunct="1"/>
            <a:r>
              <a:rPr lang="en-GB" b="1">
                <a:solidFill>
                  <a:schemeClr val="bg1"/>
                </a:solidFill>
              </a:rPr>
              <a:t>satisfaction</a:t>
            </a:r>
          </a:p>
        </p:txBody>
      </p:sp>
      <p:sp>
        <p:nvSpPr>
          <p:cNvPr id="19483" name="Line 27"/>
          <p:cNvSpPr>
            <a:spLocks noChangeShapeType="1"/>
          </p:cNvSpPr>
          <p:nvPr/>
        </p:nvSpPr>
        <p:spPr bwMode="auto">
          <a:xfrm>
            <a:off x="6167438" y="5373689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4943476" y="4581526"/>
            <a:ext cx="237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2000" b="1"/>
              <a:t>The responsibility</a:t>
            </a:r>
          </a:p>
          <a:p>
            <a:pPr algn="ctr" eaLnBrk="1" hangingPunct="1"/>
            <a:r>
              <a:rPr lang="en-GB" sz="2000" b="1"/>
              <a:t>     of everyone !</a:t>
            </a:r>
          </a:p>
        </p:txBody>
      </p:sp>
      <p:pic>
        <p:nvPicPr>
          <p:cNvPr id="19485" name="Picture 65" descr="C:\Users\Graham\AppData\Local\Microsoft\Windows\Temporary Internet Files\Content.IE5\QZK4BHIY\MC90043155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2924175"/>
            <a:ext cx="1638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640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Outline of talk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quality in laboratory medicine?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quality ladder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does quality matter?</a:t>
            </a:r>
          </a:p>
        </p:txBody>
      </p:sp>
    </p:spTree>
    <p:extLst>
      <p:ext uri="{BB962C8B-B14F-4D97-AF65-F5344CB8AC3E}">
        <p14:creationId xmlns:p14="http://schemas.microsoft.com/office/powerpoint/2010/main" val="2491152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1350</Words>
  <Application>Microsoft Office PowerPoint</Application>
  <PresentationFormat>Widescreen</PresentationFormat>
  <Paragraphs>495</Paragraphs>
  <Slides>36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 Developing a quality system: finding your place on the quality ladder  </vt:lpstr>
      <vt:lpstr>Outline of talk</vt:lpstr>
      <vt:lpstr>Definition of quality</vt:lpstr>
      <vt:lpstr>Different perceptions of a quality test</vt:lpstr>
      <vt:lpstr>Quality in different settings</vt:lpstr>
      <vt:lpstr>How much quality?</vt:lpstr>
      <vt:lpstr>Resourcing quality</vt:lpstr>
      <vt:lpstr>Assuring quality in every laboratory </vt:lpstr>
      <vt:lpstr>Outline of talk</vt:lpstr>
      <vt:lpstr>Laboratory medicine: the total testing process (TTP)</vt:lpstr>
      <vt:lpstr>Laboratory medicine: three phases</vt:lpstr>
      <vt:lpstr>Laboratory medicine: quality ladder</vt:lpstr>
      <vt:lpstr>Laboratory medicine: quality ladder -1</vt:lpstr>
      <vt:lpstr>Analytical quality: stages</vt:lpstr>
      <vt:lpstr>Analytical quality: laboratory support</vt:lpstr>
      <vt:lpstr>Analytical quality: what can go wrong?</vt:lpstr>
      <vt:lpstr>Laboratory medicine: quality ladder - 2</vt:lpstr>
      <vt:lpstr>Pre-analytical phase: stages</vt:lpstr>
      <vt:lpstr>Pre-analytical phase: laboratory support</vt:lpstr>
      <vt:lpstr>Pre-analytical phase: what can go wrong?</vt:lpstr>
      <vt:lpstr>Laboratory medicine: quality ladder - 3</vt:lpstr>
      <vt:lpstr>Post-analytical phase: stages</vt:lpstr>
      <vt:lpstr>Post-analytical phase: laboratory support</vt:lpstr>
      <vt:lpstr>Post-analytical phase: what can go wrong?</vt:lpstr>
      <vt:lpstr>Laboratory medicine: quality ladder - 4</vt:lpstr>
      <vt:lpstr>Laboratory medicine: tying the TTP together</vt:lpstr>
      <vt:lpstr>Where is your laboratory on the: quality ladder?</vt:lpstr>
      <vt:lpstr>PowerPoint Presentation</vt:lpstr>
      <vt:lpstr>Laboratory medicine: the quality ladder</vt:lpstr>
      <vt:lpstr>DQCML: the full programme</vt:lpstr>
      <vt:lpstr>Outline of talk</vt:lpstr>
      <vt:lpstr>Patient safety</vt:lpstr>
      <vt:lpstr>     Alan Wu publications</vt:lpstr>
      <vt:lpstr>Laboratory input to clinical effectiveness</vt:lpstr>
      <vt:lpstr>Laboratory quality and governance</vt:lpstr>
      <vt:lpstr>Quality and laboratory reputation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 quality system: finding your place on the quality ladder</dc:title>
  <dc:creator>Graham Beastall</dc:creator>
  <cp:lastModifiedBy>user</cp:lastModifiedBy>
  <cp:revision>34</cp:revision>
  <dcterms:created xsi:type="dcterms:W3CDTF">2016-09-14T17:34:54Z</dcterms:created>
  <dcterms:modified xsi:type="dcterms:W3CDTF">2018-05-02T13:57:18Z</dcterms:modified>
</cp:coreProperties>
</file>